
<file path=[Content_Types].xml><?xml version="1.0" encoding="utf-8"?>
<Types xmlns="http://schemas.openxmlformats.org/package/2006/content-types">
  <Default Extension="png" ContentType="image/png"/>
  <Default Extension="wma" ContentType="audio/x-ms-wma"/>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85" r:id="rId4"/>
    <p:sldId id="283" r:id="rId5"/>
    <p:sldId id="257" r:id="rId6"/>
    <p:sldId id="258" r:id="rId7"/>
    <p:sldId id="260" r:id="rId8"/>
    <p:sldId id="264" r:id="rId9"/>
    <p:sldId id="266" r:id="rId10"/>
    <p:sldId id="261" r:id="rId11"/>
    <p:sldId id="262" r:id="rId12"/>
    <p:sldId id="270" r:id="rId13"/>
    <p:sldId id="281" r:id="rId14"/>
    <p:sldId id="265" r:id="rId15"/>
    <p:sldId id="267" r:id="rId16"/>
    <p:sldId id="263" r:id="rId17"/>
    <p:sldId id="268" r:id="rId18"/>
    <p:sldId id="286" r:id="rId19"/>
    <p:sldId id="269" r:id="rId20"/>
    <p:sldId id="271" r:id="rId21"/>
    <p:sldId id="272" r:id="rId22"/>
    <p:sldId id="273" r:id="rId23"/>
    <p:sldId id="284" r:id="rId24"/>
    <p:sldId id="282" r:id="rId25"/>
    <p:sldId id="274" r:id="rId26"/>
    <p:sldId id="277" r:id="rId27"/>
    <p:sldId id="279" r:id="rId28"/>
    <p:sldId id="280" r:id="rId29"/>
    <p:sldId id="287" r:id="rId30"/>
    <p:sldId id="288" r:id="rId31"/>
    <p:sldId id="289" r:id="rId32"/>
    <p:sldId id="291" r:id="rId33"/>
    <p:sldId id="290" r:id="rId34"/>
    <p:sldId id="292" r:id="rId35"/>
    <p:sldId id="293" r:id="rId36"/>
    <p:sldId id="294" r:id="rId37"/>
    <p:sldId id="295" r:id="rId38"/>
    <p:sldId id="297" r:id="rId39"/>
    <p:sldId id="296" r:id="rId40"/>
    <p:sldId id="298" r:id="rId41"/>
    <p:sldId id="299"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7" r:id="rId58"/>
    <p:sldId id="318" r:id="rId59"/>
    <p:sldId id="319" r:id="rId60"/>
    <p:sldId id="320" r:id="rId61"/>
    <p:sldId id="321" r:id="rId62"/>
    <p:sldId id="322" r:id="rId6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4660"/>
  </p:normalViewPr>
  <p:slideViewPr>
    <p:cSldViewPr snapToGrid="0">
      <p:cViewPr>
        <p:scale>
          <a:sx n="66" d="100"/>
          <a:sy n="66" d="100"/>
        </p:scale>
        <p:origin x="68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A648F-3BAB-4589-87DE-2B388766661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39F9487F-29A0-49F3-9D16-459A7615A7CD}">
      <dgm:prSet phldrT="[Texte]" custT="1"/>
      <dgm:spPr/>
      <dgm: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endParaRPr lang="ar-DZ" sz="1400" b="1" dirty="0" smtClean="0">
            <a:latin typeface="Simplified Arabic" panose="02020603050405020304" pitchFamily="18" charset="-78"/>
            <a:cs typeface="Simplified Arabic" panose="02020603050405020304" pitchFamily="18" charset="-78"/>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lang="ar-SA" sz="1400" b="1" dirty="0" smtClean="0">
              <a:latin typeface="Simplified Arabic" panose="02020603050405020304" pitchFamily="18" charset="-78"/>
              <a:cs typeface="Simplified Arabic" panose="02020603050405020304" pitchFamily="18" charset="-78"/>
            </a:rPr>
            <a:t>المؤشرات النفسية :</a:t>
          </a:r>
          <a:r>
            <a:rPr lang="ar-SA" sz="1400" dirty="0" smtClean="0">
              <a:latin typeface="Simplified Arabic" panose="02020603050405020304" pitchFamily="18" charset="-78"/>
              <a:cs typeface="Simplified Arabic" panose="02020603050405020304" pitchFamily="18" charset="-78"/>
            </a:rPr>
            <a:t> تتبدى في درجة شعور الفرد في القلق والاكتئاب ، أو التوافق مع المرض ، أو الشعور بالسعادة والرضا .</a:t>
          </a:r>
          <a:endParaRPr lang="fr-FR" sz="1400" dirty="0" smtClean="0">
            <a:latin typeface="Simplified Arabic" panose="02020603050405020304" pitchFamily="18" charset="-78"/>
            <a:cs typeface="Simplified Arabic" panose="02020603050405020304" pitchFamily="18" charset="-78"/>
          </a:endParaRPr>
        </a:p>
        <a:p>
          <a:pPr defTabSz="622300">
            <a:lnSpc>
              <a:spcPct val="90000"/>
            </a:lnSpc>
            <a:spcBef>
              <a:spcPct val="0"/>
            </a:spcBef>
            <a:spcAft>
              <a:spcPct val="35000"/>
            </a:spcAft>
          </a:pPr>
          <a:endParaRPr lang="fr-FR" dirty="0"/>
        </a:p>
      </dgm:t>
    </dgm:pt>
    <dgm:pt modelId="{FC7DE8A5-8640-4B99-8E38-0D1248927376}" type="parTrans" cxnId="{0A628A62-DA18-4FB3-A609-D668BF87ED3F}">
      <dgm:prSet/>
      <dgm:spPr/>
      <dgm:t>
        <a:bodyPr/>
        <a:lstStyle/>
        <a:p>
          <a:endParaRPr lang="fr-FR"/>
        </a:p>
      </dgm:t>
    </dgm:pt>
    <dgm:pt modelId="{C1385C70-4A1F-4A37-8B66-88D4AEB4F10C}" type="sibTrans" cxnId="{0A628A62-DA18-4FB3-A609-D668BF87ED3F}">
      <dgm:prSet/>
      <dgm:spPr/>
      <dgm:t>
        <a:bodyPr/>
        <a:lstStyle/>
        <a:p>
          <a:endParaRPr lang="fr-FR"/>
        </a:p>
      </dgm:t>
    </dgm:pt>
    <dgm:pt modelId="{A3C8601D-D3C8-4760-A237-471DAF094B49}">
      <dgm:prSet phldrT="[Texte]" custT="1"/>
      <dgm:spPr/>
      <dgm: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endParaRPr lang="ar-DZ" sz="1600" b="1" dirty="0" smtClean="0">
            <a:latin typeface="Simplified Arabic" panose="02020603050405020304" pitchFamily="18" charset="-78"/>
            <a:cs typeface="Simplified Arabic" panose="02020603050405020304" pitchFamily="18" charset="-78"/>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lang="ar-SA" sz="1600" b="1" dirty="0" smtClean="0">
              <a:latin typeface="Simplified Arabic" panose="02020603050405020304" pitchFamily="18" charset="-78"/>
              <a:cs typeface="Simplified Arabic" panose="02020603050405020304" pitchFamily="18" charset="-78"/>
            </a:rPr>
            <a:t>المؤشرات </a:t>
          </a:r>
          <a:r>
            <a:rPr lang="ar-SA" sz="1600" b="1" dirty="0" err="1" smtClean="0">
              <a:latin typeface="Simplified Arabic" panose="02020603050405020304" pitchFamily="18" charset="-78"/>
              <a:cs typeface="Simplified Arabic" panose="02020603050405020304" pitchFamily="18" charset="-78"/>
            </a:rPr>
            <a:t>الإجتماعية</a:t>
          </a:r>
          <a:r>
            <a:rPr lang="ar-SA" sz="1600" b="1" dirty="0" smtClean="0">
              <a:latin typeface="Simplified Arabic" panose="02020603050405020304" pitchFamily="18" charset="-78"/>
              <a:cs typeface="Simplified Arabic" panose="02020603050405020304" pitchFamily="18" charset="-78"/>
            </a:rPr>
            <a:t> :</a:t>
          </a:r>
          <a:r>
            <a:rPr lang="ar-SA" sz="1600" dirty="0" smtClean="0">
              <a:latin typeface="Simplified Arabic" panose="02020603050405020304" pitchFamily="18" charset="-78"/>
              <a:cs typeface="Simplified Arabic" panose="02020603050405020304" pitchFamily="18" charset="-78"/>
            </a:rPr>
            <a:t> تتضح من خلال القدرة على تكوين العلاقات </a:t>
          </a:r>
          <a:r>
            <a:rPr lang="ar-SA" sz="1400" dirty="0" smtClean="0">
              <a:latin typeface="Simplified Arabic" panose="02020603050405020304" pitchFamily="18" charset="-78"/>
              <a:cs typeface="Simplified Arabic" panose="02020603050405020304" pitchFamily="18" charset="-78"/>
            </a:rPr>
            <a:t>الشخصية ونوعيتها ، فضلا عن ممارسة الفرد للأنشطة </a:t>
          </a:r>
          <a:r>
            <a:rPr lang="ar-SA" sz="1400" dirty="0" err="1" smtClean="0">
              <a:latin typeface="Simplified Arabic" panose="02020603050405020304" pitchFamily="18" charset="-78"/>
              <a:cs typeface="Simplified Arabic" panose="02020603050405020304" pitchFamily="18" charset="-78"/>
            </a:rPr>
            <a:t>الإجتماعية</a:t>
          </a:r>
          <a:r>
            <a:rPr lang="ar-SA" sz="1400" dirty="0" smtClean="0">
              <a:latin typeface="Simplified Arabic" panose="02020603050405020304" pitchFamily="18" charset="-78"/>
              <a:cs typeface="Simplified Arabic" panose="02020603050405020304" pitchFamily="18" charset="-78"/>
            </a:rPr>
            <a:t> والترفيهية .</a:t>
          </a:r>
          <a:endParaRPr lang="fr-FR" sz="1400" dirty="0" smtClean="0">
            <a:latin typeface="Simplified Arabic" panose="02020603050405020304" pitchFamily="18" charset="-78"/>
            <a:cs typeface="Simplified Arabic" panose="02020603050405020304" pitchFamily="18" charset="-78"/>
          </a:endParaRPr>
        </a:p>
        <a:p>
          <a:pPr defTabSz="622300">
            <a:lnSpc>
              <a:spcPct val="90000"/>
            </a:lnSpc>
            <a:spcBef>
              <a:spcPct val="0"/>
            </a:spcBef>
            <a:spcAft>
              <a:spcPct val="35000"/>
            </a:spcAft>
          </a:pPr>
          <a:endParaRPr lang="fr-FR" dirty="0"/>
        </a:p>
      </dgm:t>
    </dgm:pt>
    <dgm:pt modelId="{7003C66A-2C67-466E-912E-D83D41473457}" type="parTrans" cxnId="{7BB4030E-7B4E-47C7-A017-5186AAA530B7}">
      <dgm:prSet/>
      <dgm:spPr/>
      <dgm:t>
        <a:bodyPr/>
        <a:lstStyle/>
        <a:p>
          <a:endParaRPr lang="fr-FR"/>
        </a:p>
      </dgm:t>
    </dgm:pt>
    <dgm:pt modelId="{15826AE1-3085-4DE3-8536-DF1A308730BC}" type="sibTrans" cxnId="{7BB4030E-7B4E-47C7-A017-5186AAA530B7}">
      <dgm:prSet/>
      <dgm:spPr/>
      <dgm:t>
        <a:bodyPr/>
        <a:lstStyle/>
        <a:p>
          <a:endParaRPr lang="fr-FR"/>
        </a:p>
      </dgm:t>
    </dgm:pt>
    <dgm:pt modelId="{AAE90487-5563-40FC-9C3C-80FDCA1EA52E}">
      <dgm:prSet phldrT="[Texte]" custT="1"/>
      <dgm:spPr/>
      <dgm:t>
        <a:bodyPr/>
        <a:lstStyle/>
        <a:p>
          <a:pPr algn="justLow" rtl="1"/>
          <a:r>
            <a:rPr lang="ar-SA" sz="1600" b="1" dirty="0" smtClean="0">
              <a:latin typeface="Simplified Arabic" panose="02020603050405020304" pitchFamily="18" charset="-78"/>
              <a:cs typeface="Simplified Arabic" panose="02020603050405020304" pitchFamily="18" charset="-78"/>
            </a:rPr>
            <a:t>المؤشرات المهنية :</a:t>
          </a:r>
          <a:r>
            <a:rPr lang="ar-SA" sz="1600" dirty="0" smtClean="0">
              <a:latin typeface="Simplified Arabic" panose="02020603050405020304" pitchFamily="18" charset="-78"/>
              <a:cs typeface="Simplified Arabic" panose="02020603050405020304" pitchFamily="18" charset="-78"/>
            </a:rPr>
            <a:t> وتتمثل في درجة رضا الفرد عن مهنته وحبه لها ، ومدى سهولة تنفيذ مهام وظيفته ، وقدرته على التوافق مع واجبات عمله</a:t>
          </a:r>
          <a:endParaRPr lang="fr-FR" sz="1600" dirty="0"/>
        </a:p>
      </dgm:t>
    </dgm:pt>
    <dgm:pt modelId="{E12A8AE5-F6F7-4652-9830-278B4B593519}" type="parTrans" cxnId="{0A984076-E118-4F03-B840-947DA77DEB28}">
      <dgm:prSet/>
      <dgm:spPr/>
      <dgm:t>
        <a:bodyPr/>
        <a:lstStyle/>
        <a:p>
          <a:endParaRPr lang="fr-FR"/>
        </a:p>
      </dgm:t>
    </dgm:pt>
    <dgm:pt modelId="{2C107A7E-6C6C-4643-A306-45833C7E1A17}" type="sibTrans" cxnId="{0A984076-E118-4F03-B840-947DA77DEB28}">
      <dgm:prSet/>
      <dgm:spPr/>
      <dgm:t>
        <a:bodyPr/>
        <a:lstStyle/>
        <a:p>
          <a:endParaRPr lang="fr-FR"/>
        </a:p>
      </dgm:t>
    </dgm:pt>
    <dgm:pt modelId="{CED6B2B4-002C-44BF-9480-33AD7113E755}">
      <dgm:prSet custT="1"/>
      <dgm:spPr/>
      <dgm:t>
        <a:bodyPr/>
        <a:lstStyle/>
        <a:p>
          <a:pPr algn="justLow" rtl="1"/>
          <a:r>
            <a:rPr lang="ar-SA" sz="1600" b="1" dirty="0" smtClean="0">
              <a:latin typeface="Simplified Arabic" panose="02020603050405020304" pitchFamily="18" charset="-78"/>
              <a:cs typeface="Simplified Arabic" panose="02020603050405020304" pitchFamily="18" charset="-78"/>
            </a:rPr>
            <a:t>المؤشرات الجسمية والبدنية :</a:t>
          </a:r>
          <a:r>
            <a:rPr lang="ar-SA" sz="1600" dirty="0" smtClean="0">
              <a:latin typeface="Simplified Arabic" panose="02020603050405020304" pitchFamily="18" charset="-78"/>
              <a:cs typeface="Simplified Arabic" panose="02020603050405020304" pitchFamily="18" charset="-78"/>
            </a:rPr>
            <a:t> ويقصد بها رضا الفرد عن حالته الصحية ، وقدرته على التعايش مع الآلام ، والنوم والشهية، والقدرة الجنسية </a:t>
          </a:r>
          <a:endParaRPr lang="fr-FR" sz="1600" dirty="0"/>
        </a:p>
      </dgm:t>
    </dgm:pt>
    <dgm:pt modelId="{324FBD79-46DB-40D8-9262-D4D78196E784}" type="parTrans" cxnId="{21792AE4-65C5-46BE-8ED1-ADA64C46F8F8}">
      <dgm:prSet/>
      <dgm:spPr/>
      <dgm:t>
        <a:bodyPr/>
        <a:lstStyle/>
        <a:p>
          <a:endParaRPr lang="fr-FR"/>
        </a:p>
      </dgm:t>
    </dgm:pt>
    <dgm:pt modelId="{9A22F157-E068-4E8E-800A-5FF2161FD3D3}" type="sibTrans" cxnId="{21792AE4-65C5-46BE-8ED1-ADA64C46F8F8}">
      <dgm:prSet/>
      <dgm:spPr/>
      <dgm:t>
        <a:bodyPr/>
        <a:lstStyle/>
        <a:p>
          <a:endParaRPr lang="fr-FR"/>
        </a:p>
      </dgm:t>
    </dgm:pt>
    <dgm:pt modelId="{C6A0F53C-AB08-4A9A-90F3-BDE1D2799B84}" type="pres">
      <dgm:prSet presAssocID="{AEFA648F-3BAB-4589-87DE-2B3887666615}" presName="linear" presStyleCnt="0">
        <dgm:presLayoutVars>
          <dgm:dir/>
          <dgm:animLvl val="lvl"/>
          <dgm:resizeHandles val="exact"/>
        </dgm:presLayoutVars>
      </dgm:prSet>
      <dgm:spPr/>
      <dgm:t>
        <a:bodyPr/>
        <a:lstStyle/>
        <a:p>
          <a:endParaRPr lang="fr-FR"/>
        </a:p>
      </dgm:t>
    </dgm:pt>
    <dgm:pt modelId="{12BCED79-A48C-4697-8F3F-5EEB02B0398F}" type="pres">
      <dgm:prSet presAssocID="{39F9487F-29A0-49F3-9D16-459A7615A7CD}" presName="parentLin" presStyleCnt="0"/>
      <dgm:spPr/>
    </dgm:pt>
    <dgm:pt modelId="{F6A25EC6-772C-4899-BA42-AA3F33DC3F6B}" type="pres">
      <dgm:prSet presAssocID="{39F9487F-29A0-49F3-9D16-459A7615A7CD}" presName="parentLeftMargin" presStyleLbl="node1" presStyleIdx="0" presStyleCnt="4"/>
      <dgm:spPr/>
      <dgm:t>
        <a:bodyPr/>
        <a:lstStyle/>
        <a:p>
          <a:endParaRPr lang="fr-FR"/>
        </a:p>
      </dgm:t>
    </dgm:pt>
    <dgm:pt modelId="{3121051A-562E-4900-8610-A5EFA9C19833}" type="pres">
      <dgm:prSet presAssocID="{39F9487F-29A0-49F3-9D16-459A7615A7CD}" presName="parentText" presStyleLbl="node1" presStyleIdx="0" presStyleCnt="4" custLinFactY="-35730" custLinFactNeighborX="-9766" custLinFactNeighborY="-100000">
        <dgm:presLayoutVars>
          <dgm:chMax val="0"/>
          <dgm:bulletEnabled val="1"/>
        </dgm:presLayoutVars>
      </dgm:prSet>
      <dgm:spPr/>
      <dgm:t>
        <a:bodyPr/>
        <a:lstStyle/>
        <a:p>
          <a:endParaRPr lang="fr-FR"/>
        </a:p>
      </dgm:t>
    </dgm:pt>
    <dgm:pt modelId="{A220DB70-5717-441C-9892-36EB95B15E07}" type="pres">
      <dgm:prSet presAssocID="{39F9487F-29A0-49F3-9D16-459A7615A7CD}" presName="negativeSpace" presStyleCnt="0"/>
      <dgm:spPr/>
    </dgm:pt>
    <dgm:pt modelId="{788334AE-D785-4529-8C7D-8E15BF5ABB79}" type="pres">
      <dgm:prSet presAssocID="{39F9487F-29A0-49F3-9D16-459A7615A7CD}" presName="childText" presStyleLbl="conFgAcc1" presStyleIdx="0" presStyleCnt="4">
        <dgm:presLayoutVars>
          <dgm:bulletEnabled val="1"/>
        </dgm:presLayoutVars>
      </dgm:prSet>
      <dgm:spPr/>
    </dgm:pt>
    <dgm:pt modelId="{01E80CC8-0DFD-4982-B389-0189494D5AC7}" type="pres">
      <dgm:prSet presAssocID="{C1385C70-4A1F-4A37-8B66-88D4AEB4F10C}" presName="spaceBetweenRectangles" presStyleCnt="0"/>
      <dgm:spPr/>
    </dgm:pt>
    <dgm:pt modelId="{94AD4325-2454-4511-898F-A3A8870DCDB6}" type="pres">
      <dgm:prSet presAssocID="{A3C8601D-D3C8-4760-A237-471DAF094B49}" presName="parentLin" presStyleCnt="0"/>
      <dgm:spPr/>
    </dgm:pt>
    <dgm:pt modelId="{9DF5A068-98BF-4C58-8CEC-02E5BAA93C85}" type="pres">
      <dgm:prSet presAssocID="{A3C8601D-D3C8-4760-A237-471DAF094B49}" presName="parentLeftMargin" presStyleLbl="node1" presStyleIdx="0" presStyleCnt="4"/>
      <dgm:spPr/>
      <dgm:t>
        <a:bodyPr/>
        <a:lstStyle/>
        <a:p>
          <a:endParaRPr lang="fr-FR"/>
        </a:p>
      </dgm:t>
    </dgm:pt>
    <dgm:pt modelId="{0748438C-4F7F-4A6B-AEEF-C2319FF1400C}" type="pres">
      <dgm:prSet presAssocID="{A3C8601D-D3C8-4760-A237-471DAF094B49}" presName="parentText" presStyleLbl="node1" presStyleIdx="1" presStyleCnt="4" custLinFactNeighborX="-9766">
        <dgm:presLayoutVars>
          <dgm:chMax val="0"/>
          <dgm:bulletEnabled val="1"/>
        </dgm:presLayoutVars>
      </dgm:prSet>
      <dgm:spPr/>
      <dgm:t>
        <a:bodyPr/>
        <a:lstStyle/>
        <a:p>
          <a:endParaRPr lang="fr-FR"/>
        </a:p>
      </dgm:t>
    </dgm:pt>
    <dgm:pt modelId="{9716C1C3-2160-482E-9532-748C26D9D2C9}" type="pres">
      <dgm:prSet presAssocID="{A3C8601D-D3C8-4760-A237-471DAF094B49}" presName="negativeSpace" presStyleCnt="0"/>
      <dgm:spPr/>
    </dgm:pt>
    <dgm:pt modelId="{2DE84F0D-3BC6-4916-9B3E-733DA0B47B58}" type="pres">
      <dgm:prSet presAssocID="{A3C8601D-D3C8-4760-A237-471DAF094B49}" presName="childText" presStyleLbl="conFgAcc1" presStyleIdx="1" presStyleCnt="4" custLinFactNeighborX="317" custLinFactNeighborY="-36692">
        <dgm:presLayoutVars>
          <dgm:bulletEnabled val="1"/>
        </dgm:presLayoutVars>
      </dgm:prSet>
      <dgm:spPr/>
    </dgm:pt>
    <dgm:pt modelId="{5256A3C0-D572-459A-9B37-EC34E0890BAB}" type="pres">
      <dgm:prSet presAssocID="{15826AE1-3085-4DE3-8536-DF1A308730BC}" presName="spaceBetweenRectangles" presStyleCnt="0"/>
      <dgm:spPr/>
    </dgm:pt>
    <dgm:pt modelId="{FD2154C5-6EDE-43F7-B3F2-C7023E890D74}" type="pres">
      <dgm:prSet presAssocID="{AAE90487-5563-40FC-9C3C-80FDCA1EA52E}" presName="parentLin" presStyleCnt="0"/>
      <dgm:spPr/>
    </dgm:pt>
    <dgm:pt modelId="{1BF58E90-B49A-4751-910A-DEBA97309683}" type="pres">
      <dgm:prSet presAssocID="{AAE90487-5563-40FC-9C3C-80FDCA1EA52E}" presName="parentLeftMargin" presStyleLbl="node1" presStyleIdx="1" presStyleCnt="4"/>
      <dgm:spPr/>
      <dgm:t>
        <a:bodyPr/>
        <a:lstStyle/>
        <a:p>
          <a:endParaRPr lang="fr-FR"/>
        </a:p>
      </dgm:t>
    </dgm:pt>
    <dgm:pt modelId="{B31F7989-FAA5-4F09-98D2-5E2E5BC268B9}" type="pres">
      <dgm:prSet presAssocID="{AAE90487-5563-40FC-9C3C-80FDCA1EA52E}" presName="parentText" presStyleLbl="node1" presStyleIdx="2" presStyleCnt="4">
        <dgm:presLayoutVars>
          <dgm:chMax val="0"/>
          <dgm:bulletEnabled val="1"/>
        </dgm:presLayoutVars>
      </dgm:prSet>
      <dgm:spPr/>
      <dgm:t>
        <a:bodyPr/>
        <a:lstStyle/>
        <a:p>
          <a:endParaRPr lang="fr-FR"/>
        </a:p>
      </dgm:t>
    </dgm:pt>
    <dgm:pt modelId="{01303927-0A16-4EF6-9B16-3E112EC342A7}" type="pres">
      <dgm:prSet presAssocID="{AAE90487-5563-40FC-9C3C-80FDCA1EA52E}" presName="negativeSpace" presStyleCnt="0"/>
      <dgm:spPr/>
    </dgm:pt>
    <dgm:pt modelId="{11930BD7-AC87-43F1-82D8-0C15AC5703C5}" type="pres">
      <dgm:prSet presAssocID="{AAE90487-5563-40FC-9C3C-80FDCA1EA52E}" presName="childText" presStyleLbl="conFgAcc1" presStyleIdx="2" presStyleCnt="4">
        <dgm:presLayoutVars>
          <dgm:bulletEnabled val="1"/>
        </dgm:presLayoutVars>
      </dgm:prSet>
      <dgm:spPr/>
    </dgm:pt>
    <dgm:pt modelId="{5101EDED-3C24-4A6E-BECD-5EFC504D5B22}" type="pres">
      <dgm:prSet presAssocID="{2C107A7E-6C6C-4643-A306-45833C7E1A17}" presName="spaceBetweenRectangles" presStyleCnt="0"/>
      <dgm:spPr/>
    </dgm:pt>
    <dgm:pt modelId="{62610439-60F0-41A4-BC9F-257DC5598F6D}" type="pres">
      <dgm:prSet presAssocID="{CED6B2B4-002C-44BF-9480-33AD7113E755}" presName="parentLin" presStyleCnt="0"/>
      <dgm:spPr/>
    </dgm:pt>
    <dgm:pt modelId="{EB11B760-3EC6-43B7-A68D-0E1E52E2FD89}" type="pres">
      <dgm:prSet presAssocID="{CED6B2B4-002C-44BF-9480-33AD7113E755}" presName="parentLeftMargin" presStyleLbl="node1" presStyleIdx="2" presStyleCnt="4"/>
      <dgm:spPr/>
      <dgm:t>
        <a:bodyPr/>
        <a:lstStyle/>
        <a:p>
          <a:endParaRPr lang="fr-FR"/>
        </a:p>
      </dgm:t>
    </dgm:pt>
    <dgm:pt modelId="{29FDE8A4-2D75-43F9-8F8F-17629F6182B2}" type="pres">
      <dgm:prSet presAssocID="{CED6B2B4-002C-44BF-9480-33AD7113E755}" presName="parentText" presStyleLbl="node1" presStyleIdx="3" presStyleCnt="4">
        <dgm:presLayoutVars>
          <dgm:chMax val="0"/>
          <dgm:bulletEnabled val="1"/>
        </dgm:presLayoutVars>
      </dgm:prSet>
      <dgm:spPr/>
      <dgm:t>
        <a:bodyPr/>
        <a:lstStyle/>
        <a:p>
          <a:endParaRPr lang="fr-FR"/>
        </a:p>
      </dgm:t>
    </dgm:pt>
    <dgm:pt modelId="{B040A0A5-D07D-4249-AC4E-F874D3376ABD}" type="pres">
      <dgm:prSet presAssocID="{CED6B2B4-002C-44BF-9480-33AD7113E755}" presName="negativeSpace" presStyleCnt="0"/>
      <dgm:spPr/>
    </dgm:pt>
    <dgm:pt modelId="{9DB5939F-F176-4FC2-8C03-D569539B1921}" type="pres">
      <dgm:prSet presAssocID="{CED6B2B4-002C-44BF-9480-33AD7113E755}" presName="childText" presStyleLbl="conFgAcc1" presStyleIdx="3" presStyleCnt="4">
        <dgm:presLayoutVars>
          <dgm:bulletEnabled val="1"/>
        </dgm:presLayoutVars>
      </dgm:prSet>
      <dgm:spPr/>
    </dgm:pt>
  </dgm:ptLst>
  <dgm:cxnLst>
    <dgm:cxn modelId="{33B8A6DC-F7AC-455A-A2E8-C31438BA28E9}" type="presOf" srcId="{39F9487F-29A0-49F3-9D16-459A7615A7CD}" destId="{3121051A-562E-4900-8610-A5EFA9C19833}" srcOrd="1" destOrd="0" presId="urn:microsoft.com/office/officeart/2005/8/layout/list1"/>
    <dgm:cxn modelId="{0A984076-E118-4F03-B840-947DA77DEB28}" srcId="{AEFA648F-3BAB-4589-87DE-2B3887666615}" destId="{AAE90487-5563-40FC-9C3C-80FDCA1EA52E}" srcOrd="2" destOrd="0" parTransId="{E12A8AE5-F6F7-4652-9830-278B4B593519}" sibTransId="{2C107A7E-6C6C-4643-A306-45833C7E1A17}"/>
    <dgm:cxn modelId="{7BB4030E-7B4E-47C7-A017-5186AAA530B7}" srcId="{AEFA648F-3BAB-4589-87DE-2B3887666615}" destId="{A3C8601D-D3C8-4760-A237-471DAF094B49}" srcOrd="1" destOrd="0" parTransId="{7003C66A-2C67-466E-912E-D83D41473457}" sibTransId="{15826AE1-3085-4DE3-8536-DF1A308730BC}"/>
    <dgm:cxn modelId="{0A628A62-DA18-4FB3-A609-D668BF87ED3F}" srcId="{AEFA648F-3BAB-4589-87DE-2B3887666615}" destId="{39F9487F-29A0-49F3-9D16-459A7615A7CD}" srcOrd="0" destOrd="0" parTransId="{FC7DE8A5-8640-4B99-8E38-0D1248927376}" sibTransId="{C1385C70-4A1F-4A37-8B66-88D4AEB4F10C}"/>
    <dgm:cxn modelId="{4472AC33-F71E-4763-B98B-CB14C3DDA05E}" type="presOf" srcId="{CED6B2B4-002C-44BF-9480-33AD7113E755}" destId="{29FDE8A4-2D75-43F9-8F8F-17629F6182B2}" srcOrd="1" destOrd="0" presId="urn:microsoft.com/office/officeart/2005/8/layout/list1"/>
    <dgm:cxn modelId="{6277BD05-DB3D-4AD1-BF4C-5934DC4BE9A7}" type="presOf" srcId="{AEFA648F-3BAB-4589-87DE-2B3887666615}" destId="{C6A0F53C-AB08-4A9A-90F3-BDE1D2799B84}" srcOrd="0" destOrd="0" presId="urn:microsoft.com/office/officeart/2005/8/layout/list1"/>
    <dgm:cxn modelId="{0BD9B6C3-DDAF-4AAA-8F91-C906FAD7457F}" type="presOf" srcId="{CED6B2B4-002C-44BF-9480-33AD7113E755}" destId="{EB11B760-3EC6-43B7-A68D-0E1E52E2FD89}" srcOrd="0" destOrd="0" presId="urn:microsoft.com/office/officeart/2005/8/layout/list1"/>
    <dgm:cxn modelId="{69B94FBF-BA0D-4FA8-801F-810F748E10B1}" type="presOf" srcId="{AAE90487-5563-40FC-9C3C-80FDCA1EA52E}" destId="{1BF58E90-B49A-4751-910A-DEBA97309683}" srcOrd="0" destOrd="0" presId="urn:microsoft.com/office/officeart/2005/8/layout/list1"/>
    <dgm:cxn modelId="{21792AE4-65C5-46BE-8ED1-ADA64C46F8F8}" srcId="{AEFA648F-3BAB-4589-87DE-2B3887666615}" destId="{CED6B2B4-002C-44BF-9480-33AD7113E755}" srcOrd="3" destOrd="0" parTransId="{324FBD79-46DB-40D8-9262-D4D78196E784}" sibTransId="{9A22F157-E068-4E8E-800A-5FF2161FD3D3}"/>
    <dgm:cxn modelId="{82D4EE8C-D358-455A-A2EF-DA2906D94C47}" type="presOf" srcId="{A3C8601D-D3C8-4760-A237-471DAF094B49}" destId="{9DF5A068-98BF-4C58-8CEC-02E5BAA93C85}" srcOrd="0" destOrd="0" presId="urn:microsoft.com/office/officeart/2005/8/layout/list1"/>
    <dgm:cxn modelId="{4BC863CC-5353-4D03-A8B6-DDB59DA54CBE}" type="presOf" srcId="{A3C8601D-D3C8-4760-A237-471DAF094B49}" destId="{0748438C-4F7F-4A6B-AEEF-C2319FF1400C}" srcOrd="1" destOrd="0" presId="urn:microsoft.com/office/officeart/2005/8/layout/list1"/>
    <dgm:cxn modelId="{B92F66C8-134B-47C5-BEBC-798FBF991675}" type="presOf" srcId="{AAE90487-5563-40FC-9C3C-80FDCA1EA52E}" destId="{B31F7989-FAA5-4F09-98D2-5E2E5BC268B9}" srcOrd="1" destOrd="0" presId="urn:microsoft.com/office/officeart/2005/8/layout/list1"/>
    <dgm:cxn modelId="{AD0BD1A3-5346-4ED7-BD18-83612854B759}" type="presOf" srcId="{39F9487F-29A0-49F3-9D16-459A7615A7CD}" destId="{F6A25EC6-772C-4899-BA42-AA3F33DC3F6B}" srcOrd="0" destOrd="0" presId="urn:microsoft.com/office/officeart/2005/8/layout/list1"/>
    <dgm:cxn modelId="{E8570DC5-A20D-4E2B-B017-AAF53BC12B7D}" type="presParOf" srcId="{C6A0F53C-AB08-4A9A-90F3-BDE1D2799B84}" destId="{12BCED79-A48C-4697-8F3F-5EEB02B0398F}" srcOrd="0" destOrd="0" presId="urn:microsoft.com/office/officeart/2005/8/layout/list1"/>
    <dgm:cxn modelId="{8F078CBD-3ED3-415B-A626-CEA9297A5953}" type="presParOf" srcId="{12BCED79-A48C-4697-8F3F-5EEB02B0398F}" destId="{F6A25EC6-772C-4899-BA42-AA3F33DC3F6B}" srcOrd="0" destOrd="0" presId="urn:microsoft.com/office/officeart/2005/8/layout/list1"/>
    <dgm:cxn modelId="{45008B76-2A36-439E-8ED6-4AAE87EA180E}" type="presParOf" srcId="{12BCED79-A48C-4697-8F3F-5EEB02B0398F}" destId="{3121051A-562E-4900-8610-A5EFA9C19833}" srcOrd="1" destOrd="0" presId="urn:microsoft.com/office/officeart/2005/8/layout/list1"/>
    <dgm:cxn modelId="{2037D330-A395-4336-9A91-C93DB12CB1FF}" type="presParOf" srcId="{C6A0F53C-AB08-4A9A-90F3-BDE1D2799B84}" destId="{A220DB70-5717-441C-9892-36EB95B15E07}" srcOrd="1" destOrd="0" presId="urn:microsoft.com/office/officeart/2005/8/layout/list1"/>
    <dgm:cxn modelId="{D7DF4DA0-DA95-4098-AFD8-3397C99C95D1}" type="presParOf" srcId="{C6A0F53C-AB08-4A9A-90F3-BDE1D2799B84}" destId="{788334AE-D785-4529-8C7D-8E15BF5ABB79}" srcOrd="2" destOrd="0" presId="urn:microsoft.com/office/officeart/2005/8/layout/list1"/>
    <dgm:cxn modelId="{B8406DF0-C18A-4FED-ABDB-71AD5774DEC3}" type="presParOf" srcId="{C6A0F53C-AB08-4A9A-90F3-BDE1D2799B84}" destId="{01E80CC8-0DFD-4982-B389-0189494D5AC7}" srcOrd="3" destOrd="0" presId="urn:microsoft.com/office/officeart/2005/8/layout/list1"/>
    <dgm:cxn modelId="{A75CFC62-C46E-4B63-BF0F-DF0422402D14}" type="presParOf" srcId="{C6A0F53C-AB08-4A9A-90F3-BDE1D2799B84}" destId="{94AD4325-2454-4511-898F-A3A8870DCDB6}" srcOrd="4" destOrd="0" presId="urn:microsoft.com/office/officeart/2005/8/layout/list1"/>
    <dgm:cxn modelId="{E1C51627-ABD0-46EA-8347-E33CFEA780C4}" type="presParOf" srcId="{94AD4325-2454-4511-898F-A3A8870DCDB6}" destId="{9DF5A068-98BF-4C58-8CEC-02E5BAA93C85}" srcOrd="0" destOrd="0" presId="urn:microsoft.com/office/officeart/2005/8/layout/list1"/>
    <dgm:cxn modelId="{2BD33C82-3D35-4FBD-B15B-0BD32506934D}" type="presParOf" srcId="{94AD4325-2454-4511-898F-A3A8870DCDB6}" destId="{0748438C-4F7F-4A6B-AEEF-C2319FF1400C}" srcOrd="1" destOrd="0" presId="urn:microsoft.com/office/officeart/2005/8/layout/list1"/>
    <dgm:cxn modelId="{B3C3871F-C184-49B8-93E6-8F1EC6424A31}" type="presParOf" srcId="{C6A0F53C-AB08-4A9A-90F3-BDE1D2799B84}" destId="{9716C1C3-2160-482E-9532-748C26D9D2C9}" srcOrd="5" destOrd="0" presId="urn:microsoft.com/office/officeart/2005/8/layout/list1"/>
    <dgm:cxn modelId="{092C3CE9-E63D-4A85-ABC6-6959CECAF47E}" type="presParOf" srcId="{C6A0F53C-AB08-4A9A-90F3-BDE1D2799B84}" destId="{2DE84F0D-3BC6-4916-9B3E-733DA0B47B58}" srcOrd="6" destOrd="0" presId="urn:microsoft.com/office/officeart/2005/8/layout/list1"/>
    <dgm:cxn modelId="{E2395317-C41F-4E0A-99EA-F621715014FA}" type="presParOf" srcId="{C6A0F53C-AB08-4A9A-90F3-BDE1D2799B84}" destId="{5256A3C0-D572-459A-9B37-EC34E0890BAB}" srcOrd="7" destOrd="0" presId="urn:microsoft.com/office/officeart/2005/8/layout/list1"/>
    <dgm:cxn modelId="{A4E0D5DA-3FF2-488C-984E-DDB467AE2B1F}" type="presParOf" srcId="{C6A0F53C-AB08-4A9A-90F3-BDE1D2799B84}" destId="{FD2154C5-6EDE-43F7-B3F2-C7023E890D74}" srcOrd="8" destOrd="0" presId="urn:microsoft.com/office/officeart/2005/8/layout/list1"/>
    <dgm:cxn modelId="{E01B92C7-09CE-4615-94B6-216C615F7F9A}" type="presParOf" srcId="{FD2154C5-6EDE-43F7-B3F2-C7023E890D74}" destId="{1BF58E90-B49A-4751-910A-DEBA97309683}" srcOrd="0" destOrd="0" presId="urn:microsoft.com/office/officeart/2005/8/layout/list1"/>
    <dgm:cxn modelId="{DFC53BDC-DD28-454E-B051-EAF7E95E67F7}" type="presParOf" srcId="{FD2154C5-6EDE-43F7-B3F2-C7023E890D74}" destId="{B31F7989-FAA5-4F09-98D2-5E2E5BC268B9}" srcOrd="1" destOrd="0" presId="urn:microsoft.com/office/officeart/2005/8/layout/list1"/>
    <dgm:cxn modelId="{BA6902AD-E5CC-4EDF-92F9-27089C03B927}" type="presParOf" srcId="{C6A0F53C-AB08-4A9A-90F3-BDE1D2799B84}" destId="{01303927-0A16-4EF6-9B16-3E112EC342A7}" srcOrd="9" destOrd="0" presId="urn:microsoft.com/office/officeart/2005/8/layout/list1"/>
    <dgm:cxn modelId="{BBA7D64B-2AC3-4BC8-BAE2-5F5F3B7B82ED}" type="presParOf" srcId="{C6A0F53C-AB08-4A9A-90F3-BDE1D2799B84}" destId="{11930BD7-AC87-43F1-82D8-0C15AC5703C5}" srcOrd="10" destOrd="0" presId="urn:microsoft.com/office/officeart/2005/8/layout/list1"/>
    <dgm:cxn modelId="{51699FF2-C53C-441A-BBE4-ED28A54A0410}" type="presParOf" srcId="{C6A0F53C-AB08-4A9A-90F3-BDE1D2799B84}" destId="{5101EDED-3C24-4A6E-BECD-5EFC504D5B22}" srcOrd="11" destOrd="0" presId="urn:microsoft.com/office/officeart/2005/8/layout/list1"/>
    <dgm:cxn modelId="{48CCF6B6-AEC4-40F4-845C-323C5E16D404}" type="presParOf" srcId="{C6A0F53C-AB08-4A9A-90F3-BDE1D2799B84}" destId="{62610439-60F0-41A4-BC9F-257DC5598F6D}" srcOrd="12" destOrd="0" presId="urn:microsoft.com/office/officeart/2005/8/layout/list1"/>
    <dgm:cxn modelId="{55A0607E-E129-4C2A-92EE-14AA10C1D5ED}" type="presParOf" srcId="{62610439-60F0-41A4-BC9F-257DC5598F6D}" destId="{EB11B760-3EC6-43B7-A68D-0E1E52E2FD89}" srcOrd="0" destOrd="0" presId="urn:microsoft.com/office/officeart/2005/8/layout/list1"/>
    <dgm:cxn modelId="{6DE96E42-92A7-4B3B-995B-2C5800094639}" type="presParOf" srcId="{62610439-60F0-41A4-BC9F-257DC5598F6D}" destId="{29FDE8A4-2D75-43F9-8F8F-17629F6182B2}" srcOrd="1" destOrd="0" presId="urn:microsoft.com/office/officeart/2005/8/layout/list1"/>
    <dgm:cxn modelId="{25D0F582-EFDE-4799-B290-B050055D1F93}" type="presParOf" srcId="{C6A0F53C-AB08-4A9A-90F3-BDE1D2799B84}" destId="{B040A0A5-D07D-4249-AC4E-F874D3376ABD}" srcOrd="13" destOrd="0" presId="urn:microsoft.com/office/officeart/2005/8/layout/list1"/>
    <dgm:cxn modelId="{02CD2462-A746-47F0-B82B-7F23ED292228}" type="presParOf" srcId="{C6A0F53C-AB08-4A9A-90F3-BDE1D2799B84}" destId="{9DB5939F-F176-4FC2-8C03-D569539B1921}"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18348-171C-44D1-95A0-E5D42F47FA9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fr-FR"/>
        </a:p>
      </dgm:t>
    </dgm:pt>
    <dgm:pt modelId="{BF894672-2661-4375-BB13-0013D875281B}">
      <dgm:prSet phldrT="[Texte]" custT="1">
        <dgm:style>
          <a:lnRef idx="3">
            <a:schemeClr val="lt1"/>
          </a:lnRef>
          <a:fillRef idx="1">
            <a:schemeClr val="accent2"/>
          </a:fillRef>
          <a:effectRef idx="1">
            <a:schemeClr val="accent2"/>
          </a:effectRef>
          <a:fontRef idx="minor">
            <a:schemeClr val="lt1"/>
          </a:fontRef>
        </dgm:style>
      </dgm:prSet>
      <dgm:spPr>
        <a:ln/>
      </dgm:spPr>
      <dgm:t>
        <a:bodyPr/>
        <a:lstStyle/>
        <a:p>
          <a:r>
            <a:rPr lang="ar-DZ" sz="1400" b="1">
              <a:latin typeface="Simplified Arabic" panose="02020603050405020304" pitchFamily="18" charset="-78"/>
              <a:cs typeface="Simplified Arabic" panose="02020603050405020304" pitchFamily="18" charset="-78"/>
            </a:rPr>
            <a:t> المعيار الخارجي</a:t>
          </a:r>
          <a:endParaRPr lang="fr-FR" sz="1400" b="1">
            <a:latin typeface="Simplified Arabic" panose="02020603050405020304" pitchFamily="18" charset="-78"/>
            <a:cs typeface="Simplified Arabic" panose="02020603050405020304" pitchFamily="18" charset="-78"/>
          </a:endParaRPr>
        </a:p>
      </dgm:t>
    </dgm:pt>
    <dgm:pt modelId="{933300E0-2674-4F92-9C62-6DC632660E21}" type="parTrans" cxnId="{01DDE87C-4E4B-4E2F-B246-168543215E0B}">
      <dgm:prSet/>
      <dgm:spPr/>
      <dgm:t>
        <a:bodyPr/>
        <a:lstStyle/>
        <a:p>
          <a:endParaRPr lang="fr-FR"/>
        </a:p>
      </dgm:t>
    </dgm:pt>
    <dgm:pt modelId="{DDB771C7-CFCC-4835-8BB0-93BDCD91CD47}" type="sibTrans" cxnId="{01DDE87C-4E4B-4E2F-B246-168543215E0B}">
      <dgm:prSet/>
      <dgm:spPr/>
      <dgm:t>
        <a:bodyPr/>
        <a:lstStyle/>
        <a:p>
          <a:endParaRPr lang="fr-FR"/>
        </a:p>
      </dgm:t>
    </dgm:pt>
    <dgm:pt modelId="{B458E250-DFDC-4601-8B0E-46885A99BD5B}">
      <dgm:prSet phldrT="[Texte]" custT="1">
        <dgm:style>
          <a:lnRef idx="1">
            <a:schemeClr val="accent2"/>
          </a:lnRef>
          <a:fillRef idx="2">
            <a:schemeClr val="accent2"/>
          </a:fillRef>
          <a:effectRef idx="1">
            <a:schemeClr val="accent2"/>
          </a:effectRef>
          <a:fontRef idx="minor">
            <a:schemeClr val="dk1"/>
          </a:fontRef>
        </dgm:style>
      </dgm:prSet>
      <dgm:spPr>
        <a:ln/>
      </dgm:spPr>
      <dgm:t>
        <a:bodyPr/>
        <a:lstStyle/>
        <a:p>
          <a:pPr rtl="0"/>
          <a:endParaRPr lang="ar-DZ" sz="100" b="1" dirty="0">
            <a:latin typeface="Simplified Arabic" panose="02020603050405020304" pitchFamily="18" charset="-78"/>
            <a:cs typeface="Simplified Arabic" panose="02020603050405020304" pitchFamily="18" charset="-78"/>
          </a:endParaRPr>
        </a:p>
        <a:p>
          <a:pPr rtl="1"/>
          <a:r>
            <a:rPr lang="ar-DZ" sz="700" b="1" dirty="0" err="1">
              <a:latin typeface="Simplified Arabic" panose="02020603050405020304" pitchFamily="18" charset="-78"/>
              <a:cs typeface="Simplified Arabic" panose="02020603050405020304" pitchFamily="18" charset="-78"/>
            </a:rPr>
            <a:t>الإنتماء</a:t>
          </a:r>
          <a:r>
            <a:rPr lang="ar-DZ" sz="700" b="1" dirty="0">
              <a:latin typeface="Simplified Arabic" panose="02020603050405020304" pitchFamily="18" charset="-78"/>
              <a:cs typeface="Simplified Arabic" panose="02020603050405020304" pitchFamily="18" charset="-78"/>
            </a:rPr>
            <a:t> </a:t>
          </a:r>
          <a:r>
            <a:rPr lang="fr-FR" sz="700" b="1" dirty="0">
              <a:latin typeface="Simplified Arabic" panose="02020603050405020304" pitchFamily="18" charset="-78"/>
              <a:cs typeface="Simplified Arabic" panose="02020603050405020304" pitchFamily="18" charset="-78"/>
            </a:rPr>
            <a:t>Affiliation</a:t>
          </a:r>
          <a:endParaRPr lang="ar-DZ" sz="700" b="1" dirty="0">
            <a:latin typeface="Simplified Arabic" panose="02020603050405020304" pitchFamily="18" charset="-78"/>
            <a:cs typeface="Simplified Arabic" panose="02020603050405020304" pitchFamily="18" charset="-78"/>
          </a:endParaRPr>
        </a:p>
      </dgm:t>
    </dgm:pt>
    <dgm:pt modelId="{AF76A996-8478-4E6B-9E10-85D1071C4384}" type="parTrans" cxnId="{D20A7E1F-16AC-46E2-85B9-174E3B2900D7}">
      <dgm:prSet/>
      <dgm:spPr/>
      <dgm:t>
        <a:bodyPr/>
        <a:lstStyle/>
        <a:p>
          <a:endParaRPr lang="fr-FR"/>
        </a:p>
      </dgm:t>
    </dgm:pt>
    <dgm:pt modelId="{B9A1DE8A-B6D8-44A8-9A11-68F76E969456}" type="sibTrans" cxnId="{D20A7E1F-16AC-46E2-85B9-174E3B2900D7}">
      <dgm:prSet/>
      <dgm:spPr/>
      <dgm:t>
        <a:bodyPr/>
        <a:lstStyle/>
        <a:p>
          <a:endParaRPr lang="fr-FR"/>
        </a:p>
      </dgm:t>
    </dgm:pt>
    <dgm:pt modelId="{5AF40FBE-3037-4876-9FD3-0AE0AA009154}">
      <dgm:prSet phldrT="[Texte]" custT="1">
        <dgm:style>
          <a:lnRef idx="1">
            <a:schemeClr val="accent2"/>
          </a:lnRef>
          <a:fillRef idx="2">
            <a:schemeClr val="accent2"/>
          </a:fillRef>
          <a:effectRef idx="1">
            <a:schemeClr val="accent2"/>
          </a:effectRef>
          <a:fontRef idx="minor">
            <a:schemeClr val="dk1"/>
          </a:fontRef>
        </dgm:style>
      </dgm:prSet>
      <dgm:spPr>
        <a:ln/>
      </dgm:spPr>
      <dgm:t>
        <a:bodyPr/>
        <a:lstStyle/>
        <a:p>
          <a:pPr rtl="0"/>
          <a:endParaRPr lang="ar-DZ" sz="500" b="1" dirty="0">
            <a:latin typeface="Simplified Arabic" panose="02020603050405020304" pitchFamily="18" charset="-78"/>
            <a:cs typeface="Simplified Arabic" panose="02020603050405020304" pitchFamily="18" charset="-78"/>
          </a:endParaRPr>
        </a:p>
        <a:p>
          <a:pPr rtl="1"/>
          <a:r>
            <a:rPr lang="ar-SA" sz="900" b="1" dirty="0">
              <a:latin typeface="Simplified Arabic" panose="02020603050405020304" pitchFamily="18" charset="-78"/>
              <a:cs typeface="Simplified Arabic" panose="02020603050405020304" pitchFamily="18" charset="-78"/>
            </a:rPr>
            <a:t>العمل</a:t>
          </a:r>
          <a:r>
            <a:rPr lang="ar-DZ" sz="900" b="1" dirty="0">
              <a:latin typeface="Simplified Arabic" panose="02020603050405020304" pitchFamily="18" charset="-78"/>
              <a:cs typeface="Simplified Arabic" panose="02020603050405020304" pitchFamily="18" charset="-78"/>
            </a:rPr>
            <a:t> </a:t>
          </a:r>
          <a:r>
            <a:rPr lang="fr-FR" sz="900" b="1" dirty="0">
              <a:latin typeface="Simplified Arabic" panose="02020603050405020304" pitchFamily="18" charset="-78"/>
              <a:cs typeface="Simplified Arabic" panose="02020603050405020304" pitchFamily="18" charset="-78"/>
            </a:rPr>
            <a:t>Job</a:t>
          </a:r>
          <a:r>
            <a:rPr lang="ar-SA" sz="900" b="1" dirty="0">
              <a:latin typeface="Simplified Arabic" panose="02020603050405020304" pitchFamily="18" charset="-78"/>
              <a:cs typeface="Simplified Arabic" panose="02020603050405020304" pitchFamily="18" charset="-78"/>
            </a:rPr>
            <a:t> </a:t>
          </a:r>
          <a:endParaRPr lang="ar-DZ" sz="900" b="1" dirty="0">
            <a:latin typeface="Simplified Arabic" panose="02020603050405020304" pitchFamily="18" charset="-78"/>
            <a:cs typeface="Simplified Arabic" panose="02020603050405020304" pitchFamily="18" charset="-78"/>
          </a:endParaRPr>
        </a:p>
      </dgm:t>
    </dgm:pt>
    <dgm:pt modelId="{AC0FA516-C59E-4E51-80C4-1626F5BB6C55}" type="parTrans" cxnId="{724F4DA3-DBB2-43A3-B924-F6E526967BDC}">
      <dgm:prSet/>
      <dgm:spPr/>
      <dgm:t>
        <a:bodyPr/>
        <a:lstStyle/>
        <a:p>
          <a:endParaRPr lang="fr-FR"/>
        </a:p>
      </dgm:t>
    </dgm:pt>
    <dgm:pt modelId="{CB3C9633-4F30-4594-9373-7293C7F6E7C4}" type="sibTrans" cxnId="{724F4DA3-DBB2-43A3-B924-F6E526967BDC}">
      <dgm:prSet/>
      <dgm:spPr/>
      <dgm:t>
        <a:bodyPr/>
        <a:lstStyle/>
        <a:p>
          <a:endParaRPr lang="fr-FR"/>
        </a:p>
      </dgm:t>
    </dgm:pt>
    <dgm:pt modelId="{18EA1F67-4AAB-463B-9F1F-67441E5055F1}">
      <dgm:prSet phldrT="[Texte]" custT="1">
        <dgm:style>
          <a:lnRef idx="3">
            <a:schemeClr val="lt1"/>
          </a:lnRef>
          <a:fillRef idx="1">
            <a:schemeClr val="accent5"/>
          </a:fillRef>
          <a:effectRef idx="1">
            <a:schemeClr val="accent5"/>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ar-DZ" sz="1400" b="1" dirty="0">
              <a:latin typeface="Simplified Arabic" panose="02020603050405020304" pitchFamily="18" charset="-78"/>
              <a:cs typeface="Simplified Arabic" panose="02020603050405020304" pitchFamily="18" charset="-78"/>
            </a:rPr>
            <a:t>الخصائص الشخصية</a:t>
          </a:r>
          <a:endParaRPr lang="fr-FR" sz="1400" b="1" dirty="0">
            <a:latin typeface="Simplified Arabic" panose="02020603050405020304" pitchFamily="18" charset="-78"/>
            <a:cs typeface="Simplified Arabic" panose="02020603050405020304" pitchFamily="18" charset="-78"/>
          </a:endParaRPr>
        </a:p>
      </dgm:t>
    </dgm:pt>
    <dgm:pt modelId="{88EAED65-F9D9-44C1-8890-34078CC60E91}" type="parTrans" cxnId="{C35F3156-4395-497B-ADA1-16862AEE4847}">
      <dgm:prSet/>
      <dgm:spPr/>
      <dgm:t>
        <a:bodyPr/>
        <a:lstStyle/>
        <a:p>
          <a:endParaRPr lang="fr-FR"/>
        </a:p>
      </dgm:t>
    </dgm:pt>
    <dgm:pt modelId="{78812A00-8E09-4AFC-A323-129A78C88524}" type="sibTrans" cxnId="{C35F3156-4395-497B-ADA1-16862AEE4847}">
      <dgm:prSet/>
      <dgm:spPr/>
      <dgm:t>
        <a:bodyPr/>
        <a:lstStyle/>
        <a:p>
          <a:endParaRPr lang="fr-FR"/>
        </a:p>
      </dgm:t>
    </dgm:pt>
    <dgm:pt modelId="{19F243DF-4B60-4B2C-9B9C-375784851169}">
      <dgm:prSet custT="1">
        <dgm:style>
          <a:lnRef idx="1">
            <a:schemeClr val="accent6"/>
          </a:lnRef>
          <a:fillRef idx="3">
            <a:schemeClr val="accent6"/>
          </a:fillRef>
          <a:effectRef idx="2">
            <a:schemeClr val="accent6"/>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ar-DZ" sz="1400" b="1">
              <a:latin typeface="Simplified Arabic" panose="02020603050405020304" pitchFamily="18" charset="-78"/>
              <a:cs typeface="Simplified Arabic" panose="02020603050405020304" pitchFamily="18" charset="-78"/>
            </a:rPr>
            <a:t>الصحة</a:t>
          </a:r>
          <a:endParaRPr lang="fr-FR" sz="1400" b="1">
            <a:latin typeface="Simplified Arabic" panose="02020603050405020304" pitchFamily="18" charset="-78"/>
            <a:cs typeface="Simplified Arabic" panose="02020603050405020304" pitchFamily="18" charset="-78"/>
          </a:endParaRPr>
        </a:p>
      </dgm:t>
    </dgm:pt>
    <dgm:pt modelId="{1C292023-908E-4347-88AB-9AA865EE0E15}" type="parTrans" cxnId="{238CBA05-FC22-4321-8D74-A4B378B20998}">
      <dgm:prSet/>
      <dgm:spPr/>
      <dgm:t>
        <a:bodyPr/>
        <a:lstStyle/>
        <a:p>
          <a:endParaRPr lang="fr-FR"/>
        </a:p>
      </dgm:t>
    </dgm:pt>
    <dgm:pt modelId="{2B671B9A-872A-44B8-A608-241F38DD3837}" type="sibTrans" cxnId="{238CBA05-FC22-4321-8D74-A4B378B20998}">
      <dgm:prSet/>
      <dgm:spPr/>
      <dgm:t>
        <a:bodyPr/>
        <a:lstStyle/>
        <a:p>
          <a:endParaRPr lang="fr-FR"/>
        </a:p>
      </dgm:t>
    </dgm:pt>
    <dgm:pt modelId="{C5506518-7C48-4131-87BE-75A222382DE3}">
      <dgm:prSet custT="1">
        <dgm:style>
          <a:lnRef idx="1">
            <a:schemeClr val="accent2"/>
          </a:lnRef>
          <a:fillRef idx="2">
            <a:schemeClr val="accent2"/>
          </a:fillRef>
          <a:effectRef idx="1">
            <a:schemeClr val="accent2"/>
          </a:effectRef>
          <a:fontRef idx="minor">
            <a:schemeClr val="dk1"/>
          </a:fontRef>
        </dgm:style>
      </dgm:prSet>
      <dgm:spPr>
        <a:ln/>
      </dgm:spPr>
      <dgm:t>
        <a:bodyPr/>
        <a:lstStyle/>
        <a:p>
          <a:r>
            <a:rPr lang="ar-DZ" sz="900" b="1">
              <a:latin typeface="Simplified Arabic" panose="02020603050405020304" pitchFamily="18" charset="-78"/>
              <a:cs typeface="Simplified Arabic" panose="02020603050405020304" pitchFamily="18" charset="-78"/>
            </a:rPr>
            <a:t>القيم الدينية والخلقية</a:t>
          </a:r>
          <a:endParaRPr lang="fr-FR" sz="900" b="1">
            <a:latin typeface="Simplified Arabic" panose="02020603050405020304" pitchFamily="18" charset="-78"/>
            <a:cs typeface="Simplified Arabic" panose="02020603050405020304" pitchFamily="18" charset="-78"/>
          </a:endParaRPr>
        </a:p>
      </dgm:t>
    </dgm:pt>
    <dgm:pt modelId="{EABD1194-9A0C-43F4-920E-B379C5B87A07}" type="parTrans" cxnId="{0AABC5AF-C86B-4053-8058-C550992CDB5E}">
      <dgm:prSet/>
      <dgm:spPr/>
      <dgm:t>
        <a:bodyPr/>
        <a:lstStyle/>
        <a:p>
          <a:endParaRPr lang="fr-FR"/>
        </a:p>
      </dgm:t>
    </dgm:pt>
    <dgm:pt modelId="{2FD8AEA6-50C0-4751-A90F-71216AF190B7}" type="sibTrans" cxnId="{0AABC5AF-C86B-4053-8058-C550992CDB5E}">
      <dgm:prSet/>
      <dgm:spPr/>
      <dgm:t>
        <a:bodyPr/>
        <a:lstStyle/>
        <a:p>
          <a:endParaRPr lang="fr-FR"/>
        </a:p>
      </dgm:t>
    </dgm:pt>
    <dgm:pt modelId="{56687A1A-C9E1-4E0B-98CF-95FE11D6B7B8}">
      <dgm:prSet custT="1">
        <dgm:style>
          <a:lnRef idx="1">
            <a:schemeClr val="accent2"/>
          </a:lnRef>
          <a:fillRef idx="2">
            <a:schemeClr val="accent2"/>
          </a:fillRef>
          <a:effectRef idx="1">
            <a:schemeClr val="accent2"/>
          </a:effectRef>
          <a:fontRef idx="minor">
            <a:schemeClr val="dk1"/>
          </a:fontRef>
        </dgm:style>
      </dgm:prSet>
      <dgm:spPr>
        <a:ln/>
      </dgm:spPr>
      <dgm:t>
        <a:bodyPr/>
        <a:lstStyle/>
        <a:p>
          <a:pPr rtl="1"/>
          <a:r>
            <a:rPr lang="ar-SA" sz="900" b="1" dirty="0">
              <a:latin typeface="Simplified Arabic" panose="02020603050405020304" pitchFamily="18" charset="-78"/>
              <a:cs typeface="Simplified Arabic" panose="02020603050405020304" pitchFamily="18" charset="-78"/>
            </a:rPr>
            <a:t>المكانة </a:t>
          </a:r>
          <a:r>
            <a:rPr lang="ar-SA" sz="900" b="1" err="1">
              <a:latin typeface="Simplified Arabic" panose="02020603050405020304" pitchFamily="18" charset="-78"/>
              <a:cs typeface="Simplified Arabic" panose="02020603050405020304" pitchFamily="18" charset="-78"/>
            </a:rPr>
            <a:t>الإجتماعية</a:t>
          </a:r>
          <a:r>
            <a:rPr lang="ar-SA" sz="900" b="1">
              <a:latin typeface="Simplified Arabic" panose="02020603050405020304" pitchFamily="18" charset="-78"/>
              <a:cs typeface="Simplified Arabic" panose="02020603050405020304" pitchFamily="18" charset="-78"/>
            </a:rPr>
            <a:t> </a:t>
          </a:r>
          <a:r>
            <a:rPr lang="fr-FR" sz="900" b="1" smtClean="0">
              <a:latin typeface="Simplified Arabic" panose="02020603050405020304" pitchFamily="18" charset="-78"/>
              <a:cs typeface="Simplified Arabic" panose="02020603050405020304" pitchFamily="18" charset="-78"/>
            </a:rPr>
            <a:t>Position </a:t>
          </a:r>
          <a:r>
            <a:rPr lang="fr-FR" sz="900" b="1" dirty="0">
              <a:latin typeface="Simplified Arabic" panose="02020603050405020304" pitchFamily="18" charset="-78"/>
              <a:cs typeface="Simplified Arabic" panose="02020603050405020304" pitchFamily="18" charset="-78"/>
            </a:rPr>
            <a:t>Social</a:t>
          </a:r>
        </a:p>
      </dgm:t>
    </dgm:pt>
    <dgm:pt modelId="{7D43C251-C46B-4E5C-A54D-FB9EE20EBCCB}" type="parTrans" cxnId="{8209FD72-7B76-49AD-87B1-64ED80A5EACF}">
      <dgm:prSet/>
      <dgm:spPr/>
      <dgm:t>
        <a:bodyPr/>
        <a:lstStyle/>
        <a:p>
          <a:endParaRPr lang="fr-FR"/>
        </a:p>
      </dgm:t>
    </dgm:pt>
    <dgm:pt modelId="{F77443F4-CF58-4B1C-9288-072284B520EF}" type="sibTrans" cxnId="{8209FD72-7B76-49AD-87B1-64ED80A5EACF}">
      <dgm:prSet/>
      <dgm:spPr/>
      <dgm:t>
        <a:bodyPr/>
        <a:lstStyle/>
        <a:p>
          <a:endParaRPr lang="fr-FR"/>
        </a:p>
      </dgm:t>
    </dgm:pt>
    <dgm:pt modelId="{73BD0150-579B-4EBB-96E4-A7F6454479DC}">
      <dgm:prSet custT="1">
        <dgm:style>
          <a:lnRef idx="1">
            <a:schemeClr val="accent2"/>
          </a:lnRef>
          <a:fillRef idx="2">
            <a:schemeClr val="accent2"/>
          </a:fillRef>
          <a:effectRef idx="1">
            <a:schemeClr val="accent2"/>
          </a:effectRef>
          <a:fontRef idx="minor">
            <a:schemeClr val="dk1"/>
          </a:fontRef>
        </dgm:style>
      </dgm:prSet>
      <dgm:spPr>
        <a:ln/>
      </dgm:spPr>
      <dgm:t>
        <a:bodyPr/>
        <a:lstStyle/>
        <a:p>
          <a:pPr rtl="1"/>
          <a:r>
            <a:rPr lang="ar-SA" sz="900" b="1" dirty="0" smtClean="0">
              <a:latin typeface="Simplified Arabic" panose="02020603050405020304" pitchFamily="18" charset="-78"/>
              <a:cs typeface="Simplified Arabic" panose="02020603050405020304" pitchFamily="18" charset="-78"/>
            </a:rPr>
            <a:t>المساندة </a:t>
          </a:r>
          <a:r>
            <a:rPr lang="ar-SA" sz="900" b="1" dirty="0" err="1">
              <a:latin typeface="Simplified Arabic" panose="02020603050405020304" pitchFamily="18" charset="-78"/>
              <a:cs typeface="Simplified Arabic" panose="02020603050405020304" pitchFamily="18" charset="-78"/>
            </a:rPr>
            <a:t>الإجتماعية</a:t>
          </a:r>
          <a:r>
            <a:rPr lang="ar-SA" sz="900" b="1" dirty="0">
              <a:latin typeface="Simplified Arabic" panose="02020603050405020304" pitchFamily="18" charset="-78"/>
              <a:cs typeface="Simplified Arabic" panose="02020603050405020304" pitchFamily="18" charset="-78"/>
            </a:rPr>
            <a:t> </a:t>
          </a:r>
          <a:r>
            <a:rPr lang="fr-FR" sz="900" b="1" dirty="0">
              <a:latin typeface="Simplified Arabic" panose="02020603050405020304" pitchFamily="18" charset="-78"/>
              <a:cs typeface="Simplified Arabic" panose="02020603050405020304" pitchFamily="18" charset="-78"/>
            </a:rPr>
            <a:t>Social Support</a:t>
          </a:r>
        </a:p>
      </dgm:t>
    </dgm:pt>
    <dgm:pt modelId="{ECBE00E8-3114-4062-95F8-0DF635094082}" type="parTrans" cxnId="{8E38CF0A-01BE-4034-A26F-E915B91422FA}">
      <dgm:prSet/>
      <dgm:spPr/>
      <dgm:t>
        <a:bodyPr/>
        <a:lstStyle/>
        <a:p>
          <a:endParaRPr lang="fr-FR"/>
        </a:p>
      </dgm:t>
    </dgm:pt>
    <dgm:pt modelId="{CA4208AD-CAEC-4863-9D20-0E648CF352D4}" type="sibTrans" cxnId="{8E38CF0A-01BE-4034-A26F-E915B91422FA}">
      <dgm:prSet/>
      <dgm:spPr/>
      <dgm:t>
        <a:bodyPr/>
        <a:lstStyle/>
        <a:p>
          <a:endParaRPr lang="fr-FR"/>
        </a:p>
      </dgm:t>
    </dgm:pt>
    <dgm:pt modelId="{9E627D75-E292-46A9-92CA-9A844B9FA3A7}">
      <dgm:prSet custT="1">
        <dgm:style>
          <a:lnRef idx="1">
            <a:schemeClr val="accent2"/>
          </a:lnRef>
          <a:fillRef idx="2">
            <a:schemeClr val="accent2"/>
          </a:fillRef>
          <a:effectRef idx="1">
            <a:schemeClr val="accent2"/>
          </a:effectRef>
          <a:fontRef idx="minor">
            <a:schemeClr val="dk1"/>
          </a:fontRef>
        </dgm:style>
      </dgm:prSet>
      <dgm:spPr>
        <a:ln/>
      </dgm:spPr>
      <dgm:t>
        <a:bodyPr/>
        <a:lstStyle/>
        <a:p>
          <a:pPr rtl="1"/>
          <a:r>
            <a:rPr lang="ar-SA" sz="900" b="1" dirty="0">
              <a:latin typeface="Simplified Arabic" panose="02020603050405020304" pitchFamily="18" charset="-78"/>
              <a:cs typeface="Simplified Arabic" panose="02020603050405020304" pitchFamily="18" charset="-78"/>
            </a:rPr>
            <a:t>المهارات </a:t>
          </a:r>
          <a:r>
            <a:rPr lang="ar-SA" sz="900" b="1" dirty="0" err="1">
              <a:latin typeface="Simplified Arabic" panose="02020603050405020304" pitchFamily="18" charset="-78"/>
              <a:cs typeface="Simplified Arabic" panose="02020603050405020304" pitchFamily="18" charset="-78"/>
            </a:rPr>
            <a:t>الإجتماعية</a:t>
          </a:r>
          <a:r>
            <a:rPr lang="fr-FR" sz="900" b="1" dirty="0">
              <a:latin typeface="Simplified Arabic" panose="02020603050405020304" pitchFamily="18" charset="-78"/>
              <a:cs typeface="Simplified Arabic" panose="02020603050405020304" pitchFamily="18" charset="-78"/>
            </a:rPr>
            <a:t>Social – </a:t>
          </a:r>
          <a:r>
            <a:rPr lang="fr-FR" sz="900" b="1" dirty="0" err="1" smtClean="0">
              <a:latin typeface="Simplified Arabic" panose="02020603050405020304" pitchFamily="18" charset="-78"/>
              <a:cs typeface="Simplified Arabic" panose="02020603050405020304" pitchFamily="18" charset="-78"/>
            </a:rPr>
            <a:t>Skills</a:t>
          </a:r>
          <a:endParaRPr lang="ar-DZ" sz="900" b="1" dirty="0" smtClean="0">
            <a:latin typeface="Simplified Arabic" panose="02020603050405020304" pitchFamily="18" charset="-78"/>
            <a:cs typeface="Simplified Arabic" panose="02020603050405020304" pitchFamily="18" charset="-78"/>
          </a:endParaRPr>
        </a:p>
      </dgm:t>
    </dgm:pt>
    <dgm:pt modelId="{810DDE03-DA1C-4AAA-9741-CAADFF467339}" type="parTrans" cxnId="{262AFB68-FAAA-4001-BDFB-24A43FB1F515}">
      <dgm:prSet/>
      <dgm:spPr/>
      <dgm:t>
        <a:bodyPr/>
        <a:lstStyle/>
        <a:p>
          <a:endParaRPr lang="fr-FR"/>
        </a:p>
      </dgm:t>
    </dgm:pt>
    <dgm:pt modelId="{C81C9029-AE1B-43DC-9B6A-76268030276E}" type="sibTrans" cxnId="{262AFB68-FAAA-4001-BDFB-24A43FB1F515}">
      <dgm:prSet/>
      <dgm:spPr/>
      <dgm:t>
        <a:bodyPr/>
        <a:lstStyle/>
        <a:p>
          <a:endParaRPr lang="fr-FR"/>
        </a:p>
      </dgm:t>
    </dgm:pt>
    <dgm:pt modelId="{352DF869-346B-43D7-85D6-8CB4C443BC47}">
      <dgm:prSet>
        <dgm:style>
          <a:lnRef idx="1">
            <a:schemeClr val="accent5"/>
          </a:lnRef>
          <a:fillRef idx="2">
            <a:schemeClr val="accent5"/>
          </a:fillRef>
          <a:effectRef idx="1">
            <a:schemeClr val="accent5"/>
          </a:effectRef>
          <a:fontRef idx="minor">
            <a:schemeClr val="dk1"/>
          </a:fontRef>
        </dgm:style>
      </dgm:prSet>
      <dgm:spPr>
        <a:ln/>
      </dgm:spPr>
      <dgm:t>
        <a:bodyPr/>
        <a:lstStyle/>
        <a:p>
          <a:r>
            <a:rPr lang="ar-SA" b="1"/>
            <a:t>الكفاءة الذاتية </a:t>
          </a:r>
          <a:endParaRPr lang="ar-DZ" b="1"/>
        </a:p>
        <a:p>
          <a:r>
            <a:rPr lang="fr-FR" b="1"/>
            <a:t>Self – Efficacy</a:t>
          </a:r>
          <a:endParaRPr lang="fr-FR"/>
        </a:p>
      </dgm:t>
    </dgm:pt>
    <dgm:pt modelId="{3A973C6E-72FC-4092-BB77-A7FB0B8460B2}" type="parTrans" cxnId="{20AE226D-F897-48DE-AEA5-98FF844900CC}">
      <dgm:prSet/>
      <dgm:spPr/>
      <dgm:t>
        <a:bodyPr/>
        <a:lstStyle/>
        <a:p>
          <a:endParaRPr lang="fr-FR"/>
        </a:p>
      </dgm:t>
    </dgm:pt>
    <dgm:pt modelId="{CAF187C0-6863-458F-9FB2-5794246AEDAC}" type="sibTrans" cxnId="{20AE226D-F897-48DE-AEA5-98FF844900CC}">
      <dgm:prSet/>
      <dgm:spPr/>
      <dgm:t>
        <a:bodyPr/>
        <a:lstStyle/>
        <a:p>
          <a:endParaRPr lang="fr-FR"/>
        </a:p>
      </dgm:t>
    </dgm:pt>
    <dgm:pt modelId="{431B20CF-2F22-44CE-9009-FDC100C8241B}">
      <dgm:prSet>
        <dgm:style>
          <a:lnRef idx="1">
            <a:schemeClr val="accent5"/>
          </a:lnRef>
          <a:fillRef idx="2">
            <a:schemeClr val="accent5"/>
          </a:fillRef>
          <a:effectRef idx="1">
            <a:schemeClr val="accent5"/>
          </a:effectRef>
          <a:fontRef idx="minor">
            <a:schemeClr val="dk1"/>
          </a:fontRef>
        </dgm:style>
      </dgm:prSet>
      <dgm:spPr>
        <a:ln/>
      </dgm:spPr>
      <dgm:t>
        <a:bodyPr/>
        <a:lstStyle/>
        <a:p>
          <a:pPr rtl="1"/>
          <a:r>
            <a:rPr lang="ar-SA" b="1" dirty="0" err="1"/>
            <a:t>الإستقلال</a:t>
          </a:r>
          <a:r>
            <a:rPr lang="ar-SA" b="1" dirty="0"/>
            <a:t> النفسي </a:t>
          </a:r>
          <a:r>
            <a:rPr lang="fr-FR" b="1" dirty="0"/>
            <a:t>Self – Independent</a:t>
          </a:r>
          <a:endParaRPr lang="fr-FR" dirty="0"/>
        </a:p>
      </dgm:t>
    </dgm:pt>
    <dgm:pt modelId="{9A893876-C41E-43D0-8B8A-27568FC20A26}" type="parTrans" cxnId="{5567C9CA-A9A2-4E58-87F8-B6D7D5DDE667}">
      <dgm:prSet/>
      <dgm:spPr/>
      <dgm:t>
        <a:bodyPr/>
        <a:lstStyle/>
        <a:p>
          <a:endParaRPr lang="fr-FR"/>
        </a:p>
      </dgm:t>
    </dgm:pt>
    <dgm:pt modelId="{27A956A5-1B7F-4C53-A1AE-DDFAADF9E267}" type="sibTrans" cxnId="{5567C9CA-A9A2-4E58-87F8-B6D7D5DDE667}">
      <dgm:prSet/>
      <dgm:spPr/>
      <dgm:t>
        <a:bodyPr/>
        <a:lstStyle/>
        <a:p>
          <a:endParaRPr lang="fr-FR"/>
        </a:p>
      </dgm:t>
    </dgm:pt>
    <dgm:pt modelId="{1A9318A3-F8B3-43B7-B18A-E48669B8A986}">
      <dgm:prSet>
        <dgm:style>
          <a:lnRef idx="1">
            <a:schemeClr val="accent5"/>
          </a:lnRef>
          <a:fillRef idx="2">
            <a:schemeClr val="accent5"/>
          </a:fillRef>
          <a:effectRef idx="1">
            <a:schemeClr val="accent5"/>
          </a:effectRef>
          <a:fontRef idx="minor">
            <a:schemeClr val="dk1"/>
          </a:fontRef>
        </dgm:style>
      </dgm:prSet>
      <dgm:spPr>
        <a:ln/>
      </dgm:spPr>
      <dgm:t>
        <a:bodyPr/>
        <a:lstStyle/>
        <a:p>
          <a:pPr rtl="1"/>
          <a:r>
            <a:rPr lang="ar-SA" b="1"/>
            <a:t>-  التفاؤل </a:t>
          </a:r>
          <a:r>
            <a:rPr lang="fr-FR" b="1"/>
            <a:t>Optimism</a:t>
          </a:r>
          <a:endParaRPr lang="ar-DZ" b="1"/>
        </a:p>
      </dgm:t>
    </dgm:pt>
    <dgm:pt modelId="{839C8835-BA92-464F-93CF-599CD2017594}" type="parTrans" cxnId="{E6CBE331-E13E-4E87-A293-585985771B70}">
      <dgm:prSet/>
      <dgm:spPr/>
      <dgm:t>
        <a:bodyPr/>
        <a:lstStyle/>
        <a:p>
          <a:endParaRPr lang="fr-FR"/>
        </a:p>
      </dgm:t>
    </dgm:pt>
    <dgm:pt modelId="{4B6BF515-BE00-44A5-B12D-395F68CFFE0F}" type="sibTrans" cxnId="{E6CBE331-E13E-4E87-A293-585985771B70}">
      <dgm:prSet/>
      <dgm:spPr/>
      <dgm:t>
        <a:bodyPr/>
        <a:lstStyle/>
        <a:p>
          <a:endParaRPr lang="fr-FR"/>
        </a:p>
      </dgm:t>
    </dgm:pt>
    <dgm:pt modelId="{03647196-76A9-489F-A96B-80A64FC3DC02}">
      <dgm:prSet>
        <dgm:style>
          <a:lnRef idx="1">
            <a:schemeClr val="accent5"/>
          </a:lnRef>
          <a:fillRef idx="2">
            <a:schemeClr val="accent5"/>
          </a:fillRef>
          <a:effectRef idx="1">
            <a:schemeClr val="accent5"/>
          </a:effectRef>
          <a:fontRef idx="minor">
            <a:schemeClr val="dk1"/>
          </a:fontRef>
        </dgm:style>
      </dgm:prSet>
      <dgm:spPr>
        <a:ln/>
      </dgm:spPr>
      <dgm:t>
        <a:bodyPr/>
        <a:lstStyle/>
        <a:p>
          <a:r>
            <a:rPr lang="ar-SA" b="1"/>
            <a:t>ا</a:t>
          </a:r>
          <a:r>
            <a:rPr lang="ar-DZ" b="1"/>
            <a:t>لسعادة</a:t>
          </a:r>
        </a:p>
        <a:p>
          <a:r>
            <a:rPr lang="ar-SA" b="1"/>
            <a:t>ل </a:t>
          </a:r>
          <a:r>
            <a:rPr lang="fr-FR" b="1"/>
            <a:t>(Well-Being) Happiness</a:t>
          </a:r>
          <a:endParaRPr lang="fr-FR"/>
        </a:p>
      </dgm:t>
    </dgm:pt>
    <dgm:pt modelId="{E7D28E2E-9152-4679-A79B-A3842FEC62DC}" type="parTrans" cxnId="{212225AC-0FAE-4F08-B245-C5EB2DBA2CF6}">
      <dgm:prSet/>
      <dgm:spPr/>
      <dgm:t>
        <a:bodyPr/>
        <a:lstStyle/>
        <a:p>
          <a:endParaRPr lang="fr-FR"/>
        </a:p>
      </dgm:t>
    </dgm:pt>
    <dgm:pt modelId="{E4A26E0F-16F8-4873-ABDC-CBA6190EF36B}" type="sibTrans" cxnId="{212225AC-0FAE-4F08-B245-C5EB2DBA2CF6}">
      <dgm:prSet/>
      <dgm:spPr/>
      <dgm:t>
        <a:bodyPr/>
        <a:lstStyle/>
        <a:p>
          <a:endParaRPr lang="fr-FR"/>
        </a:p>
      </dgm:t>
    </dgm:pt>
    <dgm:pt modelId="{10565CCC-B231-4745-B4F6-C7E18178CD64}">
      <dgm:prSet>
        <dgm:style>
          <a:lnRef idx="1">
            <a:schemeClr val="accent5"/>
          </a:lnRef>
          <a:fillRef idx="2">
            <a:schemeClr val="accent5"/>
          </a:fillRef>
          <a:effectRef idx="1">
            <a:schemeClr val="accent5"/>
          </a:effectRef>
          <a:fontRef idx="minor">
            <a:schemeClr val="dk1"/>
          </a:fontRef>
        </dgm:style>
      </dgm:prSet>
      <dgm:spPr>
        <a:ln/>
      </dgm:spPr>
      <dgm:t>
        <a:bodyPr/>
        <a:lstStyle/>
        <a:p>
          <a:pPr rtl="1"/>
          <a:r>
            <a:rPr lang="ar-SA" b="1"/>
            <a:t>الرضا عن الحياة </a:t>
          </a:r>
          <a:r>
            <a:rPr lang="fr-FR" b="1"/>
            <a:t>Satisfaction with life</a:t>
          </a:r>
          <a:endParaRPr lang="fr-FR"/>
        </a:p>
      </dgm:t>
    </dgm:pt>
    <dgm:pt modelId="{1522C2EF-CB88-4539-B6EE-A376E3EA7E65}" type="parTrans" cxnId="{A6F8CA8B-7F70-4D0C-9AE0-8C6166B46E4A}">
      <dgm:prSet/>
      <dgm:spPr/>
      <dgm:t>
        <a:bodyPr/>
        <a:lstStyle/>
        <a:p>
          <a:endParaRPr lang="fr-FR"/>
        </a:p>
      </dgm:t>
    </dgm:pt>
    <dgm:pt modelId="{83A81157-39D2-4682-8B05-B0A04AD36E90}" type="sibTrans" cxnId="{A6F8CA8B-7F70-4D0C-9AE0-8C6166B46E4A}">
      <dgm:prSet/>
      <dgm:spPr/>
      <dgm:t>
        <a:bodyPr/>
        <a:lstStyle/>
        <a:p>
          <a:endParaRPr lang="fr-FR"/>
        </a:p>
      </dgm:t>
    </dgm:pt>
    <dgm:pt modelId="{E590A9F4-9DBD-482D-91BF-3B7F3A612AAC}">
      <dgm:prSet>
        <dgm:style>
          <a:lnRef idx="1">
            <a:schemeClr val="accent5"/>
          </a:lnRef>
          <a:fillRef idx="2">
            <a:schemeClr val="accent5"/>
          </a:fillRef>
          <a:effectRef idx="1">
            <a:schemeClr val="accent5"/>
          </a:effectRef>
          <a:fontRef idx="minor">
            <a:schemeClr val="dk1"/>
          </a:fontRef>
        </dgm:style>
      </dgm:prSet>
      <dgm:spPr>
        <a:ln/>
      </dgm:spPr>
      <dgm:t>
        <a:bodyPr/>
        <a:lstStyle/>
        <a:p>
          <a:pPr rtl="1"/>
          <a:r>
            <a:rPr lang="ar-SA" b="1"/>
            <a:t>السلوك التوكيدي</a:t>
          </a:r>
          <a:r>
            <a:rPr lang="fr-FR" b="1"/>
            <a:t>Assertive – Behavior</a:t>
          </a:r>
          <a:endParaRPr lang="fr-FR"/>
        </a:p>
      </dgm:t>
    </dgm:pt>
    <dgm:pt modelId="{D4C61737-8011-40E1-BC21-CA28118E2E6E}" type="parTrans" cxnId="{739129E5-6E2B-45D5-B4E8-CD24DC63B731}">
      <dgm:prSet/>
      <dgm:spPr/>
      <dgm:t>
        <a:bodyPr/>
        <a:lstStyle/>
        <a:p>
          <a:endParaRPr lang="fr-FR"/>
        </a:p>
      </dgm:t>
    </dgm:pt>
    <dgm:pt modelId="{0DFC68A6-D981-49F6-81CF-AAAEE7E5A9C0}" type="sibTrans" cxnId="{739129E5-6E2B-45D5-B4E8-CD24DC63B731}">
      <dgm:prSet/>
      <dgm:spPr/>
      <dgm:t>
        <a:bodyPr/>
        <a:lstStyle/>
        <a:p>
          <a:endParaRPr lang="fr-FR"/>
        </a:p>
      </dgm:t>
    </dgm:pt>
    <dgm:pt modelId="{C912B3DF-5E47-45C0-9006-3A044C48FCFF}">
      <dgm:prSet>
        <dgm:style>
          <a:lnRef idx="1">
            <a:schemeClr val="accent5"/>
          </a:lnRef>
          <a:fillRef idx="2">
            <a:schemeClr val="accent5"/>
          </a:fillRef>
          <a:effectRef idx="1">
            <a:schemeClr val="accent5"/>
          </a:effectRef>
          <a:fontRef idx="minor">
            <a:schemeClr val="dk1"/>
          </a:fontRef>
        </dgm:style>
      </dgm:prSet>
      <dgm:spPr>
        <a:ln/>
      </dgm:spPr>
      <dgm:t>
        <a:bodyPr/>
        <a:lstStyle/>
        <a:p>
          <a:pPr rtl="1"/>
          <a:r>
            <a:rPr lang="ar-SA" b="1"/>
            <a:t>الثقة بالنفس </a:t>
          </a:r>
          <a:r>
            <a:rPr lang="fr-FR" b="1"/>
            <a:t>Self – Confidence</a:t>
          </a:r>
          <a:endParaRPr lang="fr-FR"/>
        </a:p>
      </dgm:t>
    </dgm:pt>
    <dgm:pt modelId="{A70DFB57-7F02-4736-B3D0-101E73125890}" type="parTrans" cxnId="{F030E2B0-C205-4D57-B03F-1019481339F2}">
      <dgm:prSet/>
      <dgm:spPr/>
      <dgm:t>
        <a:bodyPr/>
        <a:lstStyle/>
        <a:p>
          <a:endParaRPr lang="fr-FR"/>
        </a:p>
      </dgm:t>
    </dgm:pt>
    <dgm:pt modelId="{D1DFDE1A-0D0D-4DFA-B2E6-77381AF6936B}" type="sibTrans" cxnId="{F030E2B0-C205-4D57-B03F-1019481339F2}">
      <dgm:prSet/>
      <dgm:spPr/>
      <dgm:t>
        <a:bodyPr/>
        <a:lstStyle/>
        <a:p>
          <a:endParaRPr lang="fr-FR"/>
        </a:p>
      </dgm:t>
    </dgm:pt>
    <dgm:pt modelId="{930147CA-039A-4C15-810F-3F33FE316912}">
      <dgm:prSet>
        <dgm:style>
          <a:lnRef idx="1">
            <a:schemeClr val="accent5"/>
          </a:lnRef>
          <a:fillRef idx="2">
            <a:schemeClr val="accent5"/>
          </a:fillRef>
          <a:effectRef idx="1">
            <a:schemeClr val="accent5"/>
          </a:effectRef>
          <a:fontRef idx="minor">
            <a:schemeClr val="dk1"/>
          </a:fontRef>
        </dgm:style>
      </dgm:prSet>
      <dgm:spPr>
        <a:ln/>
      </dgm:spPr>
      <dgm:t>
        <a:bodyPr/>
        <a:lstStyle/>
        <a:p>
          <a:pPr rtl="1"/>
          <a:r>
            <a:rPr lang="ar-SA" b="1"/>
            <a:t>الصلابة النفسية </a:t>
          </a:r>
          <a:r>
            <a:rPr lang="fr-FR" b="1"/>
            <a:t>Psychological Hardiness</a:t>
          </a:r>
          <a:endParaRPr lang="fr-FR"/>
        </a:p>
      </dgm:t>
    </dgm:pt>
    <dgm:pt modelId="{13380E7E-A4AF-4C96-A15B-DEC0596B7426}" type="parTrans" cxnId="{C25088C2-CC26-440F-8A2F-6E231A750FAE}">
      <dgm:prSet/>
      <dgm:spPr/>
      <dgm:t>
        <a:bodyPr/>
        <a:lstStyle/>
        <a:p>
          <a:endParaRPr lang="fr-FR"/>
        </a:p>
      </dgm:t>
    </dgm:pt>
    <dgm:pt modelId="{534EACD8-3C54-4B2F-81F9-EDD66E538F2A}" type="sibTrans" cxnId="{C25088C2-CC26-440F-8A2F-6E231A750FAE}">
      <dgm:prSet/>
      <dgm:spPr/>
      <dgm:t>
        <a:bodyPr/>
        <a:lstStyle/>
        <a:p>
          <a:endParaRPr lang="fr-FR"/>
        </a:p>
      </dgm:t>
    </dgm:pt>
    <dgm:pt modelId="{C0A8976E-7F2D-4A82-99B2-65CE9F7C14D8}">
      <dgm:prSet>
        <dgm:style>
          <a:lnRef idx="1">
            <a:schemeClr val="accent6"/>
          </a:lnRef>
          <a:fillRef idx="2">
            <a:schemeClr val="accent6"/>
          </a:fillRef>
          <a:effectRef idx="1">
            <a:schemeClr val="accent6"/>
          </a:effectRef>
          <a:fontRef idx="minor">
            <a:schemeClr val="dk1"/>
          </a:fontRef>
        </dgm:style>
      </dgm:prSet>
      <dgm:spPr>
        <a:ln/>
      </dgm:spPr>
      <dgm:t>
        <a:bodyPr/>
        <a:lstStyle/>
        <a:p>
          <a:r>
            <a:rPr lang="ar-SA" b="1"/>
            <a:t>الصحة الإنفعالية الميزاجية / النفسية </a:t>
          </a:r>
          <a:r>
            <a:rPr lang="fr-FR" b="1"/>
            <a:t>Emotionally Health</a:t>
          </a:r>
          <a:endParaRPr lang="fr-FR"/>
        </a:p>
      </dgm:t>
    </dgm:pt>
    <dgm:pt modelId="{CC8CCBEC-822F-45EF-A907-C780FB887B9D}" type="parTrans" cxnId="{0898F5F4-8114-4ED4-890C-63A4FCCDBD65}">
      <dgm:prSet/>
      <dgm:spPr/>
      <dgm:t>
        <a:bodyPr/>
        <a:lstStyle/>
        <a:p>
          <a:endParaRPr lang="fr-FR"/>
        </a:p>
      </dgm:t>
    </dgm:pt>
    <dgm:pt modelId="{084A2CB9-3C06-450B-B3DE-8194594A35FF}" type="sibTrans" cxnId="{0898F5F4-8114-4ED4-890C-63A4FCCDBD65}">
      <dgm:prSet/>
      <dgm:spPr/>
      <dgm:t>
        <a:bodyPr/>
        <a:lstStyle/>
        <a:p>
          <a:endParaRPr lang="fr-FR"/>
        </a:p>
      </dgm:t>
    </dgm:pt>
    <dgm:pt modelId="{3D857E5A-475F-4713-AE44-5F3CEE01DC09}">
      <dgm:prSet>
        <dgm:style>
          <a:lnRef idx="1">
            <a:schemeClr val="accent6"/>
          </a:lnRef>
          <a:fillRef idx="2">
            <a:schemeClr val="accent6"/>
          </a:fillRef>
          <a:effectRef idx="1">
            <a:schemeClr val="accent6"/>
          </a:effectRef>
          <a:fontRef idx="minor">
            <a:schemeClr val="dk1"/>
          </a:fontRef>
        </dgm:style>
      </dgm:prSet>
      <dgm:spPr>
        <a:ln/>
      </dgm:spPr>
      <dgm:t>
        <a:bodyPr/>
        <a:lstStyle/>
        <a:p>
          <a:pPr rtl="1"/>
          <a:r>
            <a:rPr lang="ar-SA" b="1"/>
            <a:t>الصحة العقلية المعرفية </a:t>
          </a:r>
          <a:r>
            <a:rPr lang="fr-FR" b="1"/>
            <a:t>Mentality Health</a:t>
          </a:r>
          <a:endParaRPr lang="fr-FR"/>
        </a:p>
      </dgm:t>
    </dgm:pt>
    <dgm:pt modelId="{67E78420-5D9E-4437-ABC9-E149841169A1}" type="parTrans" cxnId="{7AD95718-4A76-45FB-A729-76543808422C}">
      <dgm:prSet/>
      <dgm:spPr/>
      <dgm:t>
        <a:bodyPr/>
        <a:lstStyle/>
        <a:p>
          <a:endParaRPr lang="fr-FR"/>
        </a:p>
      </dgm:t>
    </dgm:pt>
    <dgm:pt modelId="{4AE6D0CB-4A15-4B80-A779-6685B43C648A}" type="sibTrans" cxnId="{7AD95718-4A76-45FB-A729-76543808422C}">
      <dgm:prSet/>
      <dgm:spPr/>
      <dgm:t>
        <a:bodyPr/>
        <a:lstStyle/>
        <a:p>
          <a:endParaRPr lang="fr-FR"/>
        </a:p>
      </dgm:t>
    </dgm:pt>
    <dgm:pt modelId="{7D141774-31A3-4190-8D2D-D631AD6499A3}">
      <dgm:prSet>
        <dgm:style>
          <a:lnRef idx="1">
            <a:schemeClr val="accent6"/>
          </a:lnRef>
          <a:fillRef idx="2">
            <a:schemeClr val="accent6"/>
          </a:fillRef>
          <a:effectRef idx="1">
            <a:schemeClr val="accent6"/>
          </a:effectRef>
          <a:fontRef idx="minor">
            <a:schemeClr val="dk1"/>
          </a:fontRef>
        </dgm:style>
      </dgm:prSet>
      <dgm:spPr>
        <a:ln/>
      </dgm:spPr>
      <dgm:t>
        <a:bodyPr/>
        <a:lstStyle/>
        <a:p>
          <a:pPr rtl="1"/>
          <a:r>
            <a:rPr lang="ar-SA" b="1"/>
            <a:t>الصحة البدنية </a:t>
          </a:r>
          <a:endParaRPr lang="ar-DZ" b="1"/>
        </a:p>
        <a:p>
          <a:pPr rtl="1"/>
          <a:r>
            <a:rPr lang="fr-FR" b="1"/>
            <a:t>Body Health</a:t>
          </a:r>
          <a:endParaRPr lang="fr-FR"/>
        </a:p>
      </dgm:t>
    </dgm:pt>
    <dgm:pt modelId="{C7443C67-F1AD-42A0-BE07-359AB25B2D04}" type="parTrans" cxnId="{77C98E2C-1F04-48BA-BAA0-1B4532582B12}">
      <dgm:prSet/>
      <dgm:spPr/>
      <dgm:t>
        <a:bodyPr/>
        <a:lstStyle/>
        <a:p>
          <a:endParaRPr lang="fr-FR"/>
        </a:p>
      </dgm:t>
    </dgm:pt>
    <dgm:pt modelId="{96FC2FBB-8AA1-4D67-973C-9D3B4A24D7BA}" type="sibTrans" cxnId="{77C98E2C-1F04-48BA-BAA0-1B4532582B12}">
      <dgm:prSet/>
      <dgm:spPr/>
      <dgm:t>
        <a:bodyPr/>
        <a:lstStyle/>
        <a:p>
          <a:endParaRPr lang="fr-FR"/>
        </a:p>
      </dgm:t>
    </dgm:pt>
    <dgm:pt modelId="{C01617CC-8082-457D-A0C0-A467F9693383}" type="pres">
      <dgm:prSet presAssocID="{CED18348-171C-44D1-95A0-E5D42F47FA99}" presName="diagram" presStyleCnt="0">
        <dgm:presLayoutVars>
          <dgm:chPref val="1"/>
          <dgm:dir/>
          <dgm:animOne val="branch"/>
          <dgm:animLvl val="lvl"/>
          <dgm:resizeHandles/>
        </dgm:presLayoutVars>
      </dgm:prSet>
      <dgm:spPr/>
      <dgm:t>
        <a:bodyPr/>
        <a:lstStyle/>
        <a:p>
          <a:endParaRPr lang="fr-FR"/>
        </a:p>
      </dgm:t>
    </dgm:pt>
    <dgm:pt modelId="{3E85347C-B688-4094-9F75-7562E5DCE79E}" type="pres">
      <dgm:prSet presAssocID="{BF894672-2661-4375-BB13-0013D875281B}" presName="root" presStyleCnt="0"/>
      <dgm:spPr/>
    </dgm:pt>
    <dgm:pt modelId="{6C30ABC8-4B0C-4A1E-97FA-2E7E20F86A9C}" type="pres">
      <dgm:prSet presAssocID="{BF894672-2661-4375-BB13-0013D875281B}" presName="rootComposite" presStyleCnt="0"/>
      <dgm:spPr/>
    </dgm:pt>
    <dgm:pt modelId="{099D4D4E-B387-4EBD-B217-69FF176FE064}" type="pres">
      <dgm:prSet presAssocID="{BF894672-2661-4375-BB13-0013D875281B}" presName="rootText" presStyleLbl="node1" presStyleIdx="0" presStyleCnt="3" custScaleX="294622"/>
      <dgm:spPr/>
      <dgm:t>
        <a:bodyPr/>
        <a:lstStyle/>
        <a:p>
          <a:endParaRPr lang="fr-FR"/>
        </a:p>
      </dgm:t>
    </dgm:pt>
    <dgm:pt modelId="{8D5422AC-736E-4EFF-8DD8-408C6537744F}" type="pres">
      <dgm:prSet presAssocID="{BF894672-2661-4375-BB13-0013D875281B}" presName="rootConnector" presStyleLbl="node1" presStyleIdx="0" presStyleCnt="3"/>
      <dgm:spPr/>
      <dgm:t>
        <a:bodyPr/>
        <a:lstStyle/>
        <a:p>
          <a:endParaRPr lang="fr-FR"/>
        </a:p>
      </dgm:t>
    </dgm:pt>
    <dgm:pt modelId="{34E78C9D-5F83-46D3-B3F5-46ECD598D868}" type="pres">
      <dgm:prSet presAssocID="{BF894672-2661-4375-BB13-0013D875281B}" presName="childShape" presStyleCnt="0"/>
      <dgm:spPr/>
    </dgm:pt>
    <dgm:pt modelId="{7B051B16-C273-4DD5-9320-CAB8EE245399}" type="pres">
      <dgm:prSet presAssocID="{AF76A996-8478-4E6B-9E10-85D1071C4384}" presName="Name13" presStyleLbl="parChTrans1D2" presStyleIdx="0" presStyleCnt="17"/>
      <dgm:spPr/>
      <dgm:t>
        <a:bodyPr/>
        <a:lstStyle/>
        <a:p>
          <a:endParaRPr lang="fr-FR"/>
        </a:p>
      </dgm:t>
    </dgm:pt>
    <dgm:pt modelId="{E8FBFFB3-2831-445F-B25F-092AE2B28231}" type="pres">
      <dgm:prSet presAssocID="{B458E250-DFDC-4601-8B0E-46885A99BD5B}" presName="childText" presStyleLbl="bgAcc1" presStyleIdx="0" presStyleCnt="17" custScaleX="288800">
        <dgm:presLayoutVars>
          <dgm:bulletEnabled val="1"/>
        </dgm:presLayoutVars>
      </dgm:prSet>
      <dgm:spPr/>
      <dgm:t>
        <a:bodyPr/>
        <a:lstStyle/>
        <a:p>
          <a:endParaRPr lang="fr-FR"/>
        </a:p>
      </dgm:t>
    </dgm:pt>
    <dgm:pt modelId="{E628A31C-BAD1-422F-9DA4-7337EE08DD62}" type="pres">
      <dgm:prSet presAssocID="{AC0FA516-C59E-4E51-80C4-1626F5BB6C55}" presName="Name13" presStyleLbl="parChTrans1D2" presStyleIdx="1" presStyleCnt="17"/>
      <dgm:spPr/>
      <dgm:t>
        <a:bodyPr/>
        <a:lstStyle/>
        <a:p>
          <a:endParaRPr lang="fr-FR"/>
        </a:p>
      </dgm:t>
    </dgm:pt>
    <dgm:pt modelId="{71E06D72-504A-49FE-A661-549D1C7FDB3C}" type="pres">
      <dgm:prSet presAssocID="{5AF40FBE-3037-4876-9FD3-0AE0AA009154}" presName="childText" presStyleLbl="bgAcc1" presStyleIdx="1" presStyleCnt="17" custScaleX="291292">
        <dgm:presLayoutVars>
          <dgm:bulletEnabled val="1"/>
        </dgm:presLayoutVars>
      </dgm:prSet>
      <dgm:spPr/>
      <dgm:t>
        <a:bodyPr/>
        <a:lstStyle/>
        <a:p>
          <a:endParaRPr lang="fr-FR"/>
        </a:p>
      </dgm:t>
    </dgm:pt>
    <dgm:pt modelId="{6D81795D-3CEA-46BC-96BE-85B483656B22}" type="pres">
      <dgm:prSet presAssocID="{810DDE03-DA1C-4AAA-9741-CAADFF467339}" presName="Name13" presStyleLbl="parChTrans1D2" presStyleIdx="2" presStyleCnt="17"/>
      <dgm:spPr/>
      <dgm:t>
        <a:bodyPr/>
        <a:lstStyle/>
        <a:p>
          <a:endParaRPr lang="fr-FR"/>
        </a:p>
      </dgm:t>
    </dgm:pt>
    <dgm:pt modelId="{574047C9-ED59-4BE9-9543-969053A19232}" type="pres">
      <dgm:prSet presAssocID="{9E627D75-E292-46A9-92CA-9A844B9FA3A7}" presName="childText" presStyleLbl="bgAcc1" presStyleIdx="2" presStyleCnt="17" custScaleX="294868">
        <dgm:presLayoutVars>
          <dgm:bulletEnabled val="1"/>
        </dgm:presLayoutVars>
      </dgm:prSet>
      <dgm:spPr/>
      <dgm:t>
        <a:bodyPr/>
        <a:lstStyle/>
        <a:p>
          <a:endParaRPr lang="fr-FR"/>
        </a:p>
      </dgm:t>
    </dgm:pt>
    <dgm:pt modelId="{9418A67F-19F0-4116-9486-5AF6067F5501}" type="pres">
      <dgm:prSet presAssocID="{ECBE00E8-3114-4062-95F8-0DF635094082}" presName="Name13" presStyleLbl="parChTrans1D2" presStyleIdx="3" presStyleCnt="17"/>
      <dgm:spPr/>
      <dgm:t>
        <a:bodyPr/>
        <a:lstStyle/>
        <a:p>
          <a:endParaRPr lang="fr-FR"/>
        </a:p>
      </dgm:t>
    </dgm:pt>
    <dgm:pt modelId="{E88497B1-9886-42AD-A6B6-731CAD03D66D}" type="pres">
      <dgm:prSet presAssocID="{73BD0150-579B-4EBB-96E4-A7F6454479DC}" presName="childText" presStyleLbl="bgAcc1" presStyleIdx="3" presStyleCnt="17" custScaleX="291785">
        <dgm:presLayoutVars>
          <dgm:bulletEnabled val="1"/>
        </dgm:presLayoutVars>
      </dgm:prSet>
      <dgm:spPr/>
      <dgm:t>
        <a:bodyPr/>
        <a:lstStyle/>
        <a:p>
          <a:endParaRPr lang="fr-FR"/>
        </a:p>
      </dgm:t>
    </dgm:pt>
    <dgm:pt modelId="{94ED07ED-BCDD-42D9-A3E9-118512F5D8CD}" type="pres">
      <dgm:prSet presAssocID="{7D43C251-C46B-4E5C-A54D-FB9EE20EBCCB}" presName="Name13" presStyleLbl="parChTrans1D2" presStyleIdx="4" presStyleCnt="17"/>
      <dgm:spPr/>
      <dgm:t>
        <a:bodyPr/>
        <a:lstStyle/>
        <a:p>
          <a:endParaRPr lang="fr-FR"/>
        </a:p>
      </dgm:t>
    </dgm:pt>
    <dgm:pt modelId="{EE99032F-AC6E-46E8-B385-AAA60A114397}" type="pres">
      <dgm:prSet presAssocID="{56687A1A-C9E1-4E0B-98CF-95FE11D6B7B8}" presName="childText" presStyleLbl="bgAcc1" presStyleIdx="4" presStyleCnt="17" custScaleX="285910" custLinFactNeighborX="1582">
        <dgm:presLayoutVars>
          <dgm:bulletEnabled val="1"/>
        </dgm:presLayoutVars>
      </dgm:prSet>
      <dgm:spPr/>
      <dgm:t>
        <a:bodyPr/>
        <a:lstStyle/>
        <a:p>
          <a:endParaRPr lang="fr-FR"/>
        </a:p>
      </dgm:t>
    </dgm:pt>
    <dgm:pt modelId="{F225061A-6073-4977-88CD-282B28E8BCC5}" type="pres">
      <dgm:prSet presAssocID="{EABD1194-9A0C-43F4-920E-B379C5B87A07}" presName="Name13" presStyleLbl="parChTrans1D2" presStyleIdx="5" presStyleCnt="17"/>
      <dgm:spPr/>
      <dgm:t>
        <a:bodyPr/>
        <a:lstStyle/>
        <a:p>
          <a:endParaRPr lang="fr-FR"/>
        </a:p>
      </dgm:t>
    </dgm:pt>
    <dgm:pt modelId="{05BA9FE1-F95A-4F6E-A135-F085940BA6DE}" type="pres">
      <dgm:prSet presAssocID="{C5506518-7C48-4131-87BE-75A222382DE3}" presName="childText" presStyleLbl="bgAcc1" presStyleIdx="5" presStyleCnt="17" custScaleX="285225">
        <dgm:presLayoutVars>
          <dgm:bulletEnabled val="1"/>
        </dgm:presLayoutVars>
      </dgm:prSet>
      <dgm:spPr/>
      <dgm:t>
        <a:bodyPr/>
        <a:lstStyle/>
        <a:p>
          <a:endParaRPr lang="fr-FR"/>
        </a:p>
      </dgm:t>
    </dgm:pt>
    <dgm:pt modelId="{686A8912-CE03-452A-BAAD-DB33ECD72059}" type="pres">
      <dgm:prSet presAssocID="{18EA1F67-4AAB-463B-9F1F-67441E5055F1}" presName="root" presStyleCnt="0"/>
      <dgm:spPr/>
    </dgm:pt>
    <dgm:pt modelId="{D5A6BB3A-6558-4084-9F6D-879167166DA3}" type="pres">
      <dgm:prSet presAssocID="{18EA1F67-4AAB-463B-9F1F-67441E5055F1}" presName="rootComposite" presStyleCnt="0"/>
      <dgm:spPr/>
    </dgm:pt>
    <dgm:pt modelId="{3AA86FBA-D21B-4696-B4E3-0001EE070864}" type="pres">
      <dgm:prSet presAssocID="{18EA1F67-4AAB-463B-9F1F-67441E5055F1}" presName="rootText" presStyleLbl="node1" presStyleIdx="1" presStyleCnt="3" custScaleX="284696"/>
      <dgm:spPr/>
      <dgm:t>
        <a:bodyPr/>
        <a:lstStyle/>
        <a:p>
          <a:endParaRPr lang="fr-FR"/>
        </a:p>
      </dgm:t>
    </dgm:pt>
    <dgm:pt modelId="{D57A2BAC-A4A5-4847-8E7C-8CF805017033}" type="pres">
      <dgm:prSet presAssocID="{18EA1F67-4AAB-463B-9F1F-67441E5055F1}" presName="rootConnector" presStyleLbl="node1" presStyleIdx="1" presStyleCnt="3"/>
      <dgm:spPr/>
      <dgm:t>
        <a:bodyPr/>
        <a:lstStyle/>
        <a:p>
          <a:endParaRPr lang="fr-FR"/>
        </a:p>
      </dgm:t>
    </dgm:pt>
    <dgm:pt modelId="{069FF28E-3672-41D0-B791-288FB0B895DB}" type="pres">
      <dgm:prSet presAssocID="{18EA1F67-4AAB-463B-9F1F-67441E5055F1}" presName="childShape" presStyleCnt="0"/>
      <dgm:spPr/>
    </dgm:pt>
    <dgm:pt modelId="{1E9D3461-CE7E-4BD9-877D-B776AAE34DEB}" type="pres">
      <dgm:prSet presAssocID="{13380E7E-A4AF-4C96-A15B-DEC0596B7426}" presName="Name13" presStyleLbl="parChTrans1D2" presStyleIdx="6" presStyleCnt="17"/>
      <dgm:spPr/>
      <dgm:t>
        <a:bodyPr/>
        <a:lstStyle/>
        <a:p>
          <a:endParaRPr lang="fr-FR"/>
        </a:p>
      </dgm:t>
    </dgm:pt>
    <dgm:pt modelId="{A0068A50-8D3C-410F-B2E3-4953C33B59E6}" type="pres">
      <dgm:prSet presAssocID="{930147CA-039A-4C15-810F-3F33FE316912}" presName="childText" presStyleLbl="bgAcc1" presStyleIdx="6" presStyleCnt="17" custScaleX="246948">
        <dgm:presLayoutVars>
          <dgm:bulletEnabled val="1"/>
        </dgm:presLayoutVars>
      </dgm:prSet>
      <dgm:spPr/>
      <dgm:t>
        <a:bodyPr/>
        <a:lstStyle/>
        <a:p>
          <a:endParaRPr lang="fr-FR"/>
        </a:p>
      </dgm:t>
    </dgm:pt>
    <dgm:pt modelId="{660B238E-1DA5-40E7-ADD4-353B70E4DC00}" type="pres">
      <dgm:prSet presAssocID="{A70DFB57-7F02-4736-B3D0-101E73125890}" presName="Name13" presStyleLbl="parChTrans1D2" presStyleIdx="7" presStyleCnt="17"/>
      <dgm:spPr/>
      <dgm:t>
        <a:bodyPr/>
        <a:lstStyle/>
        <a:p>
          <a:endParaRPr lang="fr-FR"/>
        </a:p>
      </dgm:t>
    </dgm:pt>
    <dgm:pt modelId="{18055906-4A4F-409F-BADB-2771A5F8BA06}" type="pres">
      <dgm:prSet presAssocID="{C912B3DF-5E47-45C0-9006-3A044C48FCFF}" presName="childText" presStyleLbl="bgAcc1" presStyleIdx="7" presStyleCnt="17" custScaleX="246965">
        <dgm:presLayoutVars>
          <dgm:bulletEnabled val="1"/>
        </dgm:presLayoutVars>
      </dgm:prSet>
      <dgm:spPr/>
      <dgm:t>
        <a:bodyPr/>
        <a:lstStyle/>
        <a:p>
          <a:endParaRPr lang="fr-FR"/>
        </a:p>
      </dgm:t>
    </dgm:pt>
    <dgm:pt modelId="{27DCA74B-12BE-4D3F-A1C5-707743412D37}" type="pres">
      <dgm:prSet presAssocID="{D4C61737-8011-40E1-BC21-CA28118E2E6E}" presName="Name13" presStyleLbl="parChTrans1D2" presStyleIdx="8" presStyleCnt="17"/>
      <dgm:spPr/>
      <dgm:t>
        <a:bodyPr/>
        <a:lstStyle/>
        <a:p>
          <a:endParaRPr lang="fr-FR"/>
        </a:p>
      </dgm:t>
    </dgm:pt>
    <dgm:pt modelId="{FB332220-DD8E-440B-98F8-79BEB7F2DD9E}" type="pres">
      <dgm:prSet presAssocID="{E590A9F4-9DBD-482D-91BF-3B7F3A612AAC}" presName="childText" presStyleLbl="bgAcc1" presStyleIdx="8" presStyleCnt="17" custScaleX="244590">
        <dgm:presLayoutVars>
          <dgm:bulletEnabled val="1"/>
        </dgm:presLayoutVars>
      </dgm:prSet>
      <dgm:spPr/>
      <dgm:t>
        <a:bodyPr/>
        <a:lstStyle/>
        <a:p>
          <a:endParaRPr lang="fr-FR"/>
        </a:p>
      </dgm:t>
    </dgm:pt>
    <dgm:pt modelId="{A90D4A43-C1EB-42DF-BB6A-A1069B6477DD}" type="pres">
      <dgm:prSet presAssocID="{1522C2EF-CB88-4539-B6EE-A376E3EA7E65}" presName="Name13" presStyleLbl="parChTrans1D2" presStyleIdx="9" presStyleCnt="17"/>
      <dgm:spPr/>
      <dgm:t>
        <a:bodyPr/>
        <a:lstStyle/>
        <a:p>
          <a:endParaRPr lang="fr-FR"/>
        </a:p>
      </dgm:t>
    </dgm:pt>
    <dgm:pt modelId="{59B45C78-26DF-4042-B834-0852995A3E5B}" type="pres">
      <dgm:prSet presAssocID="{10565CCC-B231-4745-B4F6-C7E18178CD64}" presName="childText" presStyleLbl="bgAcc1" presStyleIdx="9" presStyleCnt="17" custScaleX="238500">
        <dgm:presLayoutVars>
          <dgm:bulletEnabled val="1"/>
        </dgm:presLayoutVars>
      </dgm:prSet>
      <dgm:spPr/>
      <dgm:t>
        <a:bodyPr/>
        <a:lstStyle/>
        <a:p>
          <a:endParaRPr lang="fr-FR"/>
        </a:p>
      </dgm:t>
    </dgm:pt>
    <dgm:pt modelId="{BBEFF6DF-BAAB-48FB-8F9D-EE27B685003B}" type="pres">
      <dgm:prSet presAssocID="{E7D28E2E-9152-4679-A79B-A3842FEC62DC}" presName="Name13" presStyleLbl="parChTrans1D2" presStyleIdx="10" presStyleCnt="17"/>
      <dgm:spPr/>
      <dgm:t>
        <a:bodyPr/>
        <a:lstStyle/>
        <a:p>
          <a:endParaRPr lang="fr-FR"/>
        </a:p>
      </dgm:t>
    </dgm:pt>
    <dgm:pt modelId="{D6382E52-9076-4E42-90AC-9205627DC1FF}" type="pres">
      <dgm:prSet presAssocID="{03647196-76A9-489F-A96B-80A64FC3DC02}" presName="childText" presStyleLbl="bgAcc1" presStyleIdx="10" presStyleCnt="17" custScaleX="233797">
        <dgm:presLayoutVars>
          <dgm:bulletEnabled val="1"/>
        </dgm:presLayoutVars>
      </dgm:prSet>
      <dgm:spPr/>
      <dgm:t>
        <a:bodyPr/>
        <a:lstStyle/>
        <a:p>
          <a:endParaRPr lang="fr-FR"/>
        </a:p>
      </dgm:t>
    </dgm:pt>
    <dgm:pt modelId="{65390CD9-9814-49BF-993F-07CC2C7A1DDE}" type="pres">
      <dgm:prSet presAssocID="{839C8835-BA92-464F-93CF-599CD2017594}" presName="Name13" presStyleLbl="parChTrans1D2" presStyleIdx="11" presStyleCnt="17"/>
      <dgm:spPr/>
      <dgm:t>
        <a:bodyPr/>
        <a:lstStyle/>
        <a:p>
          <a:endParaRPr lang="fr-FR"/>
        </a:p>
      </dgm:t>
    </dgm:pt>
    <dgm:pt modelId="{5E631286-1202-4138-8A19-C7BFAF8DDFB1}" type="pres">
      <dgm:prSet presAssocID="{1A9318A3-F8B3-43B7-B18A-E48669B8A986}" presName="childText" presStyleLbl="bgAcc1" presStyleIdx="11" presStyleCnt="17" custScaleX="233797">
        <dgm:presLayoutVars>
          <dgm:bulletEnabled val="1"/>
        </dgm:presLayoutVars>
      </dgm:prSet>
      <dgm:spPr/>
      <dgm:t>
        <a:bodyPr/>
        <a:lstStyle/>
        <a:p>
          <a:endParaRPr lang="fr-FR"/>
        </a:p>
      </dgm:t>
    </dgm:pt>
    <dgm:pt modelId="{EE5DA7A2-F268-424F-AC7B-57FAFC541D12}" type="pres">
      <dgm:prSet presAssocID="{9A893876-C41E-43D0-8B8A-27568FC20A26}" presName="Name13" presStyleLbl="parChTrans1D2" presStyleIdx="12" presStyleCnt="17"/>
      <dgm:spPr/>
      <dgm:t>
        <a:bodyPr/>
        <a:lstStyle/>
        <a:p>
          <a:endParaRPr lang="fr-FR"/>
        </a:p>
      </dgm:t>
    </dgm:pt>
    <dgm:pt modelId="{D688A898-3C22-45BE-B497-DFE949D5D7CD}" type="pres">
      <dgm:prSet presAssocID="{431B20CF-2F22-44CE-9009-FDC100C8241B}" presName="childText" presStyleLbl="bgAcc1" presStyleIdx="12" presStyleCnt="17" custScaleX="233797">
        <dgm:presLayoutVars>
          <dgm:bulletEnabled val="1"/>
        </dgm:presLayoutVars>
      </dgm:prSet>
      <dgm:spPr/>
      <dgm:t>
        <a:bodyPr/>
        <a:lstStyle/>
        <a:p>
          <a:endParaRPr lang="fr-FR"/>
        </a:p>
      </dgm:t>
    </dgm:pt>
    <dgm:pt modelId="{7F569F83-D094-4EAD-AA14-92FD8B52FBA3}" type="pres">
      <dgm:prSet presAssocID="{3A973C6E-72FC-4092-BB77-A7FB0B8460B2}" presName="Name13" presStyleLbl="parChTrans1D2" presStyleIdx="13" presStyleCnt="17"/>
      <dgm:spPr/>
      <dgm:t>
        <a:bodyPr/>
        <a:lstStyle/>
        <a:p>
          <a:endParaRPr lang="fr-FR"/>
        </a:p>
      </dgm:t>
    </dgm:pt>
    <dgm:pt modelId="{E33ACD0F-8FFD-42A4-A17F-9F213A611393}" type="pres">
      <dgm:prSet presAssocID="{352DF869-346B-43D7-85D6-8CB4C443BC47}" presName="childText" presStyleLbl="bgAcc1" presStyleIdx="13" presStyleCnt="17" custScaleX="228562">
        <dgm:presLayoutVars>
          <dgm:bulletEnabled val="1"/>
        </dgm:presLayoutVars>
      </dgm:prSet>
      <dgm:spPr/>
      <dgm:t>
        <a:bodyPr/>
        <a:lstStyle/>
        <a:p>
          <a:endParaRPr lang="fr-FR"/>
        </a:p>
      </dgm:t>
    </dgm:pt>
    <dgm:pt modelId="{F123D49C-8D61-41E3-AED5-75EF7D4C0CC7}" type="pres">
      <dgm:prSet presAssocID="{19F243DF-4B60-4B2C-9B9C-375784851169}" presName="root" presStyleCnt="0"/>
      <dgm:spPr/>
    </dgm:pt>
    <dgm:pt modelId="{9091FC81-2B52-4F6E-BA92-7C7932A12B1A}" type="pres">
      <dgm:prSet presAssocID="{19F243DF-4B60-4B2C-9B9C-375784851169}" presName="rootComposite" presStyleCnt="0"/>
      <dgm:spPr/>
    </dgm:pt>
    <dgm:pt modelId="{EBAA55C6-7CD4-4F60-8BBE-D52446D78260}" type="pres">
      <dgm:prSet presAssocID="{19F243DF-4B60-4B2C-9B9C-375784851169}" presName="rootText" presStyleLbl="node1" presStyleIdx="2" presStyleCnt="3" custScaleX="292426"/>
      <dgm:spPr/>
      <dgm:t>
        <a:bodyPr/>
        <a:lstStyle/>
        <a:p>
          <a:endParaRPr lang="fr-FR"/>
        </a:p>
      </dgm:t>
    </dgm:pt>
    <dgm:pt modelId="{29B62394-E5F9-4785-9297-8726289A79DF}" type="pres">
      <dgm:prSet presAssocID="{19F243DF-4B60-4B2C-9B9C-375784851169}" presName="rootConnector" presStyleLbl="node1" presStyleIdx="2" presStyleCnt="3"/>
      <dgm:spPr/>
      <dgm:t>
        <a:bodyPr/>
        <a:lstStyle/>
        <a:p>
          <a:endParaRPr lang="fr-FR"/>
        </a:p>
      </dgm:t>
    </dgm:pt>
    <dgm:pt modelId="{19F11BC4-2635-4E32-A5F6-AB5AE39159EE}" type="pres">
      <dgm:prSet presAssocID="{19F243DF-4B60-4B2C-9B9C-375784851169}" presName="childShape" presStyleCnt="0"/>
      <dgm:spPr/>
    </dgm:pt>
    <dgm:pt modelId="{D7D9DF02-E9C0-4685-8A1C-C9F92E446001}" type="pres">
      <dgm:prSet presAssocID="{C7443C67-F1AD-42A0-BE07-359AB25B2D04}" presName="Name13" presStyleLbl="parChTrans1D2" presStyleIdx="14" presStyleCnt="17"/>
      <dgm:spPr/>
      <dgm:t>
        <a:bodyPr/>
        <a:lstStyle/>
        <a:p>
          <a:endParaRPr lang="fr-FR"/>
        </a:p>
      </dgm:t>
    </dgm:pt>
    <dgm:pt modelId="{72B81832-D7A0-4F10-9B9E-43F273419122}" type="pres">
      <dgm:prSet presAssocID="{7D141774-31A3-4190-8D2D-D631AD6499A3}" presName="childText" presStyleLbl="bgAcc1" presStyleIdx="14" presStyleCnt="17" custScaleX="222347">
        <dgm:presLayoutVars>
          <dgm:bulletEnabled val="1"/>
        </dgm:presLayoutVars>
      </dgm:prSet>
      <dgm:spPr/>
      <dgm:t>
        <a:bodyPr/>
        <a:lstStyle/>
        <a:p>
          <a:endParaRPr lang="fr-FR"/>
        </a:p>
      </dgm:t>
    </dgm:pt>
    <dgm:pt modelId="{DC481C25-E08B-43BE-ACAE-092BE77874DF}" type="pres">
      <dgm:prSet presAssocID="{67E78420-5D9E-4437-ABC9-E149841169A1}" presName="Name13" presStyleLbl="parChTrans1D2" presStyleIdx="15" presStyleCnt="17"/>
      <dgm:spPr/>
      <dgm:t>
        <a:bodyPr/>
        <a:lstStyle/>
        <a:p>
          <a:endParaRPr lang="fr-FR"/>
        </a:p>
      </dgm:t>
    </dgm:pt>
    <dgm:pt modelId="{4F80B758-82AE-4134-B5A7-BABCA1E07564}" type="pres">
      <dgm:prSet presAssocID="{3D857E5A-475F-4713-AE44-5F3CEE01DC09}" presName="childText" presStyleLbl="bgAcc1" presStyleIdx="15" presStyleCnt="17" custScaleX="226443">
        <dgm:presLayoutVars>
          <dgm:bulletEnabled val="1"/>
        </dgm:presLayoutVars>
      </dgm:prSet>
      <dgm:spPr/>
      <dgm:t>
        <a:bodyPr/>
        <a:lstStyle/>
        <a:p>
          <a:endParaRPr lang="fr-FR"/>
        </a:p>
      </dgm:t>
    </dgm:pt>
    <dgm:pt modelId="{7F78099D-75BA-49AE-9CA4-4A4165A4CA69}" type="pres">
      <dgm:prSet presAssocID="{CC8CCBEC-822F-45EF-A907-C780FB887B9D}" presName="Name13" presStyleLbl="parChTrans1D2" presStyleIdx="16" presStyleCnt="17"/>
      <dgm:spPr/>
      <dgm:t>
        <a:bodyPr/>
        <a:lstStyle/>
        <a:p>
          <a:endParaRPr lang="fr-FR"/>
        </a:p>
      </dgm:t>
    </dgm:pt>
    <dgm:pt modelId="{499F04AC-90E7-4635-A7DA-52BA91ED002F}" type="pres">
      <dgm:prSet presAssocID="{C0A8976E-7F2D-4A82-99B2-65CE9F7C14D8}" presName="childText" presStyleLbl="bgAcc1" presStyleIdx="16" presStyleCnt="17" custScaleX="225529">
        <dgm:presLayoutVars>
          <dgm:bulletEnabled val="1"/>
        </dgm:presLayoutVars>
      </dgm:prSet>
      <dgm:spPr/>
      <dgm:t>
        <a:bodyPr/>
        <a:lstStyle/>
        <a:p>
          <a:endParaRPr lang="fr-FR"/>
        </a:p>
      </dgm:t>
    </dgm:pt>
  </dgm:ptLst>
  <dgm:cxnLst>
    <dgm:cxn modelId="{93805EE3-F67E-448F-82FB-447727C26943}" type="presOf" srcId="{810DDE03-DA1C-4AAA-9741-CAADFF467339}" destId="{6D81795D-3CEA-46BC-96BE-85B483656B22}" srcOrd="0" destOrd="0" presId="urn:microsoft.com/office/officeart/2005/8/layout/hierarchy3"/>
    <dgm:cxn modelId="{D20A7E1F-16AC-46E2-85B9-174E3B2900D7}" srcId="{BF894672-2661-4375-BB13-0013D875281B}" destId="{B458E250-DFDC-4601-8B0E-46885A99BD5B}" srcOrd="0" destOrd="0" parTransId="{AF76A996-8478-4E6B-9E10-85D1071C4384}" sibTransId="{B9A1DE8A-B6D8-44A8-9A11-68F76E969456}"/>
    <dgm:cxn modelId="{A88C24EB-FAB7-4DB5-AF8B-AABAAA86A4CF}" type="presOf" srcId="{03647196-76A9-489F-A96B-80A64FC3DC02}" destId="{D6382E52-9076-4E42-90AC-9205627DC1FF}" srcOrd="0" destOrd="0" presId="urn:microsoft.com/office/officeart/2005/8/layout/hierarchy3"/>
    <dgm:cxn modelId="{C35F3156-4395-497B-ADA1-16862AEE4847}" srcId="{CED18348-171C-44D1-95A0-E5D42F47FA99}" destId="{18EA1F67-4AAB-463B-9F1F-67441E5055F1}" srcOrd="1" destOrd="0" parTransId="{88EAED65-F9D9-44C1-8890-34078CC60E91}" sibTransId="{78812A00-8E09-4AFC-A323-129A78C88524}"/>
    <dgm:cxn modelId="{0898F5F4-8114-4ED4-890C-63A4FCCDBD65}" srcId="{19F243DF-4B60-4B2C-9B9C-375784851169}" destId="{C0A8976E-7F2D-4A82-99B2-65CE9F7C14D8}" srcOrd="2" destOrd="0" parTransId="{CC8CCBEC-822F-45EF-A907-C780FB887B9D}" sibTransId="{084A2CB9-3C06-450B-B3DE-8194594A35FF}"/>
    <dgm:cxn modelId="{597CFFD3-9EC2-4E7A-95A7-26D46831DEA8}" type="presOf" srcId="{9E627D75-E292-46A9-92CA-9A844B9FA3A7}" destId="{574047C9-ED59-4BE9-9543-969053A19232}" srcOrd="0" destOrd="0" presId="urn:microsoft.com/office/officeart/2005/8/layout/hierarchy3"/>
    <dgm:cxn modelId="{3549F933-C631-4078-A4BF-7B3D0628005C}" type="presOf" srcId="{352DF869-346B-43D7-85D6-8CB4C443BC47}" destId="{E33ACD0F-8FFD-42A4-A17F-9F213A611393}" srcOrd="0" destOrd="0" presId="urn:microsoft.com/office/officeart/2005/8/layout/hierarchy3"/>
    <dgm:cxn modelId="{0892039A-BEAB-4B62-80ED-2190EA97FBE9}" type="presOf" srcId="{C7443C67-F1AD-42A0-BE07-359AB25B2D04}" destId="{D7D9DF02-E9C0-4685-8A1C-C9F92E446001}" srcOrd="0" destOrd="0" presId="urn:microsoft.com/office/officeart/2005/8/layout/hierarchy3"/>
    <dgm:cxn modelId="{8D973198-CD3F-44DD-A6A1-406CF45FFD94}" type="presOf" srcId="{D4C61737-8011-40E1-BC21-CA28118E2E6E}" destId="{27DCA74B-12BE-4D3F-A1C5-707743412D37}" srcOrd="0" destOrd="0" presId="urn:microsoft.com/office/officeart/2005/8/layout/hierarchy3"/>
    <dgm:cxn modelId="{20AE226D-F897-48DE-AEA5-98FF844900CC}" srcId="{18EA1F67-4AAB-463B-9F1F-67441E5055F1}" destId="{352DF869-346B-43D7-85D6-8CB4C443BC47}" srcOrd="7" destOrd="0" parTransId="{3A973C6E-72FC-4092-BB77-A7FB0B8460B2}" sibTransId="{CAF187C0-6863-458F-9FB2-5794246AEDAC}"/>
    <dgm:cxn modelId="{77C98E2C-1F04-48BA-BAA0-1B4532582B12}" srcId="{19F243DF-4B60-4B2C-9B9C-375784851169}" destId="{7D141774-31A3-4190-8D2D-D631AD6499A3}" srcOrd="0" destOrd="0" parTransId="{C7443C67-F1AD-42A0-BE07-359AB25B2D04}" sibTransId="{96FC2FBB-8AA1-4D67-973C-9D3B4A24D7BA}"/>
    <dgm:cxn modelId="{7AD95718-4A76-45FB-A729-76543808422C}" srcId="{19F243DF-4B60-4B2C-9B9C-375784851169}" destId="{3D857E5A-475F-4713-AE44-5F3CEE01DC09}" srcOrd="1" destOrd="0" parTransId="{67E78420-5D9E-4437-ABC9-E149841169A1}" sibTransId="{4AE6D0CB-4A15-4B80-A779-6685B43C648A}"/>
    <dgm:cxn modelId="{724F4DA3-DBB2-43A3-B924-F6E526967BDC}" srcId="{BF894672-2661-4375-BB13-0013D875281B}" destId="{5AF40FBE-3037-4876-9FD3-0AE0AA009154}" srcOrd="1" destOrd="0" parTransId="{AC0FA516-C59E-4E51-80C4-1626F5BB6C55}" sibTransId="{CB3C9633-4F30-4594-9373-7293C7F6E7C4}"/>
    <dgm:cxn modelId="{212225AC-0FAE-4F08-B245-C5EB2DBA2CF6}" srcId="{18EA1F67-4AAB-463B-9F1F-67441E5055F1}" destId="{03647196-76A9-489F-A96B-80A64FC3DC02}" srcOrd="4" destOrd="0" parTransId="{E7D28E2E-9152-4679-A79B-A3842FEC62DC}" sibTransId="{E4A26E0F-16F8-4873-ABDC-CBA6190EF36B}"/>
    <dgm:cxn modelId="{447F56B2-4E45-46EF-8355-FA852ACCC3C4}" type="presOf" srcId="{5AF40FBE-3037-4876-9FD3-0AE0AA009154}" destId="{71E06D72-504A-49FE-A661-549D1C7FDB3C}" srcOrd="0" destOrd="0" presId="urn:microsoft.com/office/officeart/2005/8/layout/hierarchy3"/>
    <dgm:cxn modelId="{8E38CF0A-01BE-4034-A26F-E915B91422FA}" srcId="{BF894672-2661-4375-BB13-0013D875281B}" destId="{73BD0150-579B-4EBB-96E4-A7F6454479DC}" srcOrd="3" destOrd="0" parTransId="{ECBE00E8-3114-4062-95F8-0DF635094082}" sibTransId="{CA4208AD-CAEC-4863-9D20-0E648CF352D4}"/>
    <dgm:cxn modelId="{5099C886-5F7C-484E-AFE0-4793A9C7640C}" type="presOf" srcId="{18EA1F67-4AAB-463B-9F1F-67441E5055F1}" destId="{3AA86FBA-D21B-4696-B4E3-0001EE070864}" srcOrd="0" destOrd="0" presId="urn:microsoft.com/office/officeart/2005/8/layout/hierarchy3"/>
    <dgm:cxn modelId="{F98AA37D-CEFB-4627-91EF-FB8A4E7F0789}" type="presOf" srcId="{18EA1F67-4AAB-463B-9F1F-67441E5055F1}" destId="{D57A2BAC-A4A5-4847-8E7C-8CF805017033}" srcOrd="1" destOrd="0" presId="urn:microsoft.com/office/officeart/2005/8/layout/hierarchy3"/>
    <dgm:cxn modelId="{695949C8-6B5B-498A-BA5A-D9083E06188A}" type="presOf" srcId="{3D857E5A-475F-4713-AE44-5F3CEE01DC09}" destId="{4F80B758-82AE-4134-B5A7-BABCA1E07564}" srcOrd="0" destOrd="0" presId="urn:microsoft.com/office/officeart/2005/8/layout/hierarchy3"/>
    <dgm:cxn modelId="{DD9D82E0-BA58-4B18-ACAB-4A150810BE08}" type="presOf" srcId="{AC0FA516-C59E-4E51-80C4-1626F5BB6C55}" destId="{E628A31C-BAD1-422F-9DA4-7337EE08DD62}" srcOrd="0" destOrd="0" presId="urn:microsoft.com/office/officeart/2005/8/layout/hierarchy3"/>
    <dgm:cxn modelId="{0AABC5AF-C86B-4053-8058-C550992CDB5E}" srcId="{BF894672-2661-4375-BB13-0013D875281B}" destId="{C5506518-7C48-4131-87BE-75A222382DE3}" srcOrd="5" destOrd="0" parTransId="{EABD1194-9A0C-43F4-920E-B379C5B87A07}" sibTransId="{2FD8AEA6-50C0-4751-A90F-71216AF190B7}"/>
    <dgm:cxn modelId="{68F40DD7-098B-4515-949B-5C7B97E5198C}" type="presOf" srcId="{B458E250-DFDC-4601-8B0E-46885A99BD5B}" destId="{E8FBFFB3-2831-445F-B25F-092AE2B28231}" srcOrd="0" destOrd="0" presId="urn:microsoft.com/office/officeart/2005/8/layout/hierarchy3"/>
    <dgm:cxn modelId="{737DDA19-46D1-493B-A276-1314ECC66D70}" type="presOf" srcId="{ECBE00E8-3114-4062-95F8-0DF635094082}" destId="{9418A67F-19F0-4116-9486-5AF6067F5501}" srcOrd="0" destOrd="0" presId="urn:microsoft.com/office/officeart/2005/8/layout/hierarchy3"/>
    <dgm:cxn modelId="{7074C473-CE7E-4646-933F-377DAEEFB643}" type="presOf" srcId="{73BD0150-579B-4EBB-96E4-A7F6454479DC}" destId="{E88497B1-9886-42AD-A6B6-731CAD03D66D}" srcOrd="0" destOrd="0" presId="urn:microsoft.com/office/officeart/2005/8/layout/hierarchy3"/>
    <dgm:cxn modelId="{2254B50E-C6DD-4907-919A-E944E56AB3A3}" type="presOf" srcId="{BF894672-2661-4375-BB13-0013D875281B}" destId="{8D5422AC-736E-4EFF-8DD8-408C6537744F}" srcOrd="1" destOrd="0" presId="urn:microsoft.com/office/officeart/2005/8/layout/hierarchy3"/>
    <dgm:cxn modelId="{C0CBE1BA-325F-4FD3-B789-3A86B8243155}" type="presOf" srcId="{E590A9F4-9DBD-482D-91BF-3B7F3A612AAC}" destId="{FB332220-DD8E-440B-98F8-79BEB7F2DD9E}" srcOrd="0" destOrd="0" presId="urn:microsoft.com/office/officeart/2005/8/layout/hierarchy3"/>
    <dgm:cxn modelId="{5DAC50B1-0089-41C7-9237-AC2A7DAAC0F4}" type="presOf" srcId="{839C8835-BA92-464F-93CF-599CD2017594}" destId="{65390CD9-9814-49BF-993F-07CC2C7A1DDE}" srcOrd="0" destOrd="0" presId="urn:microsoft.com/office/officeart/2005/8/layout/hierarchy3"/>
    <dgm:cxn modelId="{04C1B83A-DF01-4125-8CC5-0F161A4E16CE}" type="presOf" srcId="{13380E7E-A4AF-4C96-A15B-DEC0596B7426}" destId="{1E9D3461-CE7E-4BD9-877D-B776AAE34DEB}" srcOrd="0" destOrd="0" presId="urn:microsoft.com/office/officeart/2005/8/layout/hierarchy3"/>
    <dgm:cxn modelId="{3DF237B1-D2DF-46BA-BA1B-076338F1BA10}" type="presOf" srcId="{C912B3DF-5E47-45C0-9006-3A044C48FCFF}" destId="{18055906-4A4F-409F-BADB-2771A5F8BA06}" srcOrd="0" destOrd="0" presId="urn:microsoft.com/office/officeart/2005/8/layout/hierarchy3"/>
    <dgm:cxn modelId="{01DDE87C-4E4B-4E2F-B246-168543215E0B}" srcId="{CED18348-171C-44D1-95A0-E5D42F47FA99}" destId="{BF894672-2661-4375-BB13-0013D875281B}" srcOrd="0" destOrd="0" parTransId="{933300E0-2674-4F92-9C62-6DC632660E21}" sibTransId="{DDB771C7-CFCC-4835-8BB0-93BDCD91CD47}"/>
    <dgm:cxn modelId="{2483121F-A812-4C01-A835-3EA08AC9F8FB}" type="presOf" srcId="{10565CCC-B231-4745-B4F6-C7E18178CD64}" destId="{59B45C78-26DF-4042-B834-0852995A3E5B}" srcOrd="0" destOrd="0" presId="urn:microsoft.com/office/officeart/2005/8/layout/hierarchy3"/>
    <dgm:cxn modelId="{A6F8CA8B-7F70-4D0C-9AE0-8C6166B46E4A}" srcId="{18EA1F67-4AAB-463B-9F1F-67441E5055F1}" destId="{10565CCC-B231-4745-B4F6-C7E18178CD64}" srcOrd="3" destOrd="0" parTransId="{1522C2EF-CB88-4539-B6EE-A376E3EA7E65}" sibTransId="{83A81157-39D2-4682-8B05-B0A04AD36E90}"/>
    <dgm:cxn modelId="{62E379A5-5496-46CC-B9DD-6701EE234B9A}" type="presOf" srcId="{7D43C251-C46B-4E5C-A54D-FB9EE20EBCCB}" destId="{94ED07ED-BCDD-42D9-A3E9-118512F5D8CD}" srcOrd="0" destOrd="0" presId="urn:microsoft.com/office/officeart/2005/8/layout/hierarchy3"/>
    <dgm:cxn modelId="{1F4B2E43-2C16-42F8-9022-02EF1D5DC988}" type="presOf" srcId="{56687A1A-C9E1-4E0B-98CF-95FE11D6B7B8}" destId="{EE99032F-AC6E-46E8-B385-AAA60A114397}" srcOrd="0" destOrd="0" presId="urn:microsoft.com/office/officeart/2005/8/layout/hierarchy3"/>
    <dgm:cxn modelId="{7A8C8551-BA72-4760-935C-883B207D5401}" type="presOf" srcId="{19F243DF-4B60-4B2C-9B9C-375784851169}" destId="{29B62394-E5F9-4785-9297-8726289A79DF}" srcOrd="1" destOrd="0" presId="urn:microsoft.com/office/officeart/2005/8/layout/hierarchy3"/>
    <dgm:cxn modelId="{111A52EE-074F-4EEA-A542-685CF75BE5D3}" type="presOf" srcId="{C5506518-7C48-4131-87BE-75A222382DE3}" destId="{05BA9FE1-F95A-4F6E-A135-F085940BA6DE}" srcOrd="0" destOrd="0" presId="urn:microsoft.com/office/officeart/2005/8/layout/hierarchy3"/>
    <dgm:cxn modelId="{99CBCC29-5F7B-43A3-825B-AD2257B9B260}" type="presOf" srcId="{AF76A996-8478-4E6B-9E10-85D1071C4384}" destId="{7B051B16-C273-4DD5-9320-CAB8EE245399}" srcOrd="0" destOrd="0" presId="urn:microsoft.com/office/officeart/2005/8/layout/hierarchy3"/>
    <dgm:cxn modelId="{8209FD72-7B76-49AD-87B1-64ED80A5EACF}" srcId="{BF894672-2661-4375-BB13-0013D875281B}" destId="{56687A1A-C9E1-4E0B-98CF-95FE11D6B7B8}" srcOrd="4" destOrd="0" parTransId="{7D43C251-C46B-4E5C-A54D-FB9EE20EBCCB}" sibTransId="{F77443F4-CF58-4B1C-9288-072284B520EF}"/>
    <dgm:cxn modelId="{262AFB68-FAAA-4001-BDFB-24A43FB1F515}" srcId="{BF894672-2661-4375-BB13-0013D875281B}" destId="{9E627D75-E292-46A9-92CA-9A844B9FA3A7}" srcOrd="2" destOrd="0" parTransId="{810DDE03-DA1C-4AAA-9741-CAADFF467339}" sibTransId="{C81C9029-AE1B-43DC-9B6A-76268030276E}"/>
    <dgm:cxn modelId="{243EBC9A-5F3E-40AD-BADE-F3154E30D387}" type="presOf" srcId="{C0A8976E-7F2D-4A82-99B2-65CE9F7C14D8}" destId="{499F04AC-90E7-4635-A7DA-52BA91ED002F}" srcOrd="0" destOrd="0" presId="urn:microsoft.com/office/officeart/2005/8/layout/hierarchy3"/>
    <dgm:cxn modelId="{273EB310-C8F6-4F76-AD61-EBC8017526B4}" type="presOf" srcId="{431B20CF-2F22-44CE-9009-FDC100C8241B}" destId="{D688A898-3C22-45BE-B497-DFE949D5D7CD}" srcOrd="0" destOrd="0" presId="urn:microsoft.com/office/officeart/2005/8/layout/hierarchy3"/>
    <dgm:cxn modelId="{00A68A48-F1A9-4A4D-A014-2C0D497B9E74}" type="presOf" srcId="{CED18348-171C-44D1-95A0-E5D42F47FA99}" destId="{C01617CC-8082-457D-A0C0-A467F9693383}" srcOrd="0" destOrd="0" presId="urn:microsoft.com/office/officeart/2005/8/layout/hierarchy3"/>
    <dgm:cxn modelId="{5567C9CA-A9A2-4E58-87F8-B6D7D5DDE667}" srcId="{18EA1F67-4AAB-463B-9F1F-67441E5055F1}" destId="{431B20CF-2F22-44CE-9009-FDC100C8241B}" srcOrd="6" destOrd="0" parTransId="{9A893876-C41E-43D0-8B8A-27568FC20A26}" sibTransId="{27A956A5-1B7F-4C53-A1AE-DDFAADF9E267}"/>
    <dgm:cxn modelId="{01CB80F4-0C18-4F58-80DD-F916FBBCA13B}" type="presOf" srcId="{3A973C6E-72FC-4092-BB77-A7FB0B8460B2}" destId="{7F569F83-D094-4EAD-AA14-92FD8B52FBA3}" srcOrd="0" destOrd="0" presId="urn:microsoft.com/office/officeart/2005/8/layout/hierarchy3"/>
    <dgm:cxn modelId="{C3C3599E-58C8-4FB4-B763-46D92DE231E3}" type="presOf" srcId="{7D141774-31A3-4190-8D2D-D631AD6499A3}" destId="{72B81832-D7A0-4F10-9B9E-43F273419122}" srcOrd="0" destOrd="0" presId="urn:microsoft.com/office/officeart/2005/8/layout/hierarchy3"/>
    <dgm:cxn modelId="{C25088C2-CC26-440F-8A2F-6E231A750FAE}" srcId="{18EA1F67-4AAB-463B-9F1F-67441E5055F1}" destId="{930147CA-039A-4C15-810F-3F33FE316912}" srcOrd="0" destOrd="0" parTransId="{13380E7E-A4AF-4C96-A15B-DEC0596B7426}" sibTransId="{534EACD8-3C54-4B2F-81F9-EDD66E538F2A}"/>
    <dgm:cxn modelId="{F030E2B0-C205-4D57-B03F-1019481339F2}" srcId="{18EA1F67-4AAB-463B-9F1F-67441E5055F1}" destId="{C912B3DF-5E47-45C0-9006-3A044C48FCFF}" srcOrd="1" destOrd="0" parTransId="{A70DFB57-7F02-4736-B3D0-101E73125890}" sibTransId="{D1DFDE1A-0D0D-4DFA-B2E6-77381AF6936B}"/>
    <dgm:cxn modelId="{E6CBE331-E13E-4E87-A293-585985771B70}" srcId="{18EA1F67-4AAB-463B-9F1F-67441E5055F1}" destId="{1A9318A3-F8B3-43B7-B18A-E48669B8A986}" srcOrd="5" destOrd="0" parTransId="{839C8835-BA92-464F-93CF-599CD2017594}" sibTransId="{4B6BF515-BE00-44A5-B12D-395F68CFFE0F}"/>
    <dgm:cxn modelId="{1B969D9B-5929-4033-9C38-1577B0A19A1E}" type="presOf" srcId="{E7D28E2E-9152-4679-A79B-A3842FEC62DC}" destId="{BBEFF6DF-BAAB-48FB-8F9D-EE27B685003B}" srcOrd="0" destOrd="0" presId="urn:microsoft.com/office/officeart/2005/8/layout/hierarchy3"/>
    <dgm:cxn modelId="{2AC99C1D-93D3-4493-98DD-9E4DCB405857}" type="presOf" srcId="{9A893876-C41E-43D0-8B8A-27568FC20A26}" destId="{EE5DA7A2-F268-424F-AC7B-57FAFC541D12}" srcOrd="0" destOrd="0" presId="urn:microsoft.com/office/officeart/2005/8/layout/hierarchy3"/>
    <dgm:cxn modelId="{AEDE8828-35E7-4985-ADB5-811CA45F5768}" type="presOf" srcId="{A70DFB57-7F02-4736-B3D0-101E73125890}" destId="{660B238E-1DA5-40E7-ADD4-353B70E4DC00}" srcOrd="0" destOrd="0" presId="urn:microsoft.com/office/officeart/2005/8/layout/hierarchy3"/>
    <dgm:cxn modelId="{E8018726-F00E-44AE-AA75-74DAE19A0CA9}" type="presOf" srcId="{67E78420-5D9E-4437-ABC9-E149841169A1}" destId="{DC481C25-E08B-43BE-ACAE-092BE77874DF}" srcOrd="0" destOrd="0" presId="urn:microsoft.com/office/officeart/2005/8/layout/hierarchy3"/>
    <dgm:cxn modelId="{CBFEDAE9-2E56-42D8-A9B7-72B08E25A450}" type="presOf" srcId="{1A9318A3-F8B3-43B7-B18A-E48669B8A986}" destId="{5E631286-1202-4138-8A19-C7BFAF8DDFB1}" srcOrd="0" destOrd="0" presId="urn:microsoft.com/office/officeart/2005/8/layout/hierarchy3"/>
    <dgm:cxn modelId="{F02631E1-CDD4-4189-A7ED-49B361708774}" type="presOf" srcId="{EABD1194-9A0C-43F4-920E-B379C5B87A07}" destId="{F225061A-6073-4977-88CD-282B28E8BCC5}" srcOrd="0" destOrd="0" presId="urn:microsoft.com/office/officeart/2005/8/layout/hierarchy3"/>
    <dgm:cxn modelId="{634B603F-6C62-4A1E-8B61-4E51AB8C5CF0}" type="presOf" srcId="{930147CA-039A-4C15-810F-3F33FE316912}" destId="{A0068A50-8D3C-410F-B2E3-4953C33B59E6}" srcOrd="0" destOrd="0" presId="urn:microsoft.com/office/officeart/2005/8/layout/hierarchy3"/>
    <dgm:cxn modelId="{739129E5-6E2B-45D5-B4E8-CD24DC63B731}" srcId="{18EA1F67-4AAB-463B-9F1F-67441E5055F1}" destId="{E590A9F4-9DBD-482D-91BF-3B7F3A612AAC}" srcOrd="2" destOrd="0" parTransId="{D4C61737-8011-40E1-BC21-CA28118E2E6E}" sibTransId="{0DFC68A6-D981-49F6-81CF-AAAEE7E5A9C0}"/>
    <dgm:cxn modelId="{238CBA05-FC22-4321-8D74-A4B378B20998}" srcId="{CED18348-171C-44D1-95A0-E5D42F47FA99}" destId="{19F243DF-4B60-4B2C-9B9C-375784851169}" srcOrd="2" destOrd="0" parTransId="{1C292023-908E-4347-88AB-9AA865EE0E15}" sibTransId="{2B671B9A-872A-44B8-A608-241F38DD3837}"/>
    <dgm:cxn modelId="{6DF24CC4-2316-4085-B4E0-AD55FF0F9D97}" type="presOf" srcId="{1522C2EF-CB88-4539-B6EE-A376E3EA7E65}" destId="{A90D4A43-C1EB-42DF-BB6A-A1069B6477DD}" srcOrd="0" destOrd="0" presId="urn:microsoft.com/office/officeart/2005/8/layout/hierarchy3"/>
    <dgm:cxn modelId="{174FD612-BBE2-4DA5-B472-7358273BCA90}" type="presOf" srcId="{CC8CCBEC-822F-45EF-A907-C780FB887B9D}" destId="{7F78099D-75BA-49AE-9CA4-4A4165A4CA69}" srcOrd="0" destOrd="0" presId="urn:microsoft.com/office/officeart/2005/8/layout/hierarchy3"/>
    <dgm:cxn modelId="{0E77A51F-6421-4731-AF58-04B055BD0E1D}" type="presOf" srcId="{BF894672-2661-4375-BB13-0013D875281B}" destId="{099D4D4E-B387-4EBD-B217-69FF176FE064}" srcOrd="0" destOrd="0" presId="urn:microsoft.com/office/officeart/2005/8/layout/hierarchy3"/>
    <dgm:cxn modelId="{7E2187DA-F4B2-4815-B721-09690FBB0D70}" type="presOf" srcId="{19F243DF-4B60-4B2C-9B9C-375784851169}" destId="{EBAA55C6-7CD4-4F60-8BBE-D52446D78260}" srcOrd="0" destOrd="0" presId="urn:microsoft.com/office/officeart/2005/8/layout/hierarchy3"/>
    <dgm:cxn modelId="{329F1408-9E4F-4847-AFB6-80101FB700B3}" type="presParOf" srcId="{C01617CC-8082-457D-A0C0-A467F9693383}" destId="{3E85347C-B688-4094-9F75-7562E5DCE79E}" srcOrd="0" destOrd="0" presId="urn:microsoft.com/office/officeart/2005/8/layout/hierarchy3"/>
    <dgm:cxn modelId="{4E36FF07-EC01-4240-A76E-7267E7CD1CB0}" type="presParOf" srcId="{3E85347C-B688-4094-9F75-7562E5DCE79E}" destId="{6C30ABC8-4B0C-4A1E-97FA-2E7E20F86A9C}" srcOrd="0" destOrd="0" presId="urn:microsoft.com/office/officeart/2005/8/layout/hierarchy3"/>
    <dgm:cxn modelId="{E49C510F-6631-447E-AA3E-C6EF392E7F3D}" type="presParOf" srcId="{6C30ABC8-4B0C-4A1E-97FA-2E7E20F86A9C}" destId="{099D4D4E-B387-4EBD-B217-69FF176FE064}" srcOrd="0" destOrd="0" presId="urn:microsoft.com/office/officeart/2005/8/layout/hierarchy3"/>
    <dgm:cxn modelId="{B06273C4-B976-4067-A811-496C508F9106}" type="presParOf" srcId="{6C30ABC8-4B0C-4A1E-97FA-2E7E20F86A9C}" destId="{8D5422AC-736E-4EFF-8DD8-408C6537744F}" srcOrd="1" destOrd="0" presId="urn:microsoft.com/office/officeart/2005/8/layout/hierarchy3"/>
    <dgm:cxn modelId="{D0DEE988-26DD-4386-89EF-39A7D187BF96}" type="presParOf" srcId="{3E85347C-B688-4094-9F75-7562E5DCE79E}" destId="{34E78C9D-5F83-46D3-B3F5-46ECD598D868}" srcOrd="1" destOrd="0" presId="urn:microsoft.com/office/officeart/2005/8/layout/hierarchy3"/>
    <dgm:cxn modelId="{D2B02430-A4CB-414A-934A-B6BDAF0EF2F0}" type="presParOf" srcId="{34E78C9D-5F83-46D3-B3F5-46ECD598D868}" destId="{7B051B16-C273-4DD5-9320-CAB8EE245399}" srcOrd="0" destOrd="0" presId="urn:microsoft.com/office/officeart/2005/8/layout/hierarchy3"/>
    <dgm:cxn modelId="{C37882A5-37EC-4259-9310-974C2E2500A7}" type="presParOf" srcId="{34E78C9D-5F83-46D3-B3F5-46ECD598D868}" destId="{E8FBFFB3-2831-445F-B25F-092AE2B28231}" srcOrd="1" destOrd="0" presId="urn:microsoft.com/office/officeart/2005/8/layout/hierarchy3"/>
    <dgm:cxn modelId="{74CFB9CE-E86F-4D89-B7E7-057CCC6AC221}" type="presParOf" srcId="{34E78C9D-5F83-46D3-B3F5-46ECD598D868}" destId="{E628A31C-BAD1-422F-9DA4-7337EE08DD62}" srcOrd="2" destOrd="0" presId="urn:microsoft.com/office/officeart/2005/8/layout/hierarchy3"/>
    <dgm:cxn modelId="{68603E82-8D35-4A58-B73A-402F017F1359}" type="presParOf" srcId="{34E78C9D-5F83-46D3-B3F5-46ECD598D868}" destId="{71E06D72-504A-49FE-A661-549D1C7FDB3C}" srcOrd="3" destOrd="0" presId="urn:microsoft.com/office/officeart/2005/8/layout/hierarchy3"/>
    <dgm:cxn modelId="{01A61B66-DEDE-45A8-98B8-7C7733BE2CCD}" type="presParOf" srcId="{34E78C9D-5F83-46D3-B3F5-46ECD598D868}" destId="{6D81795D-3CEA-46BC-96BE-85B483656B22}" srcOrd="4" destOrd="0" presId="urn:microsoft.com/office/officeart/2005/8/layout/hierarchy3"/>
    <dgm:cxn modelId="{1E09E038-9E9D-473D-AD46-004214EFE371}" type="presParOf" srcId="{34E78C9D-5F83-46D3-B3F5-46ECD598D868}" destId="{574047C9-ED59-4BE9-9543-969053A19232}" srcOrd="5" destOrd="0" presId="urn:microsoft.com/office/officeart/2005/8/layout/hierarchy3"/>
    <dgm:cxn modelId="{BC181714-E019-4756-AEFE-BE7FBBB2F983}" type="presParOf" srcId="{34E78C9D-5F83-46D3-B3F5-46ECD598D868}" destId="{9418A67F-19F0-4116-9486-5AF6067F5501}" srcOrd="6" destOrd="0" presId="urn:microsoft.com/office/officeart/2005/8/layout/hierarchy3"/>
    <dgm:cxn modelId="{ED3077DE-4ADE-4F6F-A247-E4DB7AD11B13}" type="presParOf" srcId="{34E78C9D-5F83-46D3-B3F5-46ECD598D868}" destId="{E88497B1-9886-42AD-A6B6-731CAD03D66D}" srcOrd="7" destOrd="0" presId="urn:microsoft.com/office/officeart/2005/8/layout/hierarchy3"/>
    <dgm:cxn modelId="{8E238397-9D42-400F-A3DC-BB6ED393FA75}" type="presParOf" srcId="{34E78C9D-5F83-46D3-B3F5-46ECD598D868}" destId="{94ED07ED-BCDD-42D9-A3E9-118512F5D8CD}" srcOrd="8" destOrd="0" presId="urn:microsoft.com/office/officeart/2005/8/layout/hierarchy3"/>
    <dgm:cxn modelId="{E4D8D965-7947-4F8A-A85F-F80D7BE9538C}" type="presParOf" srcId="{34E78C9D-5F83-46D3-B3F5-46ECD598D868}" destId="{EE99032F-AC6E-46E8-B385-AAA60A114397}" srcOrd="9" destOrd="0" presId="urn:microsoft.com/office/officeart/2005/8/layout/hierarchy3"/>
    <dgm:cxn modelId="{3C4C4BBA-33CE-4931-90ED-95E82997A538}" type="presParOf" srcId="{34E78C9D-5F83-46D3-B3F5-46ECD598D868}" destId="{F225061A-6073-4977-88CD-282B28E8BCC5}" srcOrd="10" destOrd="0" presId="urn:microsoft.com/office/officeart/2005/8/layout/hierarchy3"/>
    <dgm:cxn modelId="{82659E07-0DF7-4B95-BEC7-96051C97E76A}" type="presParOf" srcId="{34E78C9D-5F83-46D3-B3F5-46ECD598D868}" destId="{05BA9FE1-F95A-4F6E-A135-F085940BA6DE}" srcOrd="11" destOrd="0" presId="urn:microsoft.com/office/officeart/2005/8/layout/hierarchy3"/>
    <dgm:cxn modelId="{352F0330-1BD3-4B1A-BB33-2A7EEE86C592}" type="presParOf" srcId="{C01617CC-8082-457D-A0C0-A467F9693383}" destId="{686A8912-CE03-452A-BAAD-DB33ECD72059}" srcOrd="1" destOrd="0" presId="urn:microsoft.com/office/officeart/2005/8/layout/hierarchy3"/>
    <dgm:cxn modelId="{747C9B7F-A17A-403B-B2CF-F6D8AFDE0531}" type="presParOf" srcId="{686A8912-CE03-452A-BAAD-DB33ECD72059}" destId="{D5A6BB3A-6558-4084-9F6D-879167166DA3}" srcOrd="0" destOrd="0" presId="urn:microsoft.com/office/officeart/2005/8/layout/hierarchy3"/>
    <dgm:cxn modelId="{0A2C2993-C9D9-4F37-8289-D99E0283C61C}" type="presParOf" srcId="{D5A6BB3A-6558-4084-9F6D-879167166DA3}" destId="{3AA86FBA-D21B-4696-B4E3-0001EE070864}" srcOrd="0" destOrd="0" presId="urn:microsoft.com/office/officeart/2005/8/layout/hierarchy3"/>
    <dgm:cxn modelId="{274DD764-81E4-490D-8332-A97074CB8C61}" type="presParOf" srcId="{D5A6BB3A-6558-4084-9F6D-879167166DA3}" destId="{D57A2BAC-A4A5-4847-8E7C-8CF805017033}" srcOrd="1" destOrd="0" presId="urn:microsoft.com/office/officeart/2005/8/layout/hierarchy3"/>
    <dgm:cxn modelId="{6D3CC25C-662E-4F6C-B8DB-0FAF531E82F4}" type="presParOf" srcId="{686A8912-CE03-452A-BAAD-DB33ECD72059}" destId="{069FF28E-3672-41D0-B791-288FB0B895DB}" srcOrd="1" destOrd="0" presId="urn:microsoft.com/office/officeart/2005/8/layout/hierarchy3"/>
    <dgm:cxn modelId="{AEEF8D42-1C85-4D31-9EEC-0F4FFE185B95}" type="presParOf" srcId="{069FF28E-3672-41D0-B791-288FB0B895DB}" destId="{1E9D3461-CE7E-4BD9-877D-B776AAE34DEB}" srcOrd="0" destOrd="0" presId="urn:microsoft.com/office/officeart/2005/8/layout/hierarchy3"/>
    <dgm:cxn modelId="{33C80B20-2A56-4C8B-9B6E-ADC26CACD686}" type="presParOf" srcId="{069FF28E-3672-41D0-B791-288FB0B895DB}" destId="{A0068A50-8D3C-410F-B2E3-4953C33B59E6}" srcOrd="1" destOrd="0" presId="urn:microsoft.com/office/officeart/2005/8/layout/hierarchy3"/>
    <dgm:cxn modelId="{9F4978C6-47A3-42FB-8214-473191B95632}" type="presParOf" srcId="{069FF28E-3672-41D0-B791-288FB0B895DB}" destId="{660B238E-1DA5-40E7-ADD4-353B70E4DC00}" srcOrd="2" destOrd="0" presId="urn:microsoft.com/office/officeart/2005/8/layout/hierarchy3"/>
    <dgm:cxn modelId="{8A5932DE-0D20-493C-81F8-9C81E90BF8DD}" type="presParOf" srcId="{069FF28E-3672-41D0-B791-288FB0B895DB}" destId="{18055906-4A4F-409F-BADB-2771A5F8BA06}" srcOrd="3" destOrd="0" presId="urn:microsoft.com/office/officeart/2005/8/layout/hierarchy3"/>
    <dgm:cxn modelId="{32433476-E109-49C2-97F7-1F4537429B37}" type="presParOf" srcId="{069FF28E-3672-41D0-B791-288FB0B895DB}" destId="{27DCA74B-12BE-4D3F-A1C5-707743412D37}" srcOrd="4" destOrd="0" presId="urn:microsoft.com/office/officeart/2005/8/layout/hierarchy3"/>
    <dgm:cxn modelId="{C2C227DD-E888-430B-91C0-2AD6B9CCF4B5}" type="presParOf" srcId="{069FF28E-3672-41D0-B791-288FB0B895DB}" destId="{FB332220-DD8E-440B-98F8-79BEB7F2DD9E}" srcOrd="5" destOrd="0" presId="urn:microsoft.com/office/officeart/2005/8/layout/hierarchy3"/>
    <dgm:cxn modelId="{1E303FA6-4AE9-471D-A5CD-E341F545FACB}" type="presParOf" srcId="{069FF28E-3672-41D0-B791-288FB0B895DB}" destId="{A90D4A43-C1EB-42DF-BB6A-A1069B6477DD}" srcOrd="6" destOrd="0" presId="urn:microsoft.com/office/officeart/2005/8/layout/hierarchy3"/>
    <dgm:cxn modelId="{9DEB7755-A82D-44B7-BBED-BC7E384EF0FD}" type="presParOf" srcId="{069FF28E-3672-41D0-B791-288FB0B895DB}" destId="{59B45C78-26DF-4042-B834-0852995A3E5B}" srcOrd="7" destOrd="0" presId="urn:microsoft.com/office/officeart/2005/8/layout/hierarchy3"/>
    <dgm:cxn modelId="{0B6BD4AE-277C-4570-9DE1-DECABC41BAB7}" type="presParOf" srcId="{069FF28E-3672-41D0-B791-288FB0B895DB}" destId="{BBEFF6DF-BAAB-48FB-8F9D-EE27B685003B}" srcOrd="8" destOrd="0" presId="urn:microsoft.com/office/officeart/2005/8/layout/hierarchy3"/>
    <dgm:cxn modelId="{8CA84731-1D9C-4BA9-B600-373608B93DEF}" type="presParOf" srcId="{069FF28E-3672-41D0-B791-288FB0B895DB}" destId="{D6382E52-9076-4E42-90AC-9205627DC1FF}" srcOrd="9" destOrd="0" presId="urn:microsoft.com/office/officeart/2005/8/layout/hierarchy3"/>
    <dgm:cxn modelId="{D5148BB0-845A-4A5C-8051-6721B958D2A6}" type="presParOf" srcId="{069FF28E-3672-41D0-B791-288FB0B895DB}" destId="{65390CD9-9814-49BF-993F-07CC2C7A1DDE}" srcOrd="10" destOrd="0" presId="urn:microsoft.com/office/officeart/2005/8/layout/hierarchy3"/>
    <dgm:cxn modelId="{16E4D6A6-C4D4-4396-9369-38E6750F2A97}" type="presParOf" srcId="{069FF28E-3672-41D0-B791-288FB0B895DB}" destId="{5E631286-1202-4138-8A19-C7BFAF8DDFB1}" srcOrd="11" destOrd="0" presId="urn:microsoft.com/office/officeart/2005/8/layout/hierarchy3"/>
    <dgm:cxn modelId="{F4C99475-0D50-4537-AB4F-360B56B6BD8D}" type="presParOf" srcId="{069FF28E-3672-41D0-B791-288FB0B895DB}" destId="{EE5DA7A2-F268-424F-AC7B-57FAFC541D12}" srcOrd="12" destOrd="0" presId="urn:microsoft.com/office/officeart/2005/8/layout/hierarchy3"/>
    <dgm:cxn modelId="{A72D9781-F566-4664-A113-18CADC2E3901}" type="presParOf" srcId="{069FF28E-3672-41D0-B791-288FB0B895DB}" destId="{D688A898-3C22-45BE-B497-DFE949D5D7CD}" srcOrd="13" destOrd="0" presId="urn:microsoft.com/office/officeart/2005/8/layout/hierarchy3"/>
    <dgm:cxn modelId="{852658A6-0BA4-4000-9A70-916F637A4030}" type="presParOf" srcId="{069FF28E-3672-41D0-B791-288FB0B895DB}" destId="{7F569F83-D094-4EAD-AA14-92FD8B52FBA3}" srcOrd="14" destOrd="0" presId="urn:microsoft.com/office/officeart/2005/8/layout/hierarchy3"/>
    <dgm:cxn modelId="{C5081B7E-B4DD-451C-A18E-CB29C96C04B7}" type="presParOf" srcId="{069FF28E-3672-41D0-B791-288FB0B895DB}" destId="{E33ACD0F-8FFD-42A4-A17F-9F213A611393}" srcOrd="15" destOrd="0" presId="urn:microsoft.com/office/officeart/2005/8/layout/hierarchy3"/>
    <dgm:cxn modelId="{5D938435-D659-4B2E-B635-1B8D67066806}" type="presParOf" srcId="{C01617CC-8082-457D-A0C0-A467F9693383}" destId="{F123D49C-8D61-41E3-AED5-75EF7D4C0CC7}" srcOrd="2" destOrd="0" presId="urn:microsoft.com/office/officeart/2005/8/layout/hierarchy3"/>
    <dgm:cxn modelId="{1A7F79A2-8C45-4A86-ADD6-78772822B1A4}" type="presParOf" srcId="{F123D49C-8D61-41E3-AED5-75EF7D4C0CC7}" destId="{9091FC81-2B52-4F6E-BA92-7C7932A12B1A}" srcOrd="0" destOrd="0" presId="urn:microsoft.com/office/officeart/2005/8/layout/hierarchy3"/>
    <dgm:cxn modelId="{30302810-5FB0-4DBD-98CA-C2C0CD12051E}" type="presParOf" srcId="{9091FC81-2B52-4F6E-BA92-7C7932A12B1A}" destId="{EBAA55C6-7CD4-4F60-8BBE-D52446D78260}" srcOrd="0" destOrd="0" presId="urn:microsoft.com/office/officeart/2005/8/layout/hierarchy3"/>
    <dgm:cxn modelId="{1D9EFC9F-AE9C-4A85-A615-B4F1A432E5AE}" type="presParOf" srcId="{9091FC81-2B52-4F6E-BA92-7C7932A12B1A}" destId="{29B62394-E5F9-4785-9297-8726289A79DF}" srcOrd="1" destOrd="0" presId="urn:microsoft.com/office/officeart/2005/8/layout/hierarchy3"/>
    <dgm:cxn modelId="{FFEDED77-C54C-483C-BD99-1FEEA15436FD}" type="presParOf" srcId="{F123D49C-8D61-41E3-AED5-75EF7D4C0CC7}" destId="{19F11BC4-2635-4E32-A5F6-AB5AE39159EE}" srcOrd="1" destOrd="0" presId="urn:microsoft.com/office/officeart/2005/8/layout/hierarchy3"/>
    <dgm:cxn modelId="{96279FFA-91C6-4DDE-8B7E-2267B2F68526}" type="presParOf" srcId="{19F11BC4-2635-4E32-A5F6-AB5AE39159EE}" destId="{D7D9DF02-E9C0-4685-8A1C-C9F92E446001}" srcOrd="0" destOrd="0" presId="urn:microsoft.com/office/officeart/2005/8/layout/hierarchy3"/>
    <dgm:cxn modelId="{4C38AB81-7933-4F5E-8805-24990E43E15D}" type="presParOf" srcId="{19F11BC4-2635-4E32-A5F6-AB5AE39159EE}" destId="{72B81832-D7A0-4F10-9B9E-43F273419122}" srcOrd="1" destOrd="0" presId="urn:microsoft.com/office/officeart/2005/8/layout/hierarchy3"/>
    <dgm:cxn modelId="{0DFC9B20-7F03-4EB6-9D59-0D309593CA17}" type="presParOf" srcId="{19F11BC4-2635-4E32-A5F6-AB5AE39159EE}" destId="{DC481C25-E08B-43BE-ACAE-092BE77874DF}" srcOrd="2" destOrd="0" presId="urn:microsoft.com/office/officeart/2005/8/layout/hierarchy3"/>
    <dgm:cxn modelId="{25D5EDC1-8C1D-4CC1-B0A9-63574A14E979}" type="presParOf" srcId="{19F11BC4-2635-4E32-A5F6-AB5AE39159EE}" destId="{4F80B758-82AE-4134-B5A7-BABCA1E07564}" srcOrd="3" destOrd="0" presId="urn:microsoft.com/office/officeart/2005/8/layout/hierarchy3"/>
    <dgm:cxn modelId="{86982926-C3D2-4C0B-A9D3-B2795FC3E30F}" type="presParOf" srcId="{19F11BC4-2635-4E32-A5F6-AB5AE39159EE}" destId="{7F78099D-75BA-49AE-9CA4-4A4165A4CA69}" srcOrd="4" destOrd="0" presId="urn:microsoft.com/office/officeart/2005/8/layout/hierarchy3"/>
    <dgm:cxn modelId="{3785CE07-3089-4411-AD2B-D015FB123A24}" type="presParOf" srcId="{19F11BC4-2635-4E32-A5F6-AB5AE39159EE}" destId="{499F04AC-90E7-4635-A7DA-52BA91ED002F}"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5BF124-D4A2-411F-B437-10BF8D49F05A}"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fr-FR"/>
        </a:p>
      </dgm:t>
    </dgm:pt>
    <dgm:pt modelId="{AF487EC9-2909-4F00-A231-A3BC9C130545}">
      <dgm:prSet phldrT="[Texte]"/>
      <dgm:spPr/>
      <dgm:t>
        <a:bodyPr/>
        <a:lstStyle/>
        <a:p>
          <a:r>
            <a:rPr lang="ar-DZ"/>
            <a:t>الصدق</a:t>
          </a:r>
          <a:endParaRPr lang="fr-FR"/>
        </a:p>
      </dgm:t>
    </dgm:pt>
    <dgm:pt modelId="{23523074-8ECB-4BAB-8A2C-7502FD2F26D2}" type="parTrans" cxnId="{6CCD199E-4BCB-468D-82F2-77148386445D}">
      <dgm:prSet/>
      <dgm:spPr/>
      <dgm:t>
        <a:bodyPr/>
        <a:lstStyle/>
        <a:p>
          <a:endParaRPr lang="fr-FR"/>
        </a:p>
      </dgm:t>
    </dgm:pt>
    <dgm:pt modelId="{E7BB9EF1-A5FD-4DE1-83F0-8151B3F1AC53}" type="sibTrans" cxnId="{6CCD199E-4BCB-468D-82F2-77148386445D}">
      <dgm:prSet/>
      <dgm:spPr/>
      <dgm:t>
        <a:bodyPr/>
        <a:lstStyle/>
        <a:p>
          <a:endParaRPr lang="fr-FR"/>
        </a:p>
      </dgm:t>
    </dgm:pt>
    <dgm:pt modelId="{807DEA34-959E-406E-AE29-CA25293CED37}">
      <dgm:prSet phldrT="[Texte]"/>
      <dgm:spPr/>
      <dgm:t>
        <a:bodyPr/>
        <a:lstStyle/>
        <a:p>
          <a:r>
            <a:rPr lang="ar-DZ"/>
            <a:t>التفاؤل</a:t>
          </a:r>
          <a:endParaRPr lang="fr-FR"/>
        </a:p>
      </dgm:t>
    </dgm:pt>
    <dgm:pt modelId="{4D1D875C-5140-4B85-8987-E1CCE59DFA93}" type="parTrans" cxnId="{BCF431AF-4FD4-4378-ACE9-A083A8703BDF}">
      <dgm:prSet/>
      <dgm:spPr/>
      <dgm:t>
        <a:bodyPr/>
        <a:lstStyle/>
        <a:p>
          <a:endParaRPr lang="fr-FR"/>
        </a:p>
      </dgm:t>
    </dgm:pt>
    <dgm:pt modelId="{FBB4C28B-089C-4389-B270-359D773D3B68}" type="sibTrans" cxnId="{BCF431AF-4FD4-4378-ACE9-A083A8703BDF}">
      <dgm:prSet/>
      <dgm:spPr/>
      <dgm:t>
        <a:bodyPr/>
        <a:lstStyle/>
        <a:p>
          <a:endParaRPr lang="fr-FR"/>
        </a:p>
      </dgm:t>
    </dgm:pt>
    <dgm:pt modelId="{D0F10DA1-6387-4949-82AF-EFBA25BEF8E3}">
      <dgm:prSet phldrT="[Texte]"/>
      <dgm:spPr/>
      <dgm:t>
        <a:bodyPr/>
        <a:lstStyle/>
        <a:p>
          <a:r>
            <a:rPr lang="ar-DZ"/>
            <a:t>المرونة</a:t>
          </a:r>
          <a:endParaRPr lang="fr-FR"/>
        </a:p>
      </dgm:t>
    </dgm:pt>
    <dgm:pt modelId="{634AF131-D00A-44BF-B177-8E8BCDA2AFF6}" type="parTrans" cxnId="{1CC6E00D-2785-4965-AC84-D44163F275EB}">
      <dgm:prSet/>
      <dgm:spPr/>
      <dgm:t>
        <a:bodyPr/>
        <a:lstStyle/>
        <a:p>
          <a:endParaRPr lang="fr-FR"/>
        </a:p>
      </dgm:t>
    </dgm:pt>
    <dgm:pt modelId="{7F5FA76A-7C4C-41C3-8A19-5E5186778FF0}" type="sibTrans" cxnId="{1CC6E00D-2785-4965-AC84-D44163F275EB}">
      <dgm:prSet/>
      <dgm:spPr/>
      <dgm:t>
        <a:bodyPr/>
        <a:lstStyle/>
        <a:p>
          <a:endParaRPr lang="fr-FR"/>
        </a:p>
      </dgm:t>
    </dgm:pt>
    <dgm:pt modelId="{8A9779E6-C38A-4C5E-A1C1-CD8855D5D3F6}">
      <dgm:prSet phldrT="[Texte]"/>
      <dgm:spPr/>
      <dgm:t>
        <a:bodyPr/>
        <a:lstStyle/>
        <a:p>
          <a:r>
            <a:rPr lang="ar-DZ"/>
            <a:t>الإنضباط الذاتي</a:t>
          </a:r>
          <a:endParaRPr lang="fr-FR"/>
        </a:p>
      </dgm:t>
    </dgm:pt>
    <dgm:pt modelId="{F3AD2257-102D-4646-806E-6CBAB5CDCB31}" type="parTrans" cxnId="{29D6C6E7-9191-4C3D-9158-D6B76EE4E085}">
      <dgm:prSet/>
      <dgm:spPr/>
      <dgm:t>
        <a:bodyPr/>
        <a:lstStyle/>
        <a:p>
          <a:endParaRPr lang="fr-FR"/>
        </a:p>
      </dgm:t>
    </dgm:pt>
    <dgm:pt modelId="{7624FB26-42B3-4F23-8F29-4391DC0B4878}" type="sibTrans" cxnId="{29D6C6E7-9191-4C3D-9158-D6B76EE4E085}">
      <dgm:prSet/>
      <dgm:spPr/>
      <dgm:t>
        <a:bodyPr/>
        <a:lstStyle/>
        <a:p>
          <a:endParaRPr lang="fr-FR"/>
        </a:p>
      </dgm:t>
    </dgm:pt>
    <dgm:pt modelId="{C0A295E3-1136-4432-B612-76497C95F565}">
      <dgm:prSet phldrT="[Texte]"/>
      <dgm:spPr/>
      <dgm:t>
        <a:bodyPr/>
        <a:lstStyle/>
        <a:p>
          <a:r>
            <a:rPr lang="ar-DZ"/>
            <a:t>التسامح</a:t>
          </a:r>
          <a:endParaRPr lang="fr-FR"/>
        </a:p>
      </dgm:t>
    </dgm:pt>
    <dgm:pt modelId="{8338F316-6EB7-40F2-927F-E6F8FAE01B33}" type="parTrans" cxnId="{90CAFC82-1F53-49DF-BB6B-49218932E8EC}">
      <dgm:prSet/>
      <dgm:spPr/>
      <dgm:t>
        <a:bodyPr/>
        <a:lstStyle/>
        <a:p>
          <a:endParaRPr lang="fr-FR"/>
        </a:p>
      </dgm:t>
    </dgm:pt>
    <dgm:pt modelId="{AEF5A8EF-2005-4B9B-A7EF-B8FAFC02E966}" type="sibTrans" cxnId="{90CAFC82-1F53-49DF-BB6B-49218932E8EC}">
      <dgm:prSet/>
      <dgm:spPr/>
      <dgm:t>
        <a:bodyPr/>
        <a:lstStyle/>
        <a:p>
          <a:endParaRPr lang="fr-FR"/>
        </a:p>
      </dgm:t>
    </dgm:pt>
    <dgm:pt modelId="{D311628D-7327-499E-836D-C6D2F26D4DBD}" type="pres">
      <dgm:prSet presAssocID="{3F5BF124-D4A2-411F-B437-10BF8D49F05A}" presName="Name0" presStyleCnt="0">
        <dgm:presLayoutVars>
          <dgm:chMax val="1"/>
          <dgm:dir/>
          <dgm:animLvl val="ctr"/>
          <dgm:resizeHandles val="exact"/>
        </dgm:presLayoutVars>
      </dgm:prSet>
      <dgm:spPr/>
      <dgm:t>
        <a:bodyPr/>
        <a:lstStyle/>
        <a:p>
          <a:endParaRPr lang="fr-FR"/>
        </a:p>
      </dgm:t>
    </dgm:pt>
    <dgm:pt modelId="{D33B8CA9-0351-41E2-820F-69A44966559C}" type="pres">
      <dgm:prSet presAssocID="{AF487EC9-2909-4F00-A231-A3BC9C130545}" presName="centerShape" presStyleLbl="node0" presStyleIdx="0" presStyleCnt="1"/>
      <dgm:spPr/>
      <dgm:t>
        <a:bodyPr/>
        <a:lstStyle/>
        <a:p>
          <a:endParaRPr lang="fr-FR"/>
        </a:p>
      </dgm:t>
    </dgm:pt>
    <dgm:pt modelId="{23A27FF5-2B89-4151-A442-91EB8688F515}" type="pres">
      <dgm:prSet presAssocID="{807DEA34-959E-406E-AE29-CA25293CED37}" presName="node" presStyleLbl="node1" presStyleIdx="0" presStyleCnt="4">
        <dgm:presLayoutVars>
          <dgm:bulletEnabled val="1"/>
        </dgm:presLayoutVars>
      </dgm:prSet>
      <dgm:spPr/>
      <dgm:t>
        <a:bodyPr/>
        <a:lstStyle/>
        <a:p>
          <a:endParaRPr lang="fr-FR"/>
        </a:p>
      </dgm:t>
    </dgm:pt>
    <dgm:pt modelId="{A1C7A2AC-3138-4421-BC0E-39F1015F9694}" type="pres">
      <dgm:prSet presAssocID="{807DEA34-959E-406E-AE29-CA25293CED37}" presName="dummy" presStyleCnt="0"/>
      <dgm:spPr/>
    </dgm:pt>
    <dgm:pt modelId="{D1C805CE-71B3-4867-8078-A8E11CCF8AE9}" type="pres">
      <dgm:prSet presAssocID="{FBB4C28B-089C-4389-B270-359D773D3B68}" presName="sibTrans" presStyleLbl="sibTrans2D1" presStyleIdx="0" presStyleCnt="4"/>
      <dgm:spPr/>
      <dgm:t>
        <a:bodyPr/>
        <a:lstStyle/>
        <a:p>
          <a:endParaRPr lang="fr-FR"/>
        </a:p>
      </dgm:t>
    </dgm:pt>
    <dgm:pt modelId="{7B742ED4-CD1C-4546-8D4C-126083A6FBAF}" type="pres">
      <dgm:prSet presAssocID="{D0F10DA1-6387-4949-82AF-EFBA25BEF8E3}" presName="node" presStyleLbl="node1" presStyleIdx="1" presStyleCnt="4">
        <dgm:presLayoutVars>
          <dgm:bulletEnabled val="1"/>
        </dgm:presLayoutVars>
      </dgm:prSet>
      <dgm:spPr/>
      <dgm:t>
        <a:bodyPr/>
        <a:lstStyle/>
        <a:p>
          <a:endParaRPr lang="fr-FR"/>
        </a:p>
      </dgm:t>
    </dgm:pt>
    <dgm:pt modelId="{5336924D-4030-42B1-B97C-149E9A338223}" type="pres">
      <dgm:prSet presAssocID="{D0F10DA1-6387-4949-82AF-EFBA25BEF8E3}" presName="dummy" presStyleCnt="0"/>
      <dgm:spPr/>
    </dgm:pt>
    <dgm:pt modelId="{0F5BD5DE-F800-4A56-8805-273ADF8D5974}" type="pres">
      <dgm:prSet presAssocID="{7F5FA76A-7C4C-41C3-8A19-5E5186778FF0}" presName="sibTrans" presStyleLbl="sibTrans2D1" presStyleIdx="1" presStyleCnt="4"/>
      <dgm:spPr/>
      <dgm:t>
        <a:bodyPr/>
        <a:lstStyle/>
        <a:p>
          <a:endParaRPr lang="fr-FR"/>
        </a:p>
      </dgm:t>
    </dgm:pt>
    <dgm:pt modelId="{A187D151-47AD-46D5-A351-166F3841368C}" type="pres">
      <dgm:prSet presAssocID="{8A9779E6-C38A-4C5E-A1C1-CD8855D5D3F6}" presName="node" presStyleLbl="node1" presStyleIdx="2" presStyleCnt="4">
        <dgm:presLayoutVars>
          <dgm:bulletEnabled val="1"/>
        </dgm:presLayoutVars>
      </dgm:prSet>
      <dgm:spPr/>
      <dgm:t>
        <a:bodyPr/>
        <a:lstStyle/>
        <a:p>
          <a:endParaRPr lang="fr-FR"/>
        </a:p>
      </dgm:t>
    </dgm:pt>
    <dgm:pt modelId="{4C4D271C-1564-451A-A753-85BB30C5DA42}" type="pres">
      <dgm:prSet presAssocID="{8A9779E6-C38A-4C5E-A1C1-CD8855D5D3F6}" presName="dummy" presStyleCnt="0"/>
      <dgm:spPr/>
    </dgm:pt>
    <dgm:pt modelId="{71303D18-B721-42C3-AC69-2F62EE6A2E41}" type="pres">
      <dgm:prSet presAssocID="{7624FB26-42B3-4F23-8F29-4391DC0B4878}" presName="sibTrans" presStyleLbl="sibTrans2D1" presStyleIdx="2" presStyleCnt="4"/>
      <dgm:spPr/>
      <dgm:t>
        <a:bodyPr/>
        <a:lstStyle/>
        <a:p>
          <a:endParaRPr lang="fr-FR"/>
        </a:p>
      </dgm:t>
    </dgm:pt>
    <dgm:pt modelId="{E23B0579-5133-4CF5-9876-D8A242C0F8F3}" type="pres">
      <dgm:prSet presAssocID="{C0A295E3-1136-4432-B612-76497C95F565}" presName="node" presStyleLbl="node1" presStyleIdx="3" presStyleCnt="4">
        <dgm:presLayoutVars>
          <dgm:bulletEnabled val="1"/>
        </dgm:presLayoutVars>
      </dgm:prSet>
      <dgm:spPr/>
      <dgm:t>
        <a:bodyPr/>
        <a:lstStyle/>
        <a:p>
          <a:endParaRPr lang="fr-FR"/>
        </a:p>
      </dgm:t>
    </dgm:pt>
    <dgm:pt modelId="{1AD70F71-BD80-448F-8C00-41EA05FF0472}" type="pres">
      <dgm:prSet presAssocID="{C0A295E3-1136-4432-B612-76497C95F565}" presName="dummy" presStyleCnt="0"/>
      <dgm:spPr/>
    </dgm:pt>
    <dgm:pt modelId="{D4839BC6-FE39-410E-9A7C-5C43627E4990}" type="pres">
      <dgm:prSet presAssocID="{AEF5A8EF-2005-4B9B-A7EF-B8FAFC02E966}" presName="sibTrans" presStyleLbl="sibTrans2D1" presStyleIdx="3" presStyleCnt="4"/>
      <dgm:spPr/>
      <dgm:t>
        <a:bodyPr/>
        <a:lstStyle/>
        <a:p>
          <a:endParaRPr lang="fr-FR"/>
        </a:p>
      </dgm:t>
    </dgm:pt>
  </dgm:ptLst>
  <dgm:cxnLst>
    <dgm:cxn modelId="{1D2D22D2-449E-4387-9F35-6AC5A32EF22F}" type="presOf" srcId="{8A9779E6-C38A-4C5E-A1C1-CD8855D5D3F6}" destId="{A187D151-47AD-46D5-A351-166F3841368C}" srcOrd="0" destOrd="0" presId="urn:microsoft.com/office/officeart/2005/8/layout/radial6"/>
    <dgm:cxn modelId="{1CC6E00D-2785-4965-AC84-D44163F275EB}" srcId="{AF487EC9-2909-4F00-A231-A3BC9C130545}" destId="{D0F10DA1-6387-4949-82AF-EFBA25BEF8E3}" srcOrd="1" destOrd="0" parTransId="{634AF131-D00A-44BF-B177-8E8BCDA2AFF6}" sibTransId="{7F5FA76A-7C4C-41C3-8A19-5E5186778FF0}"/>
    <dgm:cxn modelId="{90CAFC82-1F53-49DF-BB6B-49218932E8EC}" srcId="{AF487EC9-2909-4F00-A231-A3BC9C130545}" destId="{C0A295E3-1136-4432-B612-76497C95F565}" srcOrd="3" destOrd="0" parTransId="{8338F316-6EB7-40F2-927F-E6F8FAE01B33}" sibTransId="{AEF5A8EF-2005-4B9B-A7EF-B8FAFC02E966}"/>
    <dgm:cxn modelId="{214B181C-7F82-4637-9A00-E1E5C7CDC7ED}" type="presOf" srcId="{D0F10DA1-6387-4949-82AF-EFBA25BEF8E3}" destId="{7B742ED4-CD1C-4546-8D4C-126083A6FBAF}" srcOrd="0" destOrd="0" presId="urn:microsoft.com/office/officeart/2005/8/layout/radial6"/>
    <dgm:cxn modelId="{C0DD49D5-0675-451D-ABB2-DA40663A4F95}" type="presOf" srcId="{7624FB26-42B3-4F23-8F29-4391DC0B4878}" destId="{71303D18-B721-42C3-AC69-2F62EE6A2E41}" srcOrd="0" destOrd="0" presId="urn:microsoft.com/office/officeart/2005/8/layout/radial6"/>
    <dgm:cxn modelId="{10F47051-80A0-4FE6-B6D3-805B86F8DA73}" type="presOf" srcId="{AEF5A8EF-2005-4B9B-A7EF-B8FAFC02E966}" destId="{D4839BC6-FE39-410E-9A7C-5C43627E4990}" srcOrd="0" destOrd="0" presId="urn:microsoft.com/office/officeart/2005/8/layout/radial6"/>
    <dgm:cxn modelId="{29D6C6E7-9191-4C3D-9158-D6B76EE4E085}" srcId="{AF487EC9-2909-4F00-A231-A3BC9C130545}" destId="{8A9779E6-C38A-4C5E-A1C1-CD8855D5D3F6}" srcOrd="2" destOrd="0" parTransId="{F3AD2257-102D-4646-806E-6CBAB5CDCB31}" sibTransId="{7624FB26-42B3-4F23-8F29-4391DC0B4878}"/>
    <dgm:cxn modelId="{6CCD199E-4BCB-468D-82F2-77148386445D}" srcId="{3F5BF124-D4A2-411F-B437-10BF8D49F05A}" destId="{AF487EC9-2909-4F00-A231-A3BC9C130545}" srcOrd="0" destOrd="0" parTransId="{23523074-8ECB-4BAB-8A2C-7502FD2F26D2}" sibTransId="{E7BB9EF1-A5FD-4DE1-83F0-8151B3F1AC53}"/>
    <dgm:cxn modelId="{0AF2B25C-9442-4D3E-A875-A918BFAF8D08}" type="presOf" srcId="{C0A295E3-1136-4432-B612-76497C95F565}" destId="{E23B0579-5133-4CF5-9876-D8A242C0F8F3}" srcOrd="0" destOrd="0" presId="urn:microsoft.com/office/officeart/2005/8/layout/radial6"/>
    <dgm:cxn modelId="{BCF431AF-4FD4-4378-ACE9-A083A8703BDF}" srcId="{AF487EC9-2909-4F00-A231-A3BC9C130545}" destId="{807DEA34-959E-406E-AE29-CA25293CED37}" srcOrd="0" destOrd="0" parTransId="{4D1D875C-5140-4B85-8987-E1CCE59DFA93}" sibTransId="{FBB4C28B-089C-4389-B270-359D773D3B68}"/>
    <dgm:cxn modelId="{46C0062D-FBB1-4561-BDB1-94EB19F218CC}" type="presOf" srcId="{3F5BF124-D4A2-411F-B437-10BF8D49F05A}" destId="{D311628D-7327-499E-836D-C6D2F26D4DBD}" srcOrd="0" destOrd="0" presId="urn:microsoft.com/office/officeart/2005/8/layout/radial6"/>
    <dgm:cxn modelId="{7ACEB84D-343B-4536-87DD-3711546F7C76}" type="presOf" srcId="{807DEA34-959E-406E-AE29-CA25293CED37}" destId="{23A27FF5-2B89-4151-A442-91EB8688F515}" srcOrd="0" destOrd="0" presId="urn:microsoft.com/office/officeart/2005/8/layout/radial6"/>
    <dgm:cxn modelId="{8E5CD312-7A3C-44D2-B01F-111D13C01D1F}" type="presOf" srcId="{AF487EC9-2909-4F00-A231-A3BC9C130545}" destId="{D33B8CA9-0351-41E2-820F-69A44966559C}" srcOrd="0" destOrd="0" presId="urn:microsoft.com/office/officeart/2005/8/layout/radial6"/>
    <dgm:cxn modelId="{1B8D18F8-1E14-4AA7-9A7E-D68103006FEF}" type="presOf" srcId="{FBB4C28B-089C-4389-B270-359D773D3B68}" destId="{D1C805CE-71B3-4867-8078-A8E11CCF8AE9}" srcOrd="0" destOrd="0" presId="urn:microsoft.com/office/officeart/2005/8/layout/radial6"/>
    <dgm:cxn modelId="{F9C2B212-B597-4645-BC0C-D3E5A17BF79F}" type="presOf" srcId="{7F5FA76A-7C4C-41C3-8A19-5E5186778FF0}" destId="{0F5BD5DE-F800-4A56-8805-273ADF8D5974}" srcOrd="0" destOrd="0" presId="urn:microsoft.com/office/officeart/2005/8/layout/radial6"/>
    <dgm:cxn modelId="{D003F21E-B0B9-4610-BB90-CA2BDA0742DC}" type="presParOf" srcId="{D311628D-7327-499E-836D-C6D2F26D4DBD}" destId="{D33B8CA9-0351-41E2-820F-69A44966559C}" srcOrd="0" destOrd="0" presId="urn:microsoft.com/office/officeart/2005/8/layout/radial6"/>
    <dgm:cxn modelId="{8E7DB2AA-773F-428B-8938-B0D3D9E1F0B3}" type="presParOf" srcId="{D311628D-7327-499E-836D-C6D2F26D4DBD}" destId="{23A27FF5-2B89-4151-A442-91EB8688F515}" srcOrd="1" destOrd="0" presId="urn:microsoft.com/office/officeart/2005/8/layout/radial6"/>
    <dgm:cxn modelId="{8A5413B9-FC4B-482B-96F4-BF5AF2043122}" type="presParOf" srcId="{D311628D-7327-499E-836D-C6D2F26D4DBD}" destId="{A1C7A2AC-3138-4421-BC0E-39F1015F9694}" srcOrd="2" destOrd="0" presId="urn:microsoft.com/office/officeart/2005/8/layout/radial6"/>
    <dgm:cxn modelId="{7CA8209F-B6BD-4617-8E8A-CC8C0BFEBC55}" type="presParOf" srcId="{D311628D-7327-499E-836D-C6D2F26D4DBD}" destId="{D1C805CE-71B3-4867-8078-A8E11CCF8AE9}" srcOrd="3" destOrd="0" presId="urn:microsoft.com/office/officeart/2005/8/layout/radial6"/>
    <dgm:cxn modelId="{AB2A30C5-7E75-495D-9757-4F92802EFEF0}" type="presParOf" srcId="{D311628D-7327-499E-836D-C6D2F26D4DBD}" destId="{7B742ED4-CD1C-4546-8D4C-126083A6FBAF}" srcOrd="4" destOrd="0" presId="urn:microsoft.com/office/officeart/2005/8/layout/radial6"/>
    <dgm:cxn modelId="{63FC54C9-CFF6-4786-9E24-47832B94D736}" type="presParOf" srcId="{D311628D-7327-499E-836D-C6D2F26D4DBD}" destId="{5336924D-4030-42B1-B97C-149E9A338223}" srcOrd="5" destOrd="0" presId="urn:microsoft.com/office/officeart/2005/8/layout/radial6"/>
    <dgm:cxn modelId="{6CCB3A81-4E90-4829-AAE5-1652AB0AB187}" type="presParOf" srcId="{D311628D-7327-499E-836D-C6D2F26D4DBD}" destId="{0F5BD5DE-F800-4A56-8805-273ADF8D5974}" srcOrd="6" destOrd="0" presId="urn:microsoft.com/office/officeart/2005/8/layout/radial6"/>
    <dgm:cxn modelId="{23715923-A58C-4C36-92A2-9B9B6E0340DC}" type="presParOf" srcId="{D311628D-7327-499E-836D-C6D2F26D4DBD}" destId="{A187D151-47AD-46D5-A351-166F3841368C}" srcOrd="7" destOrd="0" presId="urn:microsoft.com/office/officeart/2005/8/layout/radial6"/>
    <dgm:cxn modelId="{0DD03ECF-50B6-47CA-93F7-3BF5F03A019F}" type="presParOf" srcId="{D311628D-7327-499E-836D-C6D2F26D4DBD}" destId="{4C4D271C-1564-451A-A753-85BB30C5DA42}" srcOrd="8" destOrd="0" presId="urn:microsoft.com/office/officeart/2005/8/layout/radial6"/>
    <dgm:cxn modelId="{AB6F7E35-B6DE-4C3B-BAC0-51B8270B9595}" type="presParOf" srcId="{D311628D-7327-499E-836D-C6D2F26D4DBD}" destId="{71303D18-B721-42C3-AC69-2F62EE6A2E41}" srcOrd="9" destOrd="0" presId="urn:microsoft.com/office/officeart/2005/8/layout/radial6"/>
    <dgm:cxn modelId="{D5C4A56F-892C-4E60-B427-36BD2E0770F4}" type="presParOf" srcId="{D311628D-7327-499E-836D-C6D2F26D4DBD}" destId="{E23B0579-5133-4CF5-9876-D8A242C0F8F3}" srcOrd="10" destOrd="0" presId="urn:microsoft.com/office/officeart/2005/8/layout/radial6"/>
    <dgm:cxn modelId="{0844B947-4D9F-4DEB-8B63-34C7A159B6D8}" type="presParOf" srcId="{D311628D-7327-499E-836D-C6D2F26D4DBD}" destId="{1AD70F71-BD80-448F-8C00-41EA05FF0472}" srcOrd="11" destOrd="0" presId="urn:microsoft.com/office/officeart/2005/8/layout/radial6"/>
    <dgm:cxn modelId="{7A733390-8B9D-4278-A5E7-6DACD2B2625C}" type="presParOf" srcId="{D311628D-7327-499E-836D-C6D2F26D4DBD}" destId="{D4839BC6-FE39-410E-9A7C-5C43627E4990}"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CC3969-8AF0-4E8D-9865-2EF803F78951}"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fr-FR"/>
        </a:p>
      </dgm:t>
    </dgm:pt>
    <dgm:pt modelId="{E4717F2B-FA92-459C-A36A-67A879C8CC62}">
      <dgm:prSet phldrT="[Texte]"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ar-DZ" sz="2000" b="1" smtClean="0"/>
            <a:t>التفاؤل</a:t>
          </a:r>
          <a:endParaRPr lang="fr-FR" sz="2800" b="1"/>
        </a:p>
      </dgm:t>
    </dgm:pt>
    <dgm:pt modelId="{E70762EB-BB68-466F-AA04-1727CE20254D}" type="parTrans" cxnId="{291E8ADD-54D7-4A3C-A0DC-FA2F85896332}">
      <dgm:prSet/>
      <dgm:spPr/>
      <dgm:t>
        <a:bodyPr/>
        <a:lstStyle/>
        <a:p>
          <a:endParaRPr lang="fr-FR"/>
        </a:p>
      </dgm:t>
    </dgm:pt>
    <dgm:pt modelId="{CF229AA6-71D2-4068-8244-35E66D71DCE9}" type="sibTrans" cxnId="{291E8ADD-54D7-4A3C-A0DC-FA2F85896332}">
      <dgm:prSet/>
      <dgm:spPr/>
      <dgm:t>
        <a:bodyPr/>
        <a:lstStyle/>
        <a:p>
          <a:endParaRPr lang="fr-FR"/>
        </a:p>
      </dgm:t>
    </dgm:pt>
    <dgm:pt modelId="{72AF3A34-5B1A-4353-896E-60F60445F478}">
      <dgm:prSet phldrT="[Texte]" phldr="1"/>
      <dgm:spPr/>
      <dgm:t>
        <a:bodyPr/>
        <a:lstStyle/>
        <a:p>
          <a:endParaRPr lang="fr-FR"/>
        </a:p>
      </dgm:t>
    </dgm:pt>
    <dgm:pt modelId="{5E6C7F54-4C74-496A-A62F-6B0AD767F5CE}" type="parTrans" cxnId="{ED1BF5F6-6B04-420C-9112-78AD83477D1F}">
      <dgm:prSet/>
      <dgm:spPr/>
      <dgm:t>
        <a:bodyPr/>
        <a:lstStyle/>
        <a:p>
          <a:endParaRPr lang="fr-FR"/>
        </a:p>
      </dgm:t>
    </dgm:pt>
    <dgm:pt modelId="{E0E713ED-D558-415F-AAE1-61482215EE9D}" type="sibTrans" cxnId="{ED1BF5F6-6B04-420C-9112-78AD83477D1F}">
      <dgm:prSet/>
      <dgm:spPr/>
      <dgm:t>
        <a:bodyPr/>
        <a:lstStyle/>
        <a:p>
          <a:endParaRPr lang="fr-FR"/>
        </a:p>
      </dgm:t>
    </dgm:pt>
    <dgm:pt modelId="{48752BCA-C97A-449E-85DA-F34E8903464C}">
      <dgm:prSet phldrT="[Texte]"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ar-DZ" sz="1600" b="1" smtClean="0"/>
            <a:t>الفضول وحب التعلم</a:t>
          </a:r>
          <a:endParaRPr lang="fr-FR" sz="1600" b="1"/>
        </a:p>
      </dgm:t>
    </dgm:pt>
    <dgm:pt modelId="{A3728B12-673D-4623-9302-161755444DAE}" type="parTrans" cxnId="{214E5E62-1A6C-41DB-A6BC-B765C7FFDFFA}">
      <dgm:prSet/>
      <dgm:spPr/>
      <dgm:t>
        <a:bodyPr/>
        <a:lstStyle/>
        <a:p>
          <a:endParaRPr lang="fr-FR"/>
        </a:p>
      </dgm:t>
    </dgm:pt>
    <dgm:pt modelId="{0DD51D52-42B2-42F5-9216-CA29F79FDF1B}" type="sibTrans" cxnId="{214E5E62-1A6C-41DB-A6BC-B765C7FFDFFA}">
      <dgm:prSet/>
      <dgm:spPr/>
      <dgm:t>
        <a:bodyPr/>
        <a:lstStyle/>
        <a:p>
          <a:endParaRPr lang="fr-FR"/>
        </a:p>
      </dgm:t>
    </dgm:pt>
    <dgm:pt modelId="{6B9ED9BE-0053-432F-AFB7-53462ADC8B83}">
      <dgm:prSet phldrT="[Texte]" phldr="1"/>
      <dgm:spPr/>
      <dgm:t>
        <a:bodyPr/>
        <a:lstStyle/>
        <a:p>
          <a:endParaRPr lang="fr-FR"/>
        </a:p>
      </dgm:t>
    </dgm:pt>
    <dgm:pt modelId="{AE5F3A26-7F1F-46AE-8399-4A7DF35ED029}" type="parTrans" cxnId="{13DA4A1E-2CBC-42A3-AB5F-D03AC8171ED5}">
      <dgm:prSet/>
      <dgm:spPr/>
      <dgm:t>
        <a:bodyPr/>
        <a:lstStyle/>
        <a:p>
          <a:endParaRPr lang="fr-FR"/>
        </a:p>
      </dgm:t>
    </dgm:pt>
    <dgm:pt modelId="{806A2CC9-9E83-4DDF-9DF7-3640886BFB9F}" type="sibTrans" cxnId="{13DA4A1E-2CBC-42A3-AB5F-D03AC8171ED5}">
      <dgm:prSet/>
      <dgm:spPr/>
      <dgm:t>
        <a:bodyPr/>
        <a:lstStyle/>
        <a:p>
          <a:endParaRPr lang="fr-FR"/>
        </a:p>
      </dgm:t>
    </dgm:pt>
    <dgm:pt modelId="{6805644E-E635-4957-99A6-93BB64E2A033}">
      <dgm:prSet phldrT="[Texte]"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ar-DZ" sz="1400" b="1" smtClean="0"/>
            <a:t>الإلتزام الأخلاقي</a:t>
          </a:r>
          <a:endParaRPr lang="fr-FR" sz="1400" b="1"/>
        </a:p>
      </dgm:t>
    </dgm:pt>
    <dgm:pt modelId="{25A4BE6E-15AC-45D0-B3A6-443925A76E2B}" type="parTrans" cxnId="{AD154A32-F9AA-4950-8D1F-CAAFA31B0D59}">
      <dgm:prSet/>
      <dgm:spPr/>
      <dgm:t>
        <a:bodyPr/>
        <a:lstStyle/>
        <a:p>
          <a:endParaRPr lang="fr-FR"/>
        </a:p>
      </dgm:t>
    </dgm:pt>
    <dgm:pt modelId="{2C851137-FB44-4F7B-976C-CCDDBAB478B4}" type="sibTrans" cxnId="{AD154A32-F9AA-4950-8D1F-CAAFA31B0D59}">
      <dgm:prSet/>
      <dgm:spPr/>
      <dgm:t>
        <a:bodyPr/>
        <a:lstStyle/>
        <a:p>
          <a:endParaRPr lang="fr-FR"/>
        </a:p>
      </dgm:t>
    </dgm:pt>
    <dgm:pt modelId="{CFD9B692-7CAD-4094-8621-B264BBD7CA6D}">
      <dgm:prSet phldrT="[Texte]" phldr="1"/>
      <dgm:spPr/>
      <dgm:t>
        <a:bodyPr/>
        <a:lstStyle/>
        <a:p>
          <a:endParaRPr lang="fr-FR"/>
        </a:p>
      </dgm:t>
    </dgm:pt>
    <dgm:pt modelId="{DC78676B-6564-4411-A973-E53EDAB11EB0}" type="parTrans" cxnId="{583E6CA2-AC0C-4138-AFFE-3383CF88A9C5}">
      <dgm:prSet/>
      <dgm:spPr/>
      <dgm:t>
        <a:bodyPr/>
        <a:lstStyle/>
        <a:p>
          <a:endParaRPr lang="fr-FR"/>
        </a:p>
      </dgm:t>
    </dgm:pt>
    <dgm:pt modelId="{312C9935-E1CB-45A4-8D05-114DA7DB0A0D}" type="sibTrans" cxnId="{583E6CA2-AC0C-4138-AFFE-3383CF88A9C5}">
      <dgm:prSet/>
      <dgm:spPr/>
      <dgm:t>
        <a:bodyPr/>
        <a:lstStyle/>
        <a:p>
          <a:endParaRPr lang="fr-FR"/>
        </a:p>
      </dgm:t>
    </dgm:pt>
    <dgm:pt modelId="{E217820A-00AE-4DA0-B48E-26348505A117}">
      <dgm:prSet custT="1"/>
      <dgm:spPr>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ar-DZ" sz="1600" b="1" smtClean="0"/>
            <a:t>احترام الذات</a:t>
          </a:r>
          <a:endParaRPr lang="fr-FR" sz="1600" b="1"/>
        </a:p>
      </dgm:t>
    </dgm:pt>
    <dgm:pt modelId="{E3721BD4-7B18-4184-AB02-67F997422D32}" type="parTrans" cxnId="{376421EB-3684-4875-9CFE-0456EBCC51B3}">
      <dgm:prSet/>
      <dgm:spPr/>
      <dgm:t>
        <a:bodyPr/>
        <a:lstStyle/>
        <a:p>
          <a:endParaRPr lang="fr-FR"/>
        </a:p>
      </dgm:t>
    </dgm:pt>
    <dgm:pt modelId="{AB80E0A4-870B-442C-9BAD-2231BFB33BBA}" type="sibTrans" cxnId="{376421EB-3684-4875-9CFE-0456EBCC51B3}">
      <dgm:prSet/>
      <dgm:spPr/>
      <dgm:t>
        <a:bodyPr/>
        <a:lstStyle/>
        <a:p>
          <a:endParaRPr lang="fr-FR"/>
        </a:p>
      </dgm:t>
    </dgm:pt>
    <dgm:pt modelId="{B181EA73-605F-437E-ADAB-6685E1629EDC}" type="pres">
      <dgm:prSet presAssocID="{02CC3969-8AF0-4E8D-9865-2EF803F78951}" presName="rootnode" presStyleCnt="0">
        <dgm:presLayoutVars>
          <dgm:chMax/>
          <dgm:chPref/>
          <dgm:dir/>
          <dgm:animLvl val="lvl"/>
        </dgm:presLayoutVars>
      </dgm:prSet>
      <dgm:spPr/>
      <dgm:t>
        <a:bodyPr/>
        <a:lstStyle/>
        <a:p>
          <a:endParaRPr lang="fr-FR"/>
        </a:p>
      </dgm:t>
    </dgm:pt>
    <dgm:pt modelId="{02156373-6E96-4FCD-B9F5-E15A1A83E909}" type="pres">
      <dgm:prSet presAssocID="{E4717F2B-FA92-459C-A36A-67A879C8CC62}" presName="composite" presStyleCnt="0"/>
      <dgm:spPr/>
      <dgm:t>
        <a:bodyPr/>
        <a:lstStyle/>
        <a:p>
          <a:endParaRPr lang="fr-FR"/>
        </a:p>
      </dgm:t>
    </dgm:pt>
    <dgm:pt modelId="{052A5417-613B-4ACF-B697-BF63C263F4A9}" type="pres">
      <dgm:prSet presAssocID="{E4717F2B-FA92-459C-A36A-67A879C8CC62}" presName="bentUpArrow1" presStyleLbl="alignImgPlace1" presStyleIdx="0" presStyleCnt="3"/>
      <dgm:spPr/>
      <dgm:t>
        <a:bodyPr/>
        <a:lstStyle/>
        <a:p>
          <a:endParaRPr lang="fr-FR"/>
        </a:p>
      </dgm:t>
    </dgm:pt>
    <dgm:pt modelId="{FD755F24-07C4-46F8-AEEE-3002DDEF21F6}" type="pres">
      <dgm:prSet presAssocID="{E4717F2B-FA92-459C-A36A-67A879C8CC62}" presName="ParentText" presStyleLbl="node1" presStyleIdx="0" presStyleCnt="4">
        <dgm:presLayoutVars>
          <dgm:chMax val="1"/>
          <dgm:chPref val="1"/>
          <dgm:bulletEnabled val="1"/>
        </dgm:presLayoutVars>
      </dgm:prSet>
      <dgm:spPr/>
      <dgm:t>
        <a:bodyPr/>
        <a:lstStyle/>
        <a:p>
          <a:endParaRPr lang="fr-FR"/>
        </a:p>
      </dgm:t>
    </dgm:pt>
    <dgm:pt modelId="{D882A7B5-C42D-43E5-9D4D-6DF325892CE5}" type="pres">
      <dgm:prSet presAssocID="{E4717F2B-FA92-459C-A36A-67A879C8CC62}" presName="ChildText" presStyleLbl="revTx" presStyleIdx="0" presStyleCnt="4">
        <dgm:presLayoutVars>
          <dgm:chMax val="0"/>
          <dgm:chPref val="0"/>
          <dgm:bulletEnabled val="1"/>
        </dgm:presLayoutVars>
      </dgm:prSet>
      <dgm:spPr/>
      <dgm:t>
        <a:bodyPr/>
        <a:lstStyle/>
        <a:p>
          <a:endParaRPr lang="fr-FR"/>
        </a:p>
      </dgm:t>
    </dgm:pt>
    <dgm:pt modelId="{45872C7B-0F11-4F86-9090-B811FA7B94E7}" type="pres">
      <dgm:prSet presAssocID="{CF229AA6-71D2-4068-8244-35E66D71DCE9}" presName="sibTrans" presStyleCnt="0"/>
      <dgm:spPr/>
      <dgm:t>
        <a:bodyPr/>
        <a:lstStyle/>
        <a:p>
          <a:endParaRPr lang="fr-FR"/>
        </a:p>
      </dgm:t>
    </dgm:pt>
    <dgm:pt modelId="{633AA417-0921-4705-A4C5-508D17E5A211}" type="pres">
      <dgm:prSet presAssocID="{E217820A-00AE-4DA0-B48E-26348505A117}" presName="composite" presStyleCnt="0"/>
      <dgm:spPr/>
      <dgm:t>
        <a:bodyPr/>
        <a:lstStyle/>
        <a:p>
          <a:endParaRPr lang="fr-FR"/>
        </a:p>
      </dgm:t>
    </dgm:pt>
    <dgm:pt modelId="{464D6930-0F88-4605-8673-12274F6C6F7F}" type="pres">
      <dgm:prSet presAssocID="{E217820A-00AE-4DA0-B48E-26348505A117}" presName="bentUpArrow1" presStyleLbl="alignImgPlace1" presStyleIdx="1" presStyleCnt="3"/>
      <dgm:spPr/>
      <dgm:t>
        <a:bodyPr/>
        <a:lstStyle/>
        <a:p>
          <a:endParaRPr lang="fr-FR"/>
        </a:p>
      </dgm:t>
    </dgm:pt>
    <dgm:pt modelId="{949C2494-CEA8-4C75-AE9E-D7E130712C60}" type="pres">
      <dgm:prSet presAssocID="{E217820A-00AE-4DA0-B48E-26348505A117}" presName="ParentText" presStyleLbl="node1" presStyleIdx="1" presStyleCnt="4" custLinFactNeighborX="-1842">
        <dgm:presLayoutVars>
          <dgm:chMax val="1"/>
          <dgm:chPref val="1"/>
          <dgm:bulletEnabled val="1"/>
        </dgm:presLayoutVars>
      </dgm:prSet>
      <dgm:spPr/>
      <dgm:t>
        <a:bodyPr/>
        <a:lstStyle/>
        <a:p>
          <a:endParaRPr lang="fr-FR"/>
        </a:p>
      </dgm:t>
    </dgm:pt>
    <dgm:pt modelId="{127B03D0-A488-44FE-82F8-9CFA4C81E64D}" type="pres">
      <dgm:prSet presAssocID="{E217820A-00AE-4DA0-B48E-26348505A117}" presName="ChildText" presStyleLbl="revTx" presStyleIdx="1" presStyleCnt="4">
        <dgm:presLayoutVars>
          <dgm:chMax val="0"/>
          <dgm:chPref val="0"/>
          <dgm:bulletEnabled val="1"/>
        </dgm:presLayoutVars>
      </dgm:prSet>
      <dgm:spPr/>
      <dgm:t>
        <a:bodyPr/>
        <a:lstStyle/>
        <a:p>
          <a:endParaRPr lang="fr-FR"/>
        </a:p>
      </dgm:t>
    </dgm:pt>
    <dgm:pt modelId="{997AFF7A-D415-4EA3-ADBE-84DFFE3DE1A4}" type="pres">
      <dgm:prSet presAssocID="{AB80E0A4-870B-442C-9BAD-2231BFB33BBA}" presName="sibTrans" presStyleCnt="0"/>
      <dgm:spPr/>
      <dgm:t>
        <a:bodyPr/>
        <a:lstStyle/>
        <a:p>
          <a:endParaRPr lang="fr-FR"/>
        </a:p>
      </dgm:t>
    </dgm:pt>
    <dgm:pt modelId="{97C9E4D0-0E7E-4B8E-A3F8-01BAF106C990}" type="pres">
      <dgm:prSet presAssocID="{48752BCA-C97A-449E-85DA-F34E8903464C}" presName="composite" presStyleCnt="0"/>
      <dgm:spPr/>
      <dgm:t>
        <a:bodyPr/>
        <a:lstStyle/>
        <a:p>
          <a:endParaRPr lang="fr-FR"/>
        </a:p>
      </dgm:t>
    </dgm:pt>
    <dgm:pt modelId="{7D0160E0-2652-49D1-8E7B-34CCDFC76576}" type="pres">
      <dgm:prSet presAssocID="{48752BCA-C97A-449E-85DA-F34E8903464C}" presName="bentUpArrow1" presStyleLbl="alignImgPlace1" presStyleIdx="2" presStyleCnt="3"/>
      <dgm:spPr/>
      <dgm:t>
        <a:bodyPr/>
        <a:lstStyle/>
        <a:p>
          <a:endParaRPr lang="fr-FR"/>
        </a:p>
      </dgm:t>
    </dgm:pt>
    <dgm:pt modelId="{B1930883-51CB-4D5B-A859-094D0C73C7AE}" type="pres">
      <dgm:prSet presAssocID="{48752BCA-C97A-449E-85DA-F34E8903464C}" presName="ParentText" presStyleLbl="node1" presStyleIdx="2" presStyleCnt="4" custLinFactNeighborX="921" custLinFactNeighborY="-1316">
        <dgm:presLayoutVars>
          <dgm:chMax val="1"/>
          <dgm:chPref val="1"/>
          <dgm:bulletEnabled val="1"/>
        </dgm:presLayoutVars>
      </dgm:prSet>
      <dgm:spPr/>
      <dgm:t>
        <a:bodyPr/>
        <a:lstStyle/>
        <a:p>
          <a:endParaRPr lang="fr-FR"/>
        </a:p>
      </dgm:t>
    </dgm:pt>
    <dgm:pt modelId="{A4E4A169-3FBF-4A55-B045-95FD86FA7B15}" type="pres">
      <dgm:prSet presAssocID="{48752BCA-C97A-449E-85DA-F34E8903464C}" presName="ChildText" presStyleLbl="revTx" presStyleIdx="2" presStyleCnt="4">
        <dgm:presLayoutVars>
          <dgm:chMax val="0"/>
          <dgm:chPref val="0"/>
          <dgm:bulletEnabled val="1"/>
        </dgm:presLayoutVars>
      </dgm:prSet>
      <dgm:spPr/>
      <dgm:t>
        <a:bodyPr/>
        <a:lstStyle/>
        <a:p>
          <a:endParaRPr lang="fr-FR"/>
        </a:p>
      </dgm:t>
    </dgm:pt>
    <dgm:pt modelId="{7D251D1A-B4B4-4504-8A4F-9B7279DEFB3F}" type="pres">
      <dgm:prSet presAssocID="{0DD51D52-42B2-42F5-9216-CA29F79FDF1B}" presName="sibTrans" presStyleCnt="0"/>
      <dgm:spPr/>
      <dgm:t>
        <a:bodyPr/>
        <a:lstStyle/>
        <a:p>
          <a:endParaRPr lang="fr-FR"/>
        </a:p>
      </dgm:t>
    </dgm:pt>
    <dgm:pt modelId="{03D15558-2C92-4DFE-9C3F-5CCE6B03209B}" type="pres">
      <dgm:prSet presAssocID="{6805644E-E635-4957-99A6-93BB64E2A033}" presName="composite" presStyleCnt="0"/>
      <dgm:spPr/>
      <dgm:t>
        <a:bodyPr/>
        <a:lstStyle/>
        <a:p>
          <a:endParaRPr lang="fr-FR"/>
        </a:p>
      </dgm:t>
    </dgm:pt>
    <dgm:pt modelId="{0D510936-3CFA-419D-8AEA-F9DEB6D44659}" type="pres">
      <dgm:prSet presAssocID="{6805644E-E635-4957-99A6-93BB64E2A033}" presName="ParentText" presStyleLbl="node1" presStyleIdx="3" presStyleCnt="4">
        <dgm:presLayoutVars>
          <dgm:chMax val="1"/>
          <dgm:chPref val="1"/>
          <dgm:bulletEnabled val="1"/>
        </dgm:presLayoutVars>
      </dgm:prSet>
      <dgm:spPr/>
      <dgm:t>
        <a:bodyPr/>
        <a:lstStyle/>
        <a:p>
          <a:endParaRPr lang="fr-FR"/>
        </a:p>
      </dgm:t>
    </dgm:pt>
    <dgm:pt modelId="{C215FC88-78A0-4A43-8AAC-A2C829703C37}" type="pres">
      <dgm:prSet presAssocID="{6805644E-E635-4957-99A6-93BB64E2A033}" presName="FinalChildText" presStyleLbl="revTx" presStyleIdx="3" presStyleCnt="4">
        <dgm:presLayoutVars>
          <dgm:chMax val="0"/>
          <dgm:chPref val="0"/>
          <dgm:bulletEnabled val="1"/>
        </dgm:presLayoutVars>
      </dgm:prSet>
      <dgm:spPr/>
      <dgm:t>
        <a:bodyPr/>
        <a:lstStyle/>
        <a:p>
          <a:endParaRPr lang="fr-FR"/>
        </a:p>
      </dgm:t>
    </dgm:pt>
  </dgm:ptLst>
  <dgm:cxnLst>
    <dgm:cxn modelId="{13DA4A1E-2CBC-42A3-AB5F-D03AC8171ED5}" srcId="{48752BCA-C97A-449E-85DA-F34E8903464C}" destId="{6B9ED9BE-0053-432F-AFB7-53462ADC8B83}" srcOrd="0" destOrd="0" parTransId="{AE5F3A26-7F1F-46AE-8399-4A7DF35ED029}" sibTransId="{806A2CC9-9E83-4DDF-9DF7-3640886BFB9F}"/>
    <dgm:cxn modelId="{376421EB-3684-4875-9CFE-0456EBCC51B3}" srcId="{02CC3969-8AF0-4E8D-9865-2EF803F78951}" destId="{E217820A-00AE-4DA0-B48E-26348505A117}" srcOrd="1" destOrd="0" parTransId="{E3721BD4-7B18-4184-AB02-67F997422D32}" sibTransId="{AB80E0A4-870B-442C-9BAD-2231BFB33BBA}"/>
    <dgm:cxn modelId="{214E5E62-1A6C-41DB-A6BC-B765C7FFDFFA}" srcId="{02CC3969-8AF0-4E8D-9865-2EF803F78951}" destId="{48752BCA-C97A-449E-85DA-F34E8903464C}" srcOrd="2" destOrd="0" parTransId="{A3728B12-673D-4623-9302-161755444DAE}" sibTransId="{0DD51D52-42B2-42F5-9216-CA29F79FDF1B}"/>
    <dgm:cxn modelId="{02376557-8875-4C03-ABA3-337C3C6BA642}" type="presOf" srcId="{72AF3A34-5B1A-4353-896E-60F60445F478}" destId="{D882A7B5-C42D-43E5-9D4D-6DF325892CE5}" srcOrd="0" destOrd="0" presId="urn:microsoft.com/office/officeart/2005/8/layout/StepDownProcess"/>
    <dgm:cxn modelId="{583E6CA2-AC0C-4138-AFFE-3383CF88A9C5}" srcId="{6805644E-E635-4957-99A6-93BB64E2A033}" destId="{CFD9B692-7CAD-4094-8621-B264BBD7CA6D}" srcOrd="0" destOrd="0" parTransId="{DC78676B-6564-4411-A973-E53EDAB11EB0}" sibTransId="{312C9935-E1CB-45A4-8D05-114DA7DB0A0D}"/>
    <dgm:cxn modelId="{1A0F8EC1-5143-4652-B882-3335CA5B8EA9}" type="presOf" srcId="{E4717F2B-FA92-459C-A36A-67A879C8CC62}" destId="{FD755F24-07C4-46F8-AEEE-3002DDEF21F6}" srcOrd="0" destOrd="0" presId="urn:microsoft.com/office/officeart/2005/8/layout/StepDownProcess"/>
    <dgm:cxn modelId="{AD154A32-F9AA-4950-8D1F-CAAFA31B0D59}" srcId="{02CC3969-8AF0-4E8D-9865-2EF803F78951}" destId="{6805644E-E635-4957-99A6-93BB64E2A033}" srcOrd="3" destOrd="0" parTransId="{25A4BE6E-15AC-45D0-B3A6-443925A76E2B}" sibTransId="{2C851137-FB44-4F7B-976C-CCDDBAB478B4}"/>
    <dgm:cxn modelId="{3BDFAC54-085D-4B5E-81A0-7D3E08DEDD6E}" type="presOf" srcId="{02CC3969-8AF0-4E8D-9865-2EF803F78951}" destId="{B181EA73-605F-437E-ADAB-6685E1629EDC}" srcOrd="0" destOrd="0" presId="urn:microsoft.com/office/officeart/2005/8/layout/StepDownProcess"/>
    <dgm:cxn modelId="{B7AEF72E-428A-47FB-9DC4-D34058D83DEA}" type="presOf" srcId="{6805644E-E635-4957-99A6-93BB64E2A033}" destId="{0D510936-3CFA-419D-8AEA-F9DEB6D44659}" srcOrd="0" destOrd="0" presId="urn:microsoft.com/office/officeart/2005/8/layout/StepDownProcess"/>
    <dgm:cxn modelId="{ED1BF5F6-6B04-420C-9112-78AD83477D1F}" srcId="{E4717F2B-FA92-459C-A36A-67A879C8CC62}" destId="{72AF3A34-5B1A-4353-896E-60F60445F478}" srcOrd="0" destOrd="0" parTransId="{5E6C7F54-4C74-496A-A62F-6B0AD767F5CE}" sibTransId="{E0E713ED-D558-415F-AAE1-61482215EE9D}"/>
    <dgm:cxn modelId="{978100A6-749B-41E8-AECD-7EEFC8CD62E5}" type="presOf" srcId="{48752BCA-C97A-449E-85DA-F34E8903464C}" destId="{B1930883-51CB-4D5B-A859-094D0C73C7AE}" srcOrd="0" destOrd="0" presId="urn:microsoft.com/office/officeart/2005/8/layout/StepDownProcess"/>
    <dgm:cxn modelId="{6DC96F6D-DF9A-459A-9394-5B8ABD414D96}" type="presOf" srcId="{6B9ED9BE-0053-432F-AFB7-53462ADC8B83}" destId="{A4E4A169-3FBF-4A55-B045-95FD86FA7B15}" srcOrd="0" destOrd="0" presId="urn:microsoft.com/office/officeart/2005/8/layout/StepDownProcess"/>
    <dgm:cxn modelId="{291E8ADD-54D7-4A3C-A0DC-FA2F85896332}" srcId="{02CC3969-8AF0-4E8D-9865-2EF803F78951}" destId="{E4717F2B-FA92-459C-A36A-67A879C8CC62}" srcOrd="0" destOrd="0" parTransId="{E70762EB-BB68-466F-AA04-1727CE20254D}" sibTransId="{CF229AA6-71D2-4068-8244-35E66D71DCE9}"/>
    <dgm:cxn modelId="{C9E7C9B4-6D29-430D-9F15-3C9D7B5A53E1}" type="presOf" srcId="{CFD9B692-7CAD-4094-8621-B264BBD7CA6D}" destId="{C215FC88-78A0-4A43-8AAC-A2C829703C37}" srcOrd="0" destOrd="0" presId="urn:microsoft.com/office/officeart/2005/8/layout/StepDownProcess"/>
    <dgm:cxn modelId="{0941D949-A4C2-422A-B375-2D75B969D3D7}" type="presOf" srcId="{E217820A-00AE-4DA0-B48E-26348505A117}" destId="{949C2494-CEA8-4C75-AE9E-D7E130712C60}" srcOrd="0" destOrd="0" presId="urn:microsoft.com/office/officeart/2005/8/layout/StepDownProcess"/>
    <dgm:cxn modelId="{F188B0BF-7173-4A4F-97D7-67A0AF80CF75}" type="presParOf" srcId="{B181EA73-605F-437E-ADAB-6685E1629EDC}" destId="{02156373-6E96-4FCD-B9F5-E15A1A83E909}" srcOrd="0" destOrd="0" presId="urn:microsoft.com/office/officeart/2005/8/layout/StepDownProcess"/>
    <dgm:cxn modelId="{88EBA885-ECD1-43EA-BFE1-B5A4CAE5E97F}" type="presParOf" srcId="{02156373-6E96-4FCD-B9F5-E15A1A83E909}" destId="{052A5417-613B-4ACF-B697-BF63C263F4A9}" srcOrd="0" destOrd="0" presId="urn:microsoft.com/office/officeart/2005/8/layout/StepDownProcess"/>
    <dgm:cxn modelId="{21C61446-7153-4F0D-8800-7A3A942639E2}" type="presParOf" srcId="{02156373-6E96-4FCD-B9F5-E15A1A83E909}" destId="{FD755F24-07C4-46F8-AEEE-3002DDEF21F6}" srcOrd="1" destOrd="0" presId="urn:microsoft.com/office/officeart/2005/8/layout/StepDownProcess"/>
    <dgm:cxn modelId="{C002CAD1-A407-43E9-9A7A-2ED4E6D8EBD3}" type="presParOf" srcId="{02156373-6E96-4FCD-B9F5-E15A1A83E909}" destId="{D882A7B5-C42D-43E5-9D4D-6DF325892CE5}" srcOrd="2" destOrd="0" presId="urn:microsoft.com/office/officeart/2005/8/layout/StepDownProcess"/>
    <dgm:cxn modelId="{C14AED77-D4B4-4FF9-A855-646E2C593455}" type="presParOf" srcId="{B181EA73-605F-437E-ADAB-6685E1629EDC}" destId="{45872C7B-0F11-4F86-9090-B811FA7B94E7}" srcOrd="1" destOrd="0" presId="urn:microsoft.com/office/officeart/2005/8/layout/StepDownProcess"/>
    <dgm:cxn modelId="{C89F4256-2352-4C3D-BDF7-887A5D2A5D79}" type="presParOf" srcId="{B181EA73-605F-437E-ADAB-6685E1629EDC}" destId="{633AA417-0921-4705-A4C5-508D17E5A211}" srcOrd="2" destOrd="0" presId="urn:microsoft.com/office/officeart/2005/8/layout/StepDownProcess"/>
    <dgm:cxn modelId="{B54DB7BF-F985-4FDC-8015-8EFFCFBEF51F}" type="presParOf" srcId="{633AA417-0921-4705-A4C5-508D17E5A211}" destId="{464D6930-0F88-4605-8673-12274F6C6F7F}" srcOrd="0" destOrd="0" presId="urn:microsoft.com/office/officeart/2005/8/layout/StepDownProcess"/>
    <dgm:cxn modelId="{9080DA28-45B4-42B2-8FD7-ED9C7C65E290}" type="presParOf" srcId="{633AA417-0921-4705-A4C5-508D17E5A211}" destId="{949C2494-CEA8-4C75-AE9E-D7E130712C60}" srcOrd="1" destOrd="0" presId="urn:microsoft.com/office/officeart/2005/8/layout/StepDownProcess"/>
    <dgm:cxn modelId="{AB9EAB1B-CC97-44C6-BD3D-C3E7705F9B61}" type="presParOf" srcId="{633AA417-0921-4705-A4C5-508D17E5A211}" destId="{127B03D0-A488-44FE-82F8-9CFA4C81E64D}" srcOrd="2" destOrd="0" presId="urn:microsoft.com/office/officeart/2005/8/layout/StepDownProcess"/>
    <dgm:cxn modelId="{18249B90-0825-4E92-A494-661401777536}" type="presParOf" srcId="{B181EA73-605F-437E-ADAB-6685E1629EDC}" destId="{997AFF7A-D415-4EA3-ADBE-84DFFE3DE1A4}" srcOrd="3" destOrd="0" presId="urn:microsoft.com/office/officeart/2005/8/layout/StepDownProcess"/>
    <dgm:cxn modelId="{F694DC22-63A9-4480-992E-081A2F575FFD}" type="presParOf" srcId="{B181EA73-605F-437E-ADAB-6685E1629EDC}" destId="{97C9E4D0-0E7E-4B8E-A3F8-01BAF106C990}" srcOrd="4" destOrd="0" presId="urn:microsoft.com/office/officeart/2005/8/layout/StepDownProcess"/>
    <dgm:cxn modelId="{07BBB25E-2ED8-4AD0-9858-24C26A045A83}" type="presParOf" srcId="{97C9E4D0-0E7E-4B8E-A3F8-01BAF106C990}" destId="{7D0160E0-2652-49D1-8E7B-34CCDFC76576}" srcOrd="0" destOrd="0" presId="urn:microsoft.com/office/officeart/2005/8/layout/StepDownProcess"/>
    <dgm:cxn modelId="{1AA82C02-3CA4-4933-80D2-4F78F42A1CC7}" type="presParOf" srcId="{97C9E4D0-0E7E-4B8E-A3F8-01BAF106C990}" destId="{B1930883-51CB-4D5B-A859-094D0C73C7AE}" srcOrd="1" destOrd="0" presId="urn:microsoft.com/office/officeart/2005/8/layout/StepDownProcess"/>
    <dgm:cxn modelId="{6348C24C-A872-43AD-B7E7-C55D42BA0F95}" type="presParOf" srcId="{97C9E4D0-0E7E-4B8E-A3F8-01BAF106C990}" destId="{A4E4A169-3FBF-4A55-B045-95FD86FA7B15}" srcOrd="2" destOrd="0" presId="urn:microsoft.com/office/officeart/2005/8/layout/StepDownProcess"/>
    <dgm:cxn modelId="{9AB8A9F4-C926-4E32-8EFC-2FE01D543C9C}" type="presParOf" srcId="{B181EA73-605F-437E-ADAB-6685E1629EDC}" destId="{7D251D1A-B4B4-4504-8A4F-9B7279DEFB3F}" srcOrd="5" destOrd="0" presId="urn:microsoft.com/office/officeart/2005/8/layout/StepDownProcess"/>
    <dgm:cxn modelId="{6ABA441B-E12B-4A6D-A732-C87EABD26A27}" type="presParOf" srcId="{B181EA73-605F-437E-ADAB-6685E1629EDC}" destId="{03D15558-2C92-4DFE-9C3F-5CCE6B03209B}" srcOrd="6" destOrd="0" presId="urn:microsoft.com/office/officeart/2005/8/layout/StepDownProcess"/>
    <dgm:cxn modelId="{54EA3D4C-9C63-4CC7-AAE0-D6BFC066F4BF}" type="presParOf" srcId="{03D15558-2C92-4DFE-9C3F-5CCE6B03209B}" destId="{0D510936-3CFA-419D-8AEA-F9DEB6D44659}" srcOrd="0" destOrd="0" presId="urn:microsoft.com/office/officeart/2005/8/layout/StepDownProcess"/>
    <dgm:cxn modelId="{4B449037-113A-478C-9564-F30CE972537B}" type="presParOf" srcId="{03D15558-2C92-4DFE-9C3F-5CCE6B03209B}" destId="{C215FC88-78A0-4A43-8AAC-A2C829703C37}" srcOrd="1" destOrd="0" presId="urn:microsoft.com/office/officeart/2005/8/layout/StepDownProcess"/>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2A044E-3EB8-494D-9756-F3A2260659F6}"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fr-FR"/>
        </a:p>
      </dgm:t>
    </dgm:pt>
    <dgm:pt modelId="{C0C36541-23CF-4C93-A69B-525614B06404}">
      <dgm:prSet phldrT="[Texte]"/>
      <dgm:spPr/>
      <dgm:t>
        <a:bodyPr/>
        <a:lstStyle/>
        <a:p>
          <a:r>
            <a:rPr lang="ar-DZ"/>
            <a:t>الثقافة</a:t>
          </a:r>
          <a:endParaRPr lang="fr-FR"/>
        </a:p>
      </dgm:t>
    </dgm:pt>
    <dgm:pt modelId="{AE5EDD16-357E-4E46-8B59-6A4617228B59}" type="parTrans" cxnId="{A9A6B3F3-F326-43D8-BDC8-2559C742BDA4}">
      <dgm:prSet/>
      <dgm:spPr/>
      <dgm:t>
        <a:bodyPr/>
        <a:lstStyle/>
        <a:p>
          <a:endParaRPr lang="fr-FR"/>
        </a:p>
      </dgm:t>
    </dgm:pt>
    <dgm:pt modelId="{83EF0EC1-9AA0-4187-8E95-0596E5544C69}" type="sibTrans" cxnId="{A9A6B3F3-F326-43D8-BDC8-2559C742BDA4}">
      <dgm:prSet/>
      <dgm:spPr/>
      <dgm:t>
        <a:bodyPr/>
        <a:lstStyle/>
        <a:p>
          <a:endParaRPr lang="fr-FR"/>
        </a:p>
      </dgm:t>
    </dgm:pt>
    <dgm:pt modelId="{EC98A8B2-E05B-4FE0-BFEB-2F1654553620}">
      <dgm:prSet phldrT="[Texte]"/>
      <dgm:spPr/>
      <dgm:t>
        <a:bodyPr/>
        <a:lstStyle/>
        <a:p>
          <a:r>
            <a:rPr lang="ar-DZ"/>
            <a:t>الجنس</a:t>
          </a:r>
          <a:endParaRPr lang="fr-FR"/>
        </a:p>
      </dgm:t>
    </dgm:pt>
    <dgm:pt modelId="{7F451991-9F2E-4AEC-A859-87D981349C03}" type="parTrans" cxnId="{9300B375-240A-4733-B1BB-70CF8F940023}">
      <dgm:prSet/>
      <dgm:spPr/>
      <dgm:t>
        <a:bodyPr/>
        <a:lstStyle/>
        <a:p>
          <a:endParaRPr lang="fr-FR"/>
        </a:p>
      </dgm:t>
    </dgm:pt>
    <dgm:pt modelId="{2AE3E921-1AA3-4612-A3F9-E90F9349C5DF}" type="sibTrans" cxnId="{9300B375-240A-4733-B1BB-70CF8F940023}">
      <dgm:prSet/>
      <dgm:spPr/>
      <dgm:t>
        <a:bodyPr/>
        <a:lstStyle/>
        <a:p>
          <a:endParaRPr lang="fr-FR"/>
        </a:p>
      </dgm:t>
    </dgm:pt>
    <dgm:pt modelId="{68452760-896B-4930-A1E1-8086FD380ADB}">
      <dgm:prSet phldrT="[Texte]"/>
      <dgm:spPr/>
      <dgm:t>
        <a:bodyPr/>
        <a:lstStyle/>
        <a:p>
          <a:r>
            <a:rPr lang="ar-DZ"/>
            <a:t>السن</a:t>
          </a:r>
          <a:endParaRPr lang="fr-FR"/>
        </a:p>
      </dgm:t>
    </dgm:pt>
    <dgm:pt modelId="{F096AAC0-1AE7-4559-805A-ACE8E6D207D6}" type="parTrans" cxnId="{999A747F-3693-490F-A1E6-6186A3061312}">
      <dgm:prSet/>
      <dgm:spPr/>
      <dgm:t>
        <a:bodyPr/>
        <a:lstStyle/>
        <a:p>
          <a:endParaRPr lang="fr-FR"/>
        </a:p>
      </dgm:t>
    </dgm:pt>
    <dgm:pt modelId="{937F9017-F8D8-410F-A099-BA1E20FDE57A}" type="sibTrans" cxnId="{999A747F-3693-490F-A1E6-6186A3061312}">
      <dgm:prSet/>
      <dgm:spPr/>
      <dgm:t>
        <a:bodyPr/>
        <a:lstStyle/>
        <a:p>
          <a:endParaRPr lang="fr-FR"/>
        </a:p>
      </dgm:t>
    </dgm:pt>
    <dgm:pt modelId="{9FBF5869-4B61-4F12-8DB3-3EADE20BF6BD}">
      <dgm:prSet phldrT="[Texte]"/>
      <dgm:spPr/>
      <dgm:t>
        <a:bodyPr/>
        <a:lstStyle/>
        <a:p>
          <a:r>
            <a:rPr lang="ar-DZ"/>
            <a:t>نوع التعليم والعمل</a:t>
          </a:r>
          <a:endParaRPr lang="fr-FR"/>
        </a:p>
      </dgm:t>
    </dgm:pt>
    <dgm:pt modelId="{5767B83B-ABF8-4828-94EA-5C4A52A2895C}" type="parTrans" cxnId="{8059DBC5-85AB-4159-8A65-4C8CA40925A1}">
      <dgm:prSet/>
      <dgm:spPr/>
      <dgm:t>
        <a:bodyPr/>
        <a:lstStyle/>
        <a:p>
          <a:endParaRPr lang="fr-FR"/>
        </a:p>
      </dgm:t>
    </dgm:pt>
    <dgm:pt modelId="{BF95B598-F5D3-42DF-9661-9A5CB1941A2E}" type="sibTrans" cxnId="{8059DBC5-85AB-4159-8A65-4C8CA40925A1}">
      <dgm:prSet/>
      <dgm:spPr/>
      <dgm:t>
        <a:bodyPr/>
        <a:lstStyle/>
        <a:p>
          <a:endParaRPr lang="fr-FR"/>
        </a:p>
      </dgm:t>
    </dgm:pt>
    <dgm:pt modelId="{73807196-4CFF-4B58-931D-6253A243D645}">
      <dgm:prSet phldrT="[Texte]"/>
      <dgm:spPr/>
      <dgm:t>
        <a:bodyPr/>
        <a:lstStyle/>
        <a:p>
          <a:r>
            <a:rPr lang="ar-DZ"/>
            <a:t>أساليب المعاملة الوالدية</a:t>
          </a:r>
          <a:endParaRPr lang="fr-FR"/>
        </a:p>
      </dgm:t>
    </dgm:pt>
    <dgm:pt modelId="{B5AFA2E5-CF43-42C7-BC50-393AC59A7EF6}" type="parTrans" cxnId="{5865866D-D6B7-412D-8E4C-8C1F2A86500D}">
      <dgm:prSet/>
      <dgm:spPr/>
      <dgm:t>
        <a:bodyPr/>
        <a:lstStyle/>
        <a:p>
          <a:endParaRPr lang="fr-FR"/>
        </a:p>
      </dgm:t>
    </dgm:pt>
    <dgm:pt modelId="{E49DA650-7AC9-49CD-8F36-882D9C0BF7FE}" type="sibTrans" cxnId="{5865866D-D6B7-412D-8E4C-8C1F2A86500D}">
      <dgm:prSet/>
      <dgm:spPr/>
      <dgm:t>
        <a:bodyPr/>
        <a:lstStyle/>
        <a:p>
          <a:endParaRPr lang="fr-FR"/>
        </a:p>
      </dgm:t>
    </dgm:pt>
    <dgm:pt modelId="{35B9F809-57DE-47ED-80D5-7D57CCCC8C6F}" type="pres">
      <dgm:prSet presAssocID="{CF2A044E-3EB8-494D-9756-F3A2260659F6}" presName="cycle" presStyleCnt="0">
        <dgm:presLayoutVars>
          <dgm:dir/>
          <dgm:resizeHandles val="exact"/>
        </dgm:presLayoutVars>
      </dgm:prSet>
      <dgm:spPr/>
      <dgm:t>
        <a:bodyPr/>
        <a:lstStyle/>
        <a:p>
          <a:endParaRPr lang="fr-FR"/>
        </a:p>
      </dgm:t>
    </dgm:pt>
    <dgm:pt modelId="{FAECDD10-09E0-49A4-B6F0-E21505C644B2}" type="pres">
      <dgm:prSet presAssocID="{C0C36541-23CF-4C93-A69B-525614B06404}" presName="node" presStyleLbl="node1" presStyleIdx="0" presStyleCnt="5" custRadScaleRad="105325" custRadScaleInc="184">
        <dgm:presLayoutVars>
          <dgm:bulletEnabled val="1"/>
        </dgm:presLayoutVars>
      </dgm:prSet>
      <dgm:spPr/>
      <dgm:t>
        <a:bodyPr/>
        <a:lstStyle/>
        <a:p>
          <a:endParaRPr lang="fr-FR"/>
        </a:p>
      </dgm:t>
    </dgm:pt>
    <dgm:pt modelId="{7F3D0E16-D201-40C9-A3A5-B0865BEB5C38}" type="pres">
      <dgm:prSet presAssocID="{83EF0EC1-9AA0-4187-8E95-0596E5544C69}" presName="sibTrans" presStyleLbl="sibTrans2D1" presStyleIdx="0" presStyleCnt="5"/>
      <dgm:spPr/>
      <dgm:t>
        <a:bodyPr/>
        <a:lstStyle/>
        <a:p>
          <a:endParaRPr lang="fr-FR"/>
        </a:p>
      </dgm:t>
    </dgm:pt>
    <dgm:pt modelId="{6A57040D-F2D4-4E76-B209-E4ED915629A5}" type="pres">
      <dgm:prSet presAssocID="{83EF0EC1-9AA0-4187-8E95-0596E5544C69}" presName="connectorText" presStyleLbl="sibTrans2D1" presStyleIdx="0" presStyleCnt="5"/>
      <dgm:spPr/>
      <dgm:t>
        <a:bodyPr/>
        <a:lstStyle/>
        <a:p>
          <a:endParaRPr lang="fr-FR"/>
        </a:p>
      </dgm:t>
    </dgm:pt>
    <dgm:pt modelId="{E66CABD5-1BAC-46C0-8A24-1BB49C8E35AE}" type="pres">
      <dgm:prSet presAssocID="{EC98A8B2-E05B-4FE0-BFEB-2F1654553620}" presName="node" presStyleLbl="node1" presStyleIdx="1" presStyleCnt="5">
        <dgm:presLayoutVars>
          <dgm:bulletEnabled val="1"/>
        </dgm:presLayoutVars>
      </dgm:prSet>
      <dgm:spPr/>
      <dgm:t>
        <a:bodyPr/>
        <a:lstStyle/>
        <a:p>
          <a:endParaRPr lang="fr-FR"/>
        </a:p>
      </dgm:t>
    </dgm:pt>
    <dgm:pt modelId="{9344CB38-EB87-43FE-A8C7-1665E0C36795}" type="pres">
      <dgm:prSet presAssocID="{2AE3E921-1AA3-4612-A3F9-E90F9349C5DF}" presName="sibTrans" presStyleLbl="sibTrans2D1" presStyleIdx="1" presStyleCnt="5"/>
      <dgm:spPr/>
      <dgm:t>
        <a:bodyPr/>
        <a:lstStyle/>
        <a:p>
          <a:endParaRPr lang="fr-FR"/>
        </a:p>
      </dgm:t>
    </dgm:pt>
    <dgm:pt modelId="{335FE8E1-3D5C-45F6-AFC2-D5A3F64609E5}" type="pres">
      <dgm:prSet presAssocID="{2AE3E921-1AA3-4612-A3F9-E90F9349C5DF}" presName="connectorText" presStyleLbl="sibTrans2D1" presStyleIdx="1" presStyleCnt="5"/>
      <dgm:spPr/>
      <dgm:t>
        <a:bodyPr/>
        <a:lstStyle/>
        <a:p>
          <a:endParaRPr lang="fr-FR"/>
        </a:p>
      </dgm:t>
    </dgm:pt>
    <dgm:pt modelId="{1580B21C-10A4-49A3-99F0-8474FCCBCECD}" type="pres">
      <dgm:prSet presAssocID="{68452760-896B-4930-A1E1-8086FD380ADB}" presName="node" presStyleLbl="node1" presStyleIdx="2" presStyleCnt="5">
        <dgm:presLayoutVars>
          <dgm:bulletEnabled val="1"/>
        </dgm:presLayoutVars>
      </dgm:prSet>
      <dgm:spPr/>
      <dgm:t>
        <a:bodyPr/>
        <a:lstStyle/>
        <a:p>
          <a:endParaRPr lang="fr-FR"/>
        </a:p>
      </dgm:t>
    </dgm:pt>
    <dgm:pt modelId="{0E40B13D-68A2-47C8-B004-DB4957C16135}" type="pres">
      <dgm:prSet presAssocID="{937F9017-F8D8-410F-A099-BA1E20FDE57A}" presName="sibTrans" presStyleLbl="sibTrans2D1" presStyleIdx="2" presStyleCnt="5"/>
      <dgm:spPr/>
      <dgm:t>
        <a:bodyPr/>
        <a:lstStyle/>
        <a:p>
          <a:endParaRPr lang="fr-FR"/>
        </a:p>
      </dgm:t>
    </dgm:pt>
    <dgm:pt modelId="{8847DAF5-44FC-4E30-9B8A-A4031C8F11B2}" type="pres">
      <dgm:prSet presAssocID="{937F9017-F8D8-410F-A099-BA1E20FDE57A}" presName="connectorText" presStyleLbl="sibTrans2D1" presStyleIdx="2" presStyleCnt="5"/>
      <dgm:spPr/>
      <dgm:t>
        <a:bodyPr/>
        <a:lstStyle/>
        <a:p>
          <a:endParaRPr lang="fr-FR"/>
        </a:p>
      </dgm:t>
    </dgm:pt>
    <dgm:pt modelId="{A3B25D0F-CC40-4D06-A604-52606C49A2E5}" type="pres">
      <dgm:prSet presAssocID="{9FBF5869-4B61-4F12-8DB3-3EADE20BF6BD}" presName="node" presStyleLbl="node1" presStyleIdx="3" presStyleCnt="5">
        <dgm:presLayoutVars>
          <dgm:bulletEnabled val="1"/>
        </dgm:presLayoutVars>
      </dgm:prSet>
      <dgm:spPr/>
      <dgm:t>
        <a:bodyPr/>
        <a:lstStyle/>
        <a:p>
          <a:endParaRPr lang="fr-FR"/>
        </a:p>
      </dgm:t>
    </dgm:pt>
    <dgm:pt modelId="{4084738F-CB3D-4F6D-BCEE-17381DF8A434}" type="pres">
      <dgm:prSet presAssocID="{BF95B598-F5D3-42DF-9661-9A5CB1941A2E}" presName="sibTrans" presStyleLbl="sibTrans2D1" presStyleIdx="3" presStyleCnt="5"/>
      <dgm:spPr/>
      <dgm:t>
        <a:bodyPr/>
        <a:lstStyle/>
        <a:p>
          <a:endParaRPr lang="fr-FR"/>
        </a:p>
      </dgm:t>
    </dgm:pt>
    <dgm:pt modelId="{BFCB4683-25B0-4123-A52E-A8389ADEBD2A}" type="pres">
      <dgm:prSet presAssocID="{BF95B598-F5D3-42DF-9661-9A5CB1941A2E}" presName="connectorText" presStyleLbl="sibTrans2D1" presStyleIdx="3" presStyleCnt="5"/>
      <dgm:spPr/>
      <dgm:t>
        <a:bodyPr/>
        <a:lstStyle/>
        <a:p>
          <a:endParaRPr lang="fr-FR"/>
        </a:p>
      </dgm:t>
    </dgm:pt>
    <dgm:pt modelId="{2BA786D6-562D-41EB-A7BD-3B92E5FB0FA4}" type="pres">
      <dgm:prSet presAssocID="{73807196-4CFF-4B58-931D-6253A243D645}" presName="node" presStyleLbl="node1" presStyleIdx="4" presStyleCnt="5">
        <dgm:presLayoutVars>
          <dgm:bulletEnabled val="1"/>
        </dgm:presLayoutVars>
      </dgm:prSet>
      <dgm:spPr/>
      <dgm:t>
        <a:bodyPr/>
        <a:lstStyle/>
        <a:p>
          <a:endParaRPr lang="fr-FR"/>
        </a:p>
      </dgm:t>
    </dgm:pt>
    <dgm:pt modelId="{6CE5F04A-8D12-4ECC-9E1B-9E23E99C5708}" type="pres">
      <dgm:prSet presAssocID="{E49DA650-7AC9-49CD-8F36-882D9C0BF7FE}" presName="sibTrans" presStyleLbl="sibTrans2D1" presStyleIdx="4" presStyleCnt="5"/>
      <dgm:spPr/>
      <dgm:t>
        <a:bodyPr/>
        <a:lstStyle/>
        <a:p>
          <a:endParaRPr lang="fr-FR"/>
        </a:p>
      </dgm:t>
    </dgm:pt>
    <dgm:pt modelId="{388ED564-8F06-4E68-9173-735E91DB617E}" type="pres">
      <dgm:prSet presAssocID="{E49DA650-7AC9-49CD-8F36-882D9C0BF7FE}" presName="connectorText" presStyleLbl="sibTrans2D1" presStyleIdx="4" presStyleCnt="5"/>
      <dgm:spPr/>
      <dgm:t>
        <a:bodyPr/>
        <a:lstStyle/>
        <a:p>
          <a:endParaRPr lang="fr-FR"/>
        </a:p>
      </dgm:t>
    </dgm:pt>
  </dgm:ptLst>
  <dgm:cxnLst>
    <dgm:cxn modelId="{F701ADD3-5DEC-4476-BB70-1F578FE67B6B}" type="presOf" srcId="{937F9017-F8D8-410F-A099-BA1E20FDE57A}" destId="{8847DAF5-44FC-4E30-9B8A-A4031C8F11B2}" srcOrd="1" destOrd="0" presId="urn:microsoft.com/office/officeart/2005/8/layout/cycle2"/>
    <dgm:cxn modelId="{7C24D49C-E691-463F-8B74-672777C4770E}" type="presOf" srcId="{BF95B598-F5D3-42DF-9661-9A5CB1941A2E}" destId="{BFCB4683-25B0-4123-A52E-A8389ADEBD2A}" srcOrd="1" destOrd="0" presId="urn:microsoft.com/office/officeart/2005/8/layout/cycle2"/>
    <dgm:cxn modelId="{9300B375-240A-4733-B1BB-70CF8F940023}" srcId="{CF2A044E-3EB8-494D-9756-F3A2260659F6}" destId="{EC98A8B2-E05B-4FE0-BFEB-2F1654553620}" srcOrd="1" destOrd="0" parTransId="{7F451991-9F2E-4AEC-A859-87D981349C03}" sibTransId="{2AE3E921-1AA3-4612-A3F9-E90F9349C5DF}"/>
    <dgm:cxn modelId="{5B043382-9BEE-4446-BE74-669EA87D545A}" type="presOf" srcId="{68452760-896B-4930-A1E1-8086FD380ADB}" destId="{1580B21C-10A4-49A3-99F0-8474FCCBCECD}" srcOrd="0" destOrd="0" presId="urn:microsoft.com/office/officeart/2005/8/layout/cycle2"/>
    <dgm:cxn modelId="{06407C84-C9CA-456F-8EDD-082B2BCE54AF}" type="presOf" srcId="{EC98A8B2-E05B-4FE0-BFEB-2F1654553620}" destId="{E66CABD5-1BAC-46C0-8A24-1BB49C8E35AE}" srcOrd="0" destOrd="0" presId="urn:microsoft.com/office/officeart/2005/8/layout/cycle2"/>
    <dgm:cxn modelId="{1E98299B-4407-49AA-A15B-4C715ABD7B1C}" type="presOf" srcId="{9FBF5869-4B61-4F12-8DB3-3EADE20BF6BD}" destId="{A3B25D0F-CC40-4D06-A604-52606C49A2E5}" srcOrd="0" destOrd="0" presId="urn:microsoft.com/office/officeart/2005/8/layout/cycle2"/>
    <dgm:cxn modelId="{E7B45367-42F0-4259-9984-989E933D1B33}" type="presOf" srcId="{E49DA650-7AC9-49CD-8F36-882D9C0BF7FE}" destId="{6CE5F04A-8D12-4ECC-9E1B-9E23E99C5708}" srcOrd="0" destOrd="0" presId="urn:microsoft.com/office/officeart/2005/8/layout/cycle2"/>
    <dgm:cxn modelId="{A9A6B3F3-F326-43D8-BDC8-2559C742BDA4}" srcId="{CF2A044E-3EB8-494D-9756-F3A2260659F6}" destId="{C0C36541-23CF-4C93-A69B-525614B06404}" srcOrd="0" destOrd="0" parTransId="{AE5EDD16-357E-4E46-8B59-6A4617228B59}" sibTransId="{83EF0EC1-9AA0-4187-8E95-0596E5544C69}"/>
    <dgm:cxn modelId="{5865866D-D6B7-412D-8E4C-8C1F2A86500D}" srcId="{CF2A044E-3EB8-494D-9756-F3A2260659F6}" destId="{73807196-4CFF-4B58-931D-6253A243D645}" srcOrd="4" destOrd="0" parTransId="{B5AFA2E5-CF43-42C7-BC50-393AC59A7EF6}" sibTransId="{E49DA650-7AC9-49CD-8F36-882D9C0BF7FE}"/>
    <dgm:cxn modelId="{999A747F-3693-490F-A1E6-6186A3061312}" srcId="{CF2A044E-3EB8-494D-9756-F3A2260659F6}" destId="{68452760-896B-4930-A1E1-8086FD380ADB}" srcOrd="2" destOrd="0" parTransId="{F096AAC0-1AE7-4559-805A-ACE8E6D207D6}" sibTransId="{937F9017-F8D8-410F-A099-BA1E20FDE57A}"/>
    <dgm:cxn modelId="{12007C99-2E0F-44EA-A8D8-8060F687D030}" type="presOf" srcId="{E49DA650-7AC9-49CD-8F36-882D9C0BF7FE}" destId="{388ED564-8F06-4E68-9173-735E91DB617E}" srcOrd="1" destOrd="0" presId="urn:microsoft.com/office/officeart/2005/8/layout/cycle2"/>
    <dgm:cxn modelId="{4ED27D36-C82C-42BF-8C00-3C4230162539}" type="presOf" srcId="{937F9017-F8D8-410F-A099-BA1E20FDE57A}" destId="{0E40B13D-68A2-47C8-B004-DB4957C16135}" srcOrd="0" destOrd="0" presId="urn:microsoft.com/office/officeart/2005/8/layout/cycle2"/>
    <dgm:cxn modelId="{FFF86CA6-15E1-4F2C-AAB4-8C94EF50E5EC}" type="presOf" srcId="{83EF0EC1-9AA0-4187-8E95-0596E5544C69}" destId="{6A57040D-F2D4-4E76-B209-E4ED915629A5}" srcOrd="1" destOrd="0" presId="urn:microsoft.com/office/officeart/2005/8/layout/cycle2"/>
    <dgm:cxn modelId="{C0154640-0964-40FB-8892-1C245A0770B3}" type="presOf" srcId="{73807196-4CFF-4B58-931D-6253A243D645}" destId="{2BA786D6-562D-41EB-A7BD-3B92E5FB0FA4}" srcOrd="0" destOrd="0" presId="urn:microsoft.com/office/officeart/2005/8/layout/cycle2"/>
    <dgm:cxn modelId="{F5FA442A-FD8A-4D17-A498-09C76710E8BA}" type="presOf" srcId="{2AE3E921-1AA3-4612-A3F9-E90F9349C5DF}" destId="{9344CB38-EB87-43FE-A8C7-1665E0C36795}" srcOrd="0" destOrd="0" presId="urn:microsoft.com/office/officeart/2005/8/layout/cycle2"/>
    <dgm:cxn modelId="{47FF3BF9-0A7F-44A1-BFEC-C7191BF7FF98}" type="presOf" srcId="{BF95B598-F5D3-42DF-9661-9A5CB1941A2E}" destId="{4084738F-CB3D-4F6D-BCEE-17381DF8A434}" srcOrd="0" destOrd="0" presId="urn:microsoft.com/office/officeart/2005/8/layout/cycle2"/>
    <dgm:cxn modelId="{61291A2B-7F87-4C51-A340-154C73CF93AF}" type="presOf" srcId="{CF2A044E-3EB8-494D-9756-F3A2260659F6}" destId="{35B9F809-57DE-47ED-80D5-7D57CCCC8C6F}" srcOrd="0" destOrd="0" presId="urn:microsoft.com/office/officeart/2005/8/layout/cycle2"/>
    <dgm:cxn modelId="{BB731AFE-5D45-4851-902B-8B55D06769C0}" type="presOf" srcId="{C0C36541-23CF-4C93-A69B-525614B06404}" destId="{FAECDD10-09E0-49A4-B6F0-E21505C644B2}" srcOrd="0" destOrd="0" presId="urn:microsoft.com/office/officeart/2005/8/layout/cycle2"/>
    <dgm:cxn modelId="{5AFEDBAF-1A12-4F4E-BBB4-BF7D9169ACE2}" type="presOf" srcId="{2AE3E921-1AA3-4612-A3F9-E90F9349C5DF}" destId="{335FE8E1-3D5C-45F6-AFC2-D5A3F64609E5}" srcOrd="1" destOrd="0" presId="urn:microsoft.com/office/officeart/2005/8/layout/cycle2"/>
    <dgm:cxn modelId="{8059DBC5-85AB-4159-8A65-4C8CA40925A1}" srcId="{CF2A044E-3EB8-494D-9756-F3A2260659F6}" destId="{9FBF5869-4B61-4F12-8DB3-3EADE20BF6BD}" srcOrd="3" destOrd="0" parTransId="{5767B83B-ABF8-4828-94EA-5C4A52A2895C}" sibTransId="{BF95B598-F5D3-42DF-9661-9A5CB1941A2E}"/>
    <dgm:cxn modelId="{BA8CBE0C-8ECD-457F-9C9C-2977CA42A1EC}" type="presOf" srcId="{83EF0EC1-9AA0-4187-8E95-0596E5544C69}" destId="{7F3D0E16-D201-40C9-A3A5-B0865BEB5C38}" srcOrd="0" destOrd="0" presId="urn:microsoft.com/office/officeart/2005/8/layout/cycle2"/>
    <dgm:cxn modelId="{793C38C9-4B30-4743-8102-8AFCB6C4B31C}" type="presParOf" srcId="{35B9F809-57DE-47ED-80D5-7D57CCCC8C6F}" destId="{FAECDD10-09E0-49A4-B6F0-E21505C644B2}" srcOrd="0" destOrd="0" presId="urn:microsoft.com/office/officeart/2005/8/layout/cycle2"/>
    <dgm:cxn modelId="{DF280239-9B22-4E4C-84D1-04560B7981E0}" type="presParOf" srcId="{35B9F809-57DE-47ED-80D5-7D57CCCC8C6F}" destId="{7F3D0E16-D201-40C9-A3A5-B0865BEB5C38}" srcOrd="1" destOrd="0" presId="urn:microsoft.com/office/officeart/2005/8/layout/cycle2"/>
    <dgm:cxn modelId="{B7C364A5-4E39-4BD5-BF0C-A67F787D5A89}" type="presParOf" srcId="{7F3D0E16-D201-40C9-A3A5-B0865BEB5C38}" destId="{6A57040D-F2D4-4E76-B209-E4ED915629A5}" srcOrd="0" destOrd="0" presId="urn:microsoft.com/office/officeart/2005/8/layout/cycle2"/>
    <dgm:cxn modelId="{C60B9EF6-B69F-43DE-8EEA-222BE98AB919}" type="presParOf" srcId="{35B9F809-57DE-47ED-80D5-7D57CCCC8C6F}" destId="{E66CABD5-1BAC-46C0-8A24-1BB49C8E35AE}" srcOrd="2" destOrd="0" presId="urn:microsoft.com/office/officeart/2005/8/layout/cycle2"/>
    <dgm:cxn modelId="{BD0F5408-60F8-467A-80CC-574A41E779A0}" type="presParOf" srcId="{35B9F809-57DE-47ED-80D5-7D57CCCC8C6F}" destId="{9344CB38-EB87-43FE-A8C7-1665E0C36795}" srcOrd="3" destOrd="0" presId="urn:microsoft.com/office/officeart/2005/8/layout/cycle2"/>
    <dgm:cxn modelId="{C368867F-9A93-4677-BAE9-61CF125911FD}" type="presParOf" srcId="{9344CB38-EB87-43FE-A8C7-1665E0C36795}" destId="{335FE8E1-3D5C-45F6-AFC2-D5A3F64609E5}" srcOrd="0" destOrd="0" presId="urn:microsoft.com/office/officeart/2005/8/layout/cycle2"/>
    <dgm:cxn modelId="{B8D666F1-5F5A-4AF5-8C48-0FA340746EBE}" type="presParOf" srcId="{35B9F809-57DE-47ED-80D5-7D57CCCC8C6F}" destId="{1580B21C-10A4-49A3-99F0-8474FCCBCECD}" srcOrd="4" destOrd="0" presId="urn:microsoft.com/office/officeart/2005/8/layout/cycle2"/>
    <dgm:cxn modelId="{B7D9AE89-7BB3-40A6-89E0-3BE8ADD0A835}" type="presParOf" srcId="{35B9F809-57DE-47ED-80D5-7D57CCCC8C6F}" destId="{0E40B13D-68A2-47C8-B004-DB4957C16135}" srcOrd="5" destOrd="0" presId="urn:microsoft.com/office/officeart/2005/8/layout/cycle2"/>
    <dgm:cxn modelId="{D3DA1D99-91BC-49C3-98E8-21B373EC9039}" type="presParOf" srcId="{0E40B13D-68A2-47C8-B004-DB4957C16135}" destId="{8847DAF5-44FC-4E30-9B8A-A4031C8F11B2}" srcOrd="0" destOrd="0" presId="urn:microsoft.com/office/officeart/2005/8/layout/cycle2"/>
    <dgm:cxn modelId="{4E58F912-87AE-4F63-847D-68B59C2100A1}" type="presParOf" srcId="{35B9F809-57DE-47ED-80D5-7D57CCCC8C6F}" destId="{A3B25D0F-CC40-4D06-A604-52606C49A2E5}" srcOrd="6" destOrd="0" presId="urn:microsoft.com/office/officeart/2005/8/layout/cycle2"/>
    <dgm:cxn modelId="{77BAB6AB-B63E-4DC0-A901-C0D279ED2AA6}" type="presParOf" srcId="{35B9F809-57DE-47ED-80D5-7D57CCCC8C6F}" destId="{4084738F-CB3D-4F6D-BCEE-17381DF8A434}" srcOrd="7" destOrd="0" presId="urn:microsoft.com/office/officeart/2005/8/layout/cycle2"/>
    <dgm:cxn modelId="{C02A6656-20E1-4141-9302-CECDB582ECCF}" type="presParOf" srcId="{4084738F-CB3D-4F6D-BCEE-17381DF8A434}" destId="{BFCB4683-25B0-4123-A52E-A8389ADEBD2A}" srcOrd="0" destOrd="0" presId="urn:microsoft.com/office/officeart/2005/8/layout/cycle2"/>
    <dgm:cxn modelId="{61D0B431-A48B-4107-97B1-BB26AB493AF4}" type="presParOf" srcId="{35B9F809-57DE-47ED-80D5-7D57CCCC8C6F}" destId="{2BA786D6-562D-41EB-A7BD-3B92E5FB0FA4}" srcOrd="8" destOrd="0" presId="urn:microsoft.com/office/officeart/2005/8/layout/cycle2"/>
    <dgm:cxn modelId="{241E881C-74D6-472C-A117-133B7B38DC6E}" type="presParOf" srcId="{35B9F809-57DE-47ED-80D5-7D57CCCC8C6F}" destId="{6CE5F04A-8D12-4ECC-9E1B-9E23E99C5708}" srcOrd="9" destOrd="0" presId="urn:microsoft.com/office/officeart/2005/8/layout/cycle2"/>
    <dgm:cxn modelId="{FF256CC0-2C9E-49CE-B578-2AD8525D5DEA}" type="presParOf" srcId="{6CE5F04A-8D12-4ECC-9E1B-9E23E99C5708}" destId="{388ED564-8F06-4E68-9173-735E91DB617E}"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206872-B237-4F21-B417-4E09CCD45226}" type="doc">
      <dgm:prSet loTypeId="urn:microsoft.com/office/officeart/2009/3/layout/HorizontalOrganizationChart" loCatId="hierarchy" qsTypeId="urn:microsoft.com/office/officeart/2005/8/quickstyle/simple1" qsCatId="simple" csTypeId="urn:microsoft.com/office/officeart/2005/8/colors/accent6_5" csCatId="accent6" phldr="1"/>
      <dgm:spPr/>
      <dgm:t>
        <a:bodyPr/>
        <a:lstStyle/>
        <a:p>
          <a:endParaRPr lang="fr-FR"/>
        </a:p>
      </dgm:t>
    </dgm:pt>
    <dgm:pt modelId="{E35BCED9-0C87-43B9-ABF0-ACBFCC0A6158}">
      <dgm:prSet phldrT="[Texte]" custT="1">
        <dgm:style>
          <a:lnRef idx="2">
            <a:schemeClr val="accent4"/>
          </a:lnRef>
          <a:fillRef idx="1">
            <a:schemeClr val="lt1"/>
          </a:fillRef>
          <a:effectRef idx="0">
            <a:schemeClr val="accent4"/>
          </a:effectRef>
          <a:fontRef idx="minor">
            <a:schemeClr val="dk1"/>
          </a:fontRef>
        </dgm:style>
      </dgm:prSet>
      <dgm:spPr/>
      <dgm:t>
        <a:bodyPr/>
        <a:lstStyle/>
        <a:p>
          <a:r>
            <a:rPr lang="ar-DZ" sz="1600" b="0" cap="none" spc="0">
              <a:ln w="0"/>
              <a:solidFill>
                <a:schemeClr val="tx1"/>
              </a:solidFill>
              <a:effectLst>
                <a:outerShdw blurRad="38100" dist="19050" dir="2700000" algn="tl" rotWithShape="0">
                  <a:schemeClr val="dk1">
                    <a:alpha val="40000"/>
                  </a:schemeClr>
                </a:outerShdw>
              </a:effectLst>
            </a:rPr>
            <a:t>الدرفر</a:t>
          </a:r>
          <a:endParaRPr lang="fr-FR" sz="2100" b="0" cap="none" spc="0">
            <a:ln w="0"/>
            <a:solidFill>
              <a:schemeClr val="tx1"/>
            </a:solidFill>
            <a:effectLst>
              <a:outerShdw blurRad="38100" dist="19050" dir="2700000" algn="tl" rotWithShape="0">
                <a:schemeClr val="dk1">
                  <a:alpha val="40000"/>
                </a:schemeClr>
              </a:outerShdw>
            </a:effectLst>
          </a:endParaRPr>
        </a:p>
      </dgm:t>
    </dgm:pt>
    <dgm:pt modelId="{164E9554-0A09-4079-BEAF-07E2B86B969E}" type="parTrans" cxnId="{C8A5CFA4-C124-4C85-870C-C1DAC111F3E4}">
      <dgm:prSet/>
      <dgm:spPr/>
      <dgm:t>
        <a:bodyPr/>
        <a:lstStyle/>
        <a:p>
          <a:endParaRPr lang="fr-FR"/>
        </a:p>
      </dgm:t>
    </dgm:pt>
    <dgm:pt modelId="{87F2B681-8EF4-4706-B8F6-3D94DE1EFE75}" type="sibTrans" cxnId="{C8A5CFA4-C124-4C85-870C-C1DAC111F3E4}">
      <dgm:prSet/>
      <dgm:spPr/>
      <dgm:t>
        <a:bodyPr/>
        <a:lstStyle/>
        <a:p>
          <a:endParaRPr lang="fr-FR"/>
        </a:p>
      </dgm:t>
    </dgm:pt>
    <dgm:pt modelId="{24C3D611-E79A-4CF3-BA98-E293E8027B47}">
      <dgm:prSet phldrT="[Texte]" custT="1">
        <dgm:style>
          <a:lnRef idx="2">
            <a:schemeClr val="accent4"/>
          </a:lnRef>
          <a:fillRef idx="1">
            <a:schemeClr val="lt1"/>
          </a:fillRef>
          <a:effectRef idx="0">
            <a:schemeClr val="accent4"/>
          </a:effectRef>
          <a:fontRef idx="minor">
            <a:schemeClr val="dk1"/>
          </a:fontRef>
        </dgm:style>
      </dgm:prSet>
      <dgm:spPr/>
      <dgm:t>
        <a:bodyPr/>
        <a:lstStyle/>
        <a:p>
          <a:r>
            <a:rPr lang="ar-DZ" sz="1600" b="0" cap="none" spc="0">
              <a:ln w="0"/>
              <a:solidFill>
                <a:schemeClr val="tx1"/>
              </a:solidFill>
              <a:effectLst>
                <a:outerShdw blurRad="38100" dist="19050" dir="2700000" algn="tl" rotWithShape="0">
                  <a:schemeClr val="dk1">
                    <a:alpha val="40000"/>
                  </a:schemeClr>
                </a:outerShdw>
              </a:effectLst>
            </a:rPr>
            <a:t>هرزبج</a:t>
          </a:r>
          <a:endParaRPr lang="fr-FR" sz="2100" b="0" cap="none" spc="0">
            <a:ln w="0"/>
            <a:solidFill>
              <a:schemeClr val="tx1"/>
            </a:solidFill>
            <a:effectLst>
              <a:outerShdw blurRad="38100" dist="19050" dir="2700000" algn="tl" rotWithShape="0">
                <a:schemeClr val="dk1">
                  <a:alpha val="40000"/>
                </a:schemeClr>
              </a:outerShdw>
            </a:effectLst>
          </a:endParaRPr>
        </a:p>
      </dgm:t>
    </dgm:pt>
    <dgm:pt modelId="{5A44A62E-ABC5-4979-8742-804708336398}" type="parTrans" cxnId="{328B39B6-A4C7-42EB-967D-762E592C5932}">
      <dgm:prSet/>
      <dgm:spPr/>
      <dgm:t>
        <a:bodyPr/>
        <a:lstStyle/>
        <a:p>
          <a:endParaRPr lang="fr-FR"/>
        </a:p>
      </dgm:t>
    </dgm:pt>
    <dgm:pt modelId="{E93685FA-1B80-4042-97FE-3F112791A234}" type="sibTrans" cxnId="{328B39B6-A4C7-42EB-967D-762E592C5932}">
      <dgm:prSet/>
      <dgm:spPr/>
      <dgm:t>
        <a:bodyPr/>
        <a:lstStyle/>
        <a:p>
          <a:endParaRPr lang="fr-FR"/>
        </a:p>
      </dgm:t>
    </dgm:pt>
    <dgm:pt modelId="{9FDC9C77-F8E2-4EB7-8EEC-F179897C266B}">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ar-DZ" sz="2000"/>
            <a:t>التطور الفكري لمفهوم الدوافع</a:t>
          </a:r>
          <a:endParaRPr lang="fr-FR" sz="2000"/>
        </a:p>
      </dgm:t>
    </dgm:pt>
    <dgm:pt modelId="{C5527521-F658-4274-8CF7-C25960500E7B}" type="parTrans" cxnId="{3BBE97AC-3F35-491E-A2FD-AA09F8D0377B}">
      <dgm:prSet/>
      <dgm:spPr/>
      <dgm:t>
        <a:bodyPr/>
        <a:lstStyle/>
        <a:p>
          <a:endParaRPr lang="fr-FR"/>
        </a:p>
      </dgm:t>
    </dgm:pt>
    <dgm:pt modelId="{089A646C-7353-49FA-9E8A-04200BE1D76E}" type="sibTrans" cxnId="{3BBE97AC-3F35-491E-A2FD-AA09F8D0377B}">
      <dgm:prSet/>
      <dgm:spPr/>
      <dgm:t>
        <a:bodyPr/>
        <a:lstStyle/>
        <a:p>
          <a:endParaRPr lang="fr-FR"/>
        </a:p>
      </dgm:t>
    </dgm:pt>
    <dgm:pt modelId="{6A10019F-8534-44F9-8130-7E28C8AD9E03}">
      <dgm:prSet custT="1">
        <dgm:style>
          <a:lnRef idx="2">
            <a:schemeClr val="accent4"/>
          </a:lnRef>
          <a:fillRef idx="1">
            <a:schemeClr val="lt1"/>
          </a:fillRef>
          <a:effectRef idx="0">
            <a:schemeClr val="accent4"/>
          </a:effectRef>
          <a:fontRef idx="minor">
            <a:schemeClr val="dk1"/>
          </a:fontRef>
        </dgm:style>
      </dgm:prSet>
      <dgm:spPr/>
      <dgm:t>
        <a:bodyPr/>
        <a:lstStyle/>
        <a:p>
          <a:r>
            <a:rPr lang="ar-DZ" sz="1400" b="0" cap="none" spc="0">
              <a:ln w="0"/>
              <a:solidFill>
                <a:schemeClr val="tx1"/>
              </a:solidFill>
              <a:effectLst>
                <a:outerShdw blurRad="38100" dist="19050" dir="2700000" algn="tl" rotWithShape="0">
                  <a:schemeClr val="dk1">
                    <a:alpha val="40000"/>
                  </a:schemeClr>
                </a:outerShdw>
              </a:effectLst>
            </a:rPr>
            <a:t>جورج مالتون</a:t>
          </a:r>
          <a:endParaRPr lang="fr-FR" sz="1400" b="0" cap="none" spc="0">
            <a:ln w="0"/>
            <a:solidFill>
              <a:schemeClr val="tx1"/>
            </a:solidFill>
            <a:effectLst>
              <a:outerShdw blurRad="38100" dist="19050" dir="2700000" algn="tl" rotWithShape="0">
                <a:schemeClr val="dk1">
                  <a:alpha val="40000"/>
                </a:schemeClr>
              </a:outerShdw>
            </a:effectLst>
          </a:endParaRPr>
        </a:p>
      </dgm:t>
    </dgm:pt>
    <dgm:pt modelId="{6B29724B-FFB8-451C-A975-B2211BA30017}" type="parTrans" cxnId="{DF4CF19F-4E00-41D1-8C1A-84D5CF9B99E4}">
      <dgm:prSet/>
      <dgm:spPr/>
      <dgm:t>
        <a:bodyPr/>
        <a:lstStyle/>
        <a:p>
          <a:endParaRPr lang="fr-FR"/>
        </a:p>
      </dgm:t>
    </dgm:pt>
    <dgm:pt modelId="{2173C370-243F-4E48-BB53-578738AC4F01}" type="sibTrans" cxnId="{DF4CF19F-4E00-41D1-8C1A-84D5CF9B99E4}">
      <dgm:prSet/>
      <dgm:spPr/>
      <dgm:t>
        <a:bodyPr/>
        <a:lstStyle/>
        <a:p>
          <a:endParaRPr lang="fr-FR"/>
        </a:p>
      </dgm:t>
    </dgm:pt>
    <dgm:pt modelId="{A2BA6486-A7FA-4F5B-A59B-D17CF1C2C5EF}">
      <dgm:prSet custT="1">
        <dgm:style>
          <a:lnRef idx="2">
            <a:schemeClr val="accent4"/>
          </a:lnRef>
          <a:fillRef idx="1">
            <a:schemeClr val="lt1"/>
          </a:fillRef>
          <a:effectRef idx="0">
            <a:schemeClr val="accent4"/>
          </a:effectRef>
          <a:fontRef idx="minor">
            <a:schemeClr val="dk1"/>
          </a:fontRef>
        </dgm:style>
      </dgm:prSet>
      <dgm:spPr/>
      <dgm:t>
        <a:bodyPr/>
        <a:lstStyle/>
        <a:p>
          <a:r>
            <a:rPr lang="ar-DZ" sz="1600" b="0" cap="none" spc="0">
              <a:ln w="0"/>
              <a:solidFill>
                <a:schemeClr val="tx1"/>
              </a:solidFill>
              <a:effectLst>
                <a:outerShdw blurRad="38100" dist="19050" dir="2700000" algn="tl" rotWithShape="0">
                  <a:schemeClr val="dk1">
                    <a:alpha val="40000"/>
                  </a:schemeClr>
                </a:outerShdw>
              </a:effectLst>
            </a:rPr>
            <a:t>ارجرس</a:t>
          </a:r>
          <a:endParaRPr lang="fr-FR" sz="2100" b="0" cap="none" spc="0">
            <a:ln w="0"/>
            <a:solidFill>
              <a:schemeClr val="tx1"/>
            </a:solidFill>
            <a:effectLst>
              <a:outerShdw blurRad="38100" dist="19050" dir="2700000" algn="tl" rotWithShape="0">
                <a:schemeClr val="dk1">
                  <a:alpha val="40000"/>
                </a:schemeClr>
              </a:outerShdw>
            </a:effectLst>
          </a:endParaRPr>
        </a:p>
      </dgm:t>
    </dgm:pt>
    <dgm:pt modelId="{B508118B-FAB1-439A-BBAD-27F7C957876D}" type="parTrans" cxnId="{E07689AA-70AD-4251-BC58-128F4B92F4FD}">
      <dgm:prSet/>
      <dgm:spPr/>
      <dgm:t>
        <a:bodyPr/>
        <a:lstStyle/>
        <a:p>
          <a:endParaRPr lang="fr-FR"/>
        </a:p>
      </dgm:t>
    </dgm:pt>
    <dgm:pt modelId="{0C417DF4-B8C3-433F-884F-4EBF9BB71B53}" type="sibTrans" cxnId="{E07689AA-70AD-4251-BC58-128F4B92F4FD}">
      <dgm:prSet/>
      <dgm:spPr/>
      <dgm:t>
        <a:bodyPr/>
        <a:lstStyle/>
        <a:p>
          <a:endParaRPr lang="fr-FR"/>
        </a:p>
      </dgm:t>
    </dgm:pt>
    <dgm:pt modelId="{D731B1C1-8857-48E5-B3FA-A9F884120346}">
      <dgm:prSet custT="1">
        <dgm:style>
          <a:lnRef idx="2">
            <a:schemeClr val="accent4"/>
          </a:lnRef>
          <a:fillRef idx="1">
            <a:schemeClr val="lt1"/>
          </a:fillRef>
          <a:effectRef idx="0">
            <a:schemeClr val="accent4"/>
          </a:effectRef>
          <a:fontRef idx="minor">
            <a:schemeClr val="dk1"/>
          </a:fontRef>
        </dgm:style>
      </dgm:prSet>
      <dgm:spPr/>
      <dgm:t>
        <a:bodyPr/>
        <a:lstStyle/>
        <a:p>
          <a:r>
            <a:rPr lang="ar-DZ" sz="1400" b="0" cap="none" spc="0">
              <a:ln w="0"/>
              <a:solidFill>
                <a:schemeClr val="tx1"/>
              </a:solidFill>
              <a:effectLst>
                <a:outerShdw blurRad="38100" dist="19050" dir="2700000" algn="tl" rotWithShape="0">
                  <a:schemeClr val="dk1">
                    <a:alpha val="40000"/>
                  </a:schemeClr>
                </a:outerShdw>
              </a:effectLst>
            </a:rPr>
            <a:t>فردريك تايلور </a:t>
          </a:r>
          <a:endParaRPr lang="fr-FR" sz="1400" b="0" cap="none" spc="0">
            <a:ln w="0"/>
            <a:solidFill>
              <a:schemeClr val="tx1"/>
            </a:solidFill>
            <a:effectLst>
              <a:outerShdw blurRad="38100" dist="19050" dir="2700000" algn="tl" rotWithShape="0">
                <a:schemeClr val="dk1">
                  <a:alpha val="40000"/>
                </a:schemeClr>
              </a:outerShdw>
            </a:effectLst>
          </a:endParaRPr>
        </a:p>
      </dgm:t>
    </dgm:pt>
    <dgm:pt modelId="{95A2B06F-DAE7-4123-B4A6-164FEE95DD1D}" type="parTrans" cxnId="{E18BC96B-B0DF-4C9D-A5EA-470910627A1C}">
      <dgm:prSet/>
      <dgm:spPr/>
      <dgm:t>
        <a:bodyPr/>
        <a:lstStyle/>
        <a:p>
          <a:endParaRPr lang="fr-FR"/>
        </a:p>
      </dgm:t>
    </dgm:pt>
    <dgm:pt modelId="{0ED14FFF-22B1-4C99-BDDA-E7AA484676D1}" type="sibTrans" cxnId="{E18BC96B-B0DF-4C9D-A5EA-470910627A1C}">
      <dgm:prSet/>
      <dgm:spPr/>
      <dgm:t>
        <a:bodyPr/>
        <a:lstStyle/>
        <a:p>
          <a:endParaRPr lang="fr-FR"/>
        </a:p>
      </dgm:t>
    </dgm:pt>
    <dgm:pt modelId="{552FBA2F-6BC5-438B-85F7-045026DA43FB}">
      <dgm:prSet custT="1">
        <dgm:style>
          <a:lnRef idx="2">
            <a:schemeClr val="accent4"/>
          </a:lnRef>
          <a:fillRef idx="1">
            <a:schemeClr val="lt1"/>
          </a:fillRef>
          <a:effectRef idx="0">
            <a:schemeClr val="accent4"/>
          </a:effectRef>
          <a:fontRef idx="minor">
            <a:schemeClr val="dk1"/>
          </a:fontRef>
        </dgm:style>
      </dgm:prSet>
      <dgm:spPr/>
      <dgm:t>
        <a:bodyPr/>
        <a:lstStyle/>
        <a:p>
          <a:r>
            <a:rPr lang="ar-DZ" sz="1400" b="0" cap="none" spc="0">
              <a:ln w="0"/>
              <a:solidFill>
                <a:schemeClr val="tx1"/>
              </a:solidFill>
              <a:effectLst>
                <a:outerShdw blurRad="38100" dist="19050" dir="2700000" algn="tl" rotWithShape="0">
                  <a:schemeClr val="dk1">
                    <a:alpha val="40000"/>
                  </a:schemeClr>
                </a:outerShdw>
              </a:effectLst>
            </a:rPr>
            <a:t>تجارب هورثون </a:t>
          </a:r>
          <a:endParaRPr lang="fr-FR" sz="1400" b="0" cap="none" spc="0">
            <a:ln w="0"/>
            <a:solidFill>
              <a:schemeClr val="tx1"/>
            </a:solidFill>
            <a:effectLst>
              <a:outerShdw blurRad="38100" dist="19050" dir="2700000" algn="tl" rotWithShape="0">
                <a:schemeClr val="dk1">
                  <a:alpha val="40000"/>
                </a:schemeClr>
              </a:outerShdw>
            </a:effectLst>
          </a:endParaRPr>
        </a:p>
      </dgm:t>
    </dgm:pt>
    <dgm:pt modelId="{CB59E42D-76CE-4B65-86CB-7F66404EE2BE}" type="parTrans" cxnId="{48E9D7C4-BB78-4A83-A46F-FAEEB7B10245}">
      <dgm:prSet/>
      <dgm:spPr/>
      <dgm:t>
        <a:bodyPr/>
        <a:lstStyle/>
        <a:p>
          <a:endParaRPr lang="fr-FR"/>
        </a:p>
      </dgm:t>
    </dgm:pt>
    <dgm:pt modelId="{158BC09B-27B6-4CF9-8874-B2E0EE54C4E1}" type="sibTrans" cxnId="{48E9D7C4-BB78-4A83-A46F-FAEEB7B10245}">
      <dgm:prSet/>
      <dgm:spPr/>
      <dgm:t>
        <a:bodyPr/>
        <a:lstStyle/>
        <a:p>
          <a:endParaRPr lang="fr-FR"/>
        </a:p>
      </dgm:t>
    </dgm:pt>
    <dgm:pt modelId="{4A04944B-3E6D-4EE6-852C-681FCA7AB66E}">
      <dgm:prSet custT="1">
        <dgm:style>
          <a:lnRef idx="2">
            <a:schemeClr val="accent4"/>
          </a:lnRef>
          <a:fillRef idx="1">
            <a:schemeClr val="lt1"/>
          </a:fillRef>
          <a:effectRef idx="0">
            <a:schemeClr val="accent4"/>
          </a:effectRef>
          <a:fontRef idx="minor">
            <a:schemeClr val="dk1"/>
          </a:fontRef>
        </dgm:style>
      </dgm:prSet>
      <dgm:spPr/>
      <dgm:t>
        <a:bodyPr/>
        <a:lstStyle/>
        <a:p>
          <a:r>
            <a:rPr lang="ar-DZ" sz="1600" b="0" cap="none" spc="0">
              <a:ln w="0"/>
              <a:solidFill>
                <a:schemeClr val="tx1"/>
              </a:solidFill>
              <a:effectLst>
                <a:outerShdw blurRad="38100" dist="19050" dir="2700000" algn="tl" rotWithShape="0">
                  <a:schemeClr val="dk1">
                    <a:alpha val="40000"/>
                  </a:schemeClr>
                </a:outerShdw>
              </a:effectLst>
            </a:rPr>
            <a:t>التون مايو </a:t>
          </a:r>
          <a:endParaRPr lang="fr-FR" sz="1600" b="0" cap="none" spc="0">
            <a:ln w="0"/>
            <a:solidFill>
              <a:schemeClr val="tx1"/>
            </a:solidFill>
            <a:effectLst>
              <a:outerShdw blurRad="38100" dist="19050" dir="2700000" algn="tl" rotWithShape="0">
                <a:schemeClr val="dk1">
                  <a:alpha val="40000"/>
                </a:schemeClr>
              </a:outerShdw>
            </a:effectLst>
          </a:endParaRPr>
        </a:p>
      </dgm:t>
    </dgm:pt>
    <dgm:pt modelId="{849F8919-BACD-4E34-B2E3-887BEEE35EAD}" type="parTrans" cxnId="{FCD72A57-488D-4B11-A751-CC92AE81F0C4}">
      <dgm:prSet/>
      <dgm:spPr/>
      <dgm:t>
        <a:bodyPr/>
        <a:lstStyle/>
        <a:p>
          <a:endParaRPr lang="fr-FR"/>
        </a:p>
      </dgm:t>
    </dgm:pt>
    <dgm:pt modelId="{D31ED2A5-5907-4BD7-9FE8-BEEE1A828021}" type="sibTrans" cxnId="{FCD72A57-488D-4B11-A751-CC92AE81F0C4}">
      <dgm:prSet/>
      <dgm:spPr/>
      <dgm:t>
        <a:bodyPr/>
        <a:lstStyle/>
        <a:p>
          <a:endParaRPr lang="fr-FR"/>
        </a:p>
      </dgm:t>
    </dgm:pt>
    <dgm:pt modelId="{36D62F9C-9AC2-4161-AABB-D073F312EAE3}">
      <dgm:prSet custT="1">
        <dgm:style>
          <a:lnRef idx="2">
            <a:schemeClr val="accent4"/>
          </a:lnRef>
          <a:fillRef idx="1">
            <a:schemeClr val="lt1"/>
          </a:fillRef>
          <a:effectRef idx="0">
            <a:schemeClr val="accent4"/>
          </a:effectRef>
          <a:fontRef idx="minor">
            <a:schemeClr val="dk1"/>
          </a:fontRef>
        </dgm:style>
      </dgm:prSet>
      <dgm:spPr/>
      <dgm:t>
        <a:bodyPr/>
        <a:lstStyle/>
        <a:p>
          <a:r>
            <a:rPr lang="ar-DZ" sz="1600" b="0" cap="none" spc="0">
              <a:ln w="0"/>
              <a:solidFill>
                <a:schemeClr val="tx1"/>
              </a:solidFill>
              <a:effectLst>
                <a:outerShdw blurRad="38100" dist="19050" dir="2700000" algn="tl" rotWithShape="0">
                  <a:schemeClr val="dk1">
                    <a:alpha val="40000"/>
                  </a:schemeClr>
                </a:outerShdw>
              </a:effectLst>
            </a:rPr>
            <a:t>إبراهيم ماسلو </a:t>
          </a:r>
          <a:endParaRPr lang="fr-FR" sz="1600" b="0" cap="none" spc="0">
            <a:ln w="0"/>
            <a:solidFill>
              <a:schemeClr val="tx1"/>
            </a:solidFill>
            <a:effectLst>
              <a:outerShdw blurRad="38100" dist="19050" dir="2700000" algn="tl" rotWithShape="0">
                <a:schemeClr val="dk1">
                  <a:alpha val="40000"/>
                </a:schemeClr>
              </a:outerShdw>
            </a:effectLst>
          </a:endParaRPr>
        </a:p>
      </dgm:t>
    </dgm:pt>
    <dgm:pt modelId="{D9D6B7B7-4BBC-4E61-A336-EF07CDE35B87}" type="parTrans" cxnId="{48D525AB-163C-4ED2-840E-079213E3140B}">
      <dgm:prSet/>
      <dgm:spPr/>
      <dgm:t>
        <a:bodyPr/>
        <a:lstStyle/>
        <a:p>
          <a:endParaRPr lang="fr-FR"/>
        </a:p>
      </dgm:t>
    </dgm:pt>
    <dgm:pt modelId="{280D5059-EFE5-4F7B-A981-8CC6460152F8}" type="sibTrans" cxnId="{48D525AB-163C-4ED2-840E-079213E3140B}">
      <dgm:prSet/>
      <dgm:spPr/>
      <dgm:t>
        <a:bodyPr/>
        <a:lstStyle/>
        <a:p>
          <a:endParaRPr lang="fr-FR"/>
        </a:p>
      </dgm:t>
    </dgm:pt>
    <dgm:pt modelId="{2C7C080D-08EC-4098-B0C7-CB11F1795E50}" type="pres">
      <dgm:prSet presAssocID="{A7206872-B237-4F21-B417-4E09CCD45226}" presName="hierChild1" presStyleCnt="0">
        <dgm:presLayoutVars>
          <dgm:orgChart val="1"/>
          <dgm:chPref val="1"/>
          <dgm:dir/>
          <dgm:animOne val="branch"/>
          <dgm:animLvl val="lvl"/>
          <dgm:resizeHandles/>
        </dgm:presLayoutVars>
      </dgm:prSet>
      <dgm:spPr/>
      <dgm:t>
        <a:bodyPr/>
        <a:lstStyle/>
        <a:p>
          <a:endParaRPr lang="fr-FR"/>
        </a:p>
      </dgm:t>
    </dgm:pt>
    <dgm:pt modelId="{7CABCC4D-FA97-4E01-B7ED-467EE7456FD1}" type="pres">
      <dgm:prSet presAssocID="{9FDC9C77-F8E2-4EB7-8EEC-F179897C266B}" presName="hierRoot1" presStyleCnt="0">
        <dgm:presLayoutVars>
          <dgm:hierBranch val="init"/>
        </dgm:presLayoutVars>
      </dgm:prSet>
      <dgm:spPr/>
    </dgm:pt>
    <dgm:pt modelId="{A41F926B-2902-4BAA-B62A-FC93C7A03A94}" type="pres">
      <dgm:prSet presAssocID="{9FDC9C77-F8E2-4EB7-8EEC-F179897C266B}" presName="rootComposite1" presStyleCnt="0"/>
      <dgm:spPr/>
    </dgm:pt>
    <dgm:pt modelId="{BFFF3743-2F59-4968-91E7-BD07A510E549}" type="pres">
      <dgm:prSet presAssocID="{9FDC9C77-F8E2-4EB7-8EEC-F179897C266B}" presName="rootText1" presStyleLbl="node0" presStyleIdx="0" presStyleCnt="1" custScaleX="330370" custScaleY="207245">
        <dgm:presLayoutVars>
          <dgm:chPref val="3"/>
        </dgm:presLayoutVars>
      </dgm:prSet>
      <dgm:spPr/>
      <dgm:t>
        <a:bodyPr/>
        <a:lstStyle/>
        <a:p>
          <a:endParaRPr lang="fr-FR"/>
        </a:p>
      </dgm:t>
    </dgm:pt>
    <dgm:pt modelId="{E3F6CA0D-D68C-4131-BDF3-98DA5973D3D8}" type="pres">
      <dgm:prSet presAssocID="{9FDC9C77-F8E2-4EB7-8EEC-F179897C266B}" presName="rootConnector1" presStyleLbl="node1" presStyleIdx="0" presStyleCnt="0"/>
      <dgm:spPr/>
      <dgm:t>
        <a:bodyPr/>
        <a:lstStyle/>
        <a:p>
          <a:endParaRPr lang="fr-FR"/>
        </a:p>
      </dgm:t>
    </dgm:pt>
    <dgm:pt modelId="{53A9ECAA-3072-4F41-8E31-DD06597E76B2}" type="pres">
      <dgm:prSet presAssocID="{9FDC9C77-F8E2-4EB7-8EEC-F179897C266B}" presName="hierChild2" presStyleCnt="0"/>
      <dgm:spPr/>
    </dgm:pt>
    <dgm:pt modelId="{E500BBBD-70D6-424D-A75C-06FE0833DEB9}" type="pres">
      <dgm:prSet presAssocID="{6B29724B-FFB8-451C-A975-B2211BA30017}" presName="Name64" presStyleLbl="parChTrans1D2" presStyleIdx="0" presStyleCnt="8"/>
      <dgm:spPr/>
      <dgm:t>
        <a:bodyPr/>
        <a:lstStyle/>
        <a:p>
          <a:endParaRPr lang="fr-FR"/>
        </a:p>
      </dgm:t>
    </dgm:pt>
    <dgm:pt modelId="{76FC00A4-A716-4013-A0AE-94E02C3C7278}" type="pres">
      <dgm:prSet presAssocID="{6A10019F-8534-44F9-8130-7E28C8AD9E03}" presName="hierRoot2" presStyleCnt="0">
        <dgm:presLayoutVars>
          <dgm:hierBranch val="init"/>
        </dgm:presLayoutVars>
      </dgm:prSet>
      <dgm:spPr/>
    </dgm:pt>
    <dgm:pt modelId="{E66A7C50-8F2C-43FB-BF78-750B11F87E7C}" type="pres">
      <dgm:prSet presAssocID="{6A10019F-8534-44F9-8130-7E28C8AD9E03}" presName="rootComposite" presStyleCnt="0"/>
      <dgm:spPr/>
    </dgm:pt>
    <dgm:pt modelId="{3035F308-FBC6-4611-9D8D-083D766B70C4}" type="pres">
      <dgm:prSet presAssocID="{6A10019F-8534-44F9-8130-7E28C8AD9E03}" presName="rootText" presStyleLbl="node2" presStyleIdx="0" presStyleCnt="8" custScaleX="165186">
        <dgm:presLayoutVars>
          <dgm:chPref val="3"/>
        </dgm:presLayoutVars>
      </dgm:prSet>
      <dgm:spPr/>
      <dgm:t>
        <a:bodyPr/>
        <a:lstStyle/>
        <a:p>
          <a:endParaRPr lang="fr-FR"/>
        </a:p>
      </dgm:t>
    </dgm:pt>
    <dgm:pt modelId="{E0BCD9DE-4D2E-4FD5-A96C-7E4788B4EBBD}" type="pres">
      <dgm:prSet presAssocID="{6A10019F-8534-44F9-8130-7E28C8AD9E03}" presName="rootConnector" presStyleLbl="node2" presStyleIdx="0" presStyleCnt="8"/>
      <dgm:spPr/>
      <dgm:t>
        <a:bodyPr/>
        <a:lstStyle/>
        <a:p>
          <a:endParaRPr lang="fr-FR"/>
        </a:p>
      </dgm:t>
    </dgm:pt>
    <dgm:pt modelId="{C1224A07-268C-469A-A949-962AA9A0A947}" type="pres">
      <dgm:prSet presAssocID="{6A10019F-8534-44F9-8130-7E28C8AD9E03}" presName="hierChild4" presStyleCnt="0"/>
      <dgm:spPr/>
    </dgm:pt>
    <dgm:pt modelId="{578CE7FC-2DBD-49BB-8AD0-7EB60F1B9743}" type="pres">
      <dgm:prSet presAssocID="{6A10019F-8534-44F9-8130-7E28C8AD9E03}" presName="hierChild5" presStyleCnt="0"/>
      <dgm:spPr/>
    </dgm:pt>
    <dgm:pt modelId="{9A02184C-F0CB-4133-9B2E-BA41F898A3EC}" type="pres">
      <dgm:prSet presAssocID="{95A2B06F-DAE7-4123-B4A6-164FEE95DD1D}" presName="Name64" presStyleLbl="parChTrans1D2" presStyleIdx="1" presStyleCnt="8"/>
      <dgm:spPr/>
      <dgm:t>
        <a:bodyPr/>
        <a:lstStyle/>
        <a:p>
          <a:endParaRPr lang="fr-FR"/>
        </a:p>
      </dgm:t>
    </dgm:pt>
    <dgm:pt modelId="{87B96B69-6298-430F-A428-2C27D719AB22}" type="pres">
      <dgm:prSet presAssocID="{D731B1C1-8857-48E5-B3FA-A9F884120346}" presName="hierRoot2" presStyleCnt="0">
        <dgm:presLayoutVars>
          <dgm:hierBranch val="init"/>
        </dgm:presLayoutVars>
      </dgm:prSet>
      <dgm:spPr/>
    </dgm:pt>
    <dgm:pt modelId="{5595006D-13E7-4C44-BB04-E7FDFE4EB279}" type="pres">
      <dgm:prSet presAssocID="{D731B1C1-8857-48E5-B3FA-A9F884120346}" presName="rootComposite" presStyleCnt="0"/>
      <dgm:spPr/>
    </dgm:pt>
    <dgm:pt modelId="{76D148DB-D719-4A54-95D6-B7E28BE30BBE}" type="pres">
      <dgm:prSet presAssocID="{D731B1C1-8857-48E5-B3FA-A9F884120346}" presName="rootText" presStyleLbl="node2" presStyleIdx="1" presStyleCnt="8" custScaleX="165186">
        <dgm:presLayoutVars>
          <dgm:chPref val="3"/>
        </dgm:presLayoutVars>
      </dgm:prSet>
      <dgm:spPr/>
      <dgm:t>
        <a:bodyPr/>
        <a:lstStyle/>
        <a:p>
          <a:endParaRPr lang="fr-FR"/>
        </a:p>
      </dgm:t>
    </dgm:pt>
    <dgm:pt modelId="{26C47DD6-3D3C-4096-BA34-CA71D42B705D}" type="pres">
      <dgm:prSet presAssocID="{D731B1C1-8857-48E5-B3FA-A9F884120346}" presName="rootConnector" presStyleLbl="node2" presStyleIdx="1" presStyleCnt="8"/>
      <dgm:spPr/>
      <dgm:t>
        <a:bodyPr/>
        <a:lstStyle/>
        <a:p>
          <a:endParaRPr lang="fr-FR"/>
        </a:p>
      </dgm:t>
    </dgm:pt>
    <dgm:pt modelId="{2C4DE1CE-D3B8-4FBE-9D49-A9290BA09C3F}" type="pres">
      <dgm:prSet presAssocID="{D731B1C1-8857-48E5-B3FA-A9F884120346}" presName="hierChild4" presStyleCnt="0"/>
      <dgm:spPr/>
    </dgm:pt>
    <dgm:pt modelId="{07959E05-DCEE-43E0-9B20-0411C475F0A1}" type="pres">
      <dgm:prSet presAssocID="{D731B1C1-8857-48E5-B3FA-A9F884120346}" presName="hierChild5" presStyleCnt="0"/>
      <dgm:spPr/>
    </dgm:pt>
    <dgm:pt modelId="{C6680F3E-7CBF-4405-863D-273A794B2985}" type="pres">
      <dgm:prSet presAssocID="{B508118B-FAB1-439A-BBAD-27F7C957876D}" presName="Name64" presStyleLbl="parChTrans1D2" presStyleIdx="2" presStyleCnt="8"/>
      <dgm:spPr/>
      <dgm:t>
        <a:bodyPr/>
        <a:lstStyle/>
        <a:p>
          <a:endParaRPr lang="fr-FR"/>
        </a:p>
      </dgm:t>
    </dgm:pt>
    <dgm:pt modelId="{74663903-FCCB-4F3D-828A-A0BF3C8C3875}" type="pres">
      <dgm:prSet presAssocID="{A2BA6486-A7FA-4F5B-A59B-D17CF1C2C5EF}" presName="hierRoot2" presStyleCnt="0">
        <dgm:presLayoutVars>
          <dgm:hierBranch val="init"/>
        </dgm:presLayoutVars>
      </dgm:prSet>
      <dgm:spPr/>
    </dgm:pt>
    <dgm:pt modelId="{C0046A9D-1EC4-4DE9-961E-F6110DCC9BAF}" type="pres">
      <dgm:prSet presAssocID="{A2BA6486-A7FA-4F5B-A59B-D17CF1C2C5EF}" presName="rootComposite" presStyleCnt="0"/>
      <dgm:spPr/>
    </dgm:pt>
    <dgm:pt modelId="{2893D8C0-BB06-4DE4-B567-40BFF9362650}" type="pres">
      <dgm:prSet presAssocID="{A2BA6486-A7FA-4F5B-A59B-D17CF1C2C5EF}" presName="rootText" presStyleLbl="node2" presStyleIdx="2" presStyleCnt="8" custScaleX="165186">
        <dgm:presLayoutVars>
          <dgm:chPref val="3"/>
        </dgm:presLayoutVars>
      </dgm:prSet>
      <dgm:spPr/>
      <dgm:t>
        <a:bodyPr/>
        <a:lstStyle/>
        <a:p>
          <a:endParaRPr lang="fr-FR"/>
        </a:p>
      </dgm:t>
    </dgm:pt>
    <dgm:pt modelId="{4D154B55-A8AB-41A5-B1B7-196E2F25537B}" type="pres">
      <dgm:prSet presAssocID="{A2BA6486-A7FA-4F5B-A59B-D17CF1C2C5EF}" presName="rootConnector" presStyleLbl="node2" presStyleIdx="2" presStyleCnt="8"/>
      <dgm:spPr/>
      <dgm:t>
        <a:bodyPr/>
        <a:lstStyle/>
        <a:p>
          <a:endParaRPr lang="fr-FR"/>
        </a:p>
      </dgm:t>
    </dgm:pt>
    <dgm:pt modelId="{F111349B-CDD5-4E76-ABA5-33050D876997}" type="pres">
      <dgm:prSet presAssocID="{A2BA6486-A7FA-4F5B-A59B-D17CF1C2C5EF}" presName="hierChild4" presStyleCnt="0"/>
      <dgm:spPr/>
    </dgm:pt>
    <dgm:pt modelId="{4183A53A-183E-4753-9D90-9FA94A89EB86}" type="pres">
      <dgm:prSet presAssocID="{A2BA6486-A7FA-4F5B-A59B-D17CF1C2C5EF}" presName="hierChild5" presStyleCnt="0"/>
      <dgm:spPr/>
    </dgm:pt>
    <dgm:pt modelId="{F24F3252-7AC0-48D9-B0F5-FD7324B3F6B4}" type="pres">
      <dgm:prSet presAssocID="{D9D6B7B7-4BBC-4E61-A336-EF07CDE35B87}" presName="Name64" presStyleLbl="parChTrans1D2" presStyleIdx="3" presStyleCnt="8"/>
      <dgm:spPr/>
      <dgm:t>
        <a:bodyPr/>
        <a:lstStyle/>
        <a:p>
          <a:endParaRPr lang="fr-FR"/>
        </a:p>
      </dgm:t>
    </dgm:pt>
    <dgm:pt modelId="{126FE921-F5D9-4C03-88A6-804F134A56D3}" type="pres">
      <dgm:prSet presAssocID="{36D62F9C-9AC2-4161-AABB-D073F312EAE3}" presName="hierRoot2" presStyleCnt="0">
        <dgm:presLayoutVars>
          <dgm:hierBranch val="init"/>
        </dgm:presLayoutVars>
      </dgm:prSet>
      <dgm:spPr/>
    </dgm:pt>
    <dgm:pt modelId="{0591D978-E060-481D-9FBD-4E3E86664AA8}" type="pres">
      <dgm:prSet presAssocID="{36D62F9C-9AC2-4161-AABB-D073F312EAE3}" presName="rootComposite" presStyleCnt="0"/>
      <dgm:spPr/>
    </dgm:pt>
    <dgm:pt modelId="{6923FF3C-3F32-456F-A203-B38AC12620FB}" type="pres">
      <dgm:prSet presAssocID="{36D62F9C-9AC2-4161-AABB-D073F312EAE3}" presName="rootText" presStyleLbl="node2" presStyleIdx="3" presStyleCnt="8" custScaleX="165186">
        <dgm:presLayoutVars>
          <dgm:chPref val="3"/>
        </dgm:presLayoutVars>
      </dgm:prSet>
      <dgm:spPr/>
      <dgm:t>
        <a:bodyPr/>
        <a:lstStyle/>
        <a:p>
          <a:endParaRPr lang="fr-FR"/>
        </a:p>
      </dgm:t>
    </dgm:pt>
    <dgm:pt modelId="{41A775A5-77DA-46B6-A858-BF1A05192B37}" type="pres">
      <dgm:prSet presAssocID="{36D62F9C-9AC2-4161-AABB-D073F312EAE3}" presName="rootConnector" presStyleLbl="node2" presStyleIdx="3" presStyleCnt="8"/>
      <dgm:spPr/>
      <dgm:t>
        <a:bodyPr/>
        <a:lstStyle/>
        <a:p>
          <a:endParaRPr lang="fr-FR"/>
        </a:p>
      </dgm:t>
    </dgm:pt>
    <dgm:pt modelId="{AA405BEA-6604-45C6-9E3E-6D8150A0800B}" type="pres">
      <dgm:prSet presAssocID="{36D62F9C-9AC2-4161-AABB-D073F312EAE3}" presName="hierChild4" presStyleCnt="0"/>
      <dgm:spPr/>
    </dgm:pt>
    <dgm:pt modelId="{BDC46F76-7A47-42F4-963A-867C6C04EFED}" type="pres">
      <dgm:prSet presAssocID="{36D62F9C-9AC2-4161-AABB-D073F312EAE3}" presName="hierChild5" presStyleCnt="0"/>
      <dgm:spPr/>
    </dgm:pt>
    <dgm:pt modelId="{25AC24F1-6238-4F42-8B61-4816E18D2CF9}" type="pres">
      <dgm:prSet presAssocID="{849F8919-BACD-4E34-B2E3-887BEEE35EAD}" presName="Name64" presStyleLbl="parChTrans1D2" presStyleIdx="4" presStyleCnt="8"/>
      <dgm:spPr/>
      <dgm:t>
        <a:bodyPr/>
        <a:lstStyle/>
        <a:p>
          <a:endParaRPr lang="fr-FR"/>
        </a:p>
      </dgm:t>
    </dgm:pt>
    <dgm:pt modelId="{143039E1-86B2-4A93-A3FC-F903E51B9C7D}" type="pres">
      <dgm:prSet presAssocID="{4A04944B-3E6D-4EE6-852C-681FCA7AB66E}" presName="hierRoot2" presStyleCnt="0">
        <dgm:presLayoutVars>
          <dgm:hierBranch val="init"/>
        </dgm:presLayoutVars>
      </dgm:prSet>
      <dgm:spPr/>
    </dgm:pt>
    <dgm:pt modelId="{884F891F-EE58-4F2B-BEDC-1738B446AB0A}" type="pres">
      <dgm:prSet presAssocID="{4A04944B-3E6D-4EE6-852C-681FCA7AB66E}" presName="rootComposite" presStyleCnt="0"/>
      <dgm:spPr/>
    </dgm:pt>
    <dgm:pt modelId="{6D6BFEE8-15E1-43BC-B228-6AFFE0990096}" type="pres">
      <dgm:prSet presAssocID="{4A04944B-3E6D-4EE6-852C-681FCA7AB66E}" presName="rootText" presStyleLbl="node2" presStyleIdx="4" presStyleCnt="8" custScaleX="165186">
        <dgm:presLayoutVars>
          <dgm:chPref val="3"/>
        </dgm:presLayoutVars>
      </dgm:prSet>
      <dgm:spPr/>
      <dgm:t>
        <a:bodyPr/>
        <a:lstStyle/>
        <a:p>
          <a:endParaRPr lang="fr-FR"/>
        </a:p>
      </dgm:t>
    </dgm:pt>
    <dgm:pt modelId="{F0B21B32-E021-4935-8487-ED3B311C72AF}" type="pres">
      <dgm:prSet presAssocID="{4A04944B-3E6D-4EE6-852C-681FCA7AB66E}" presName="rootConnector" presStyleLbl="node2" presStyleIdx="4" presStyleCnt="8"/>
      <dgm:spPr/>
      <dgm:t>
        <a:bodyPr/>
        <a:lstStyle/>
        <a:p>
          <a:endParaRPr lang="fr-FR"/>
        </a:p>
      </dgm:t>
    </dgm:pt>
    <dgm:pt modelId="{64BF19C4-10AD-4ACF-877C-15A60F47D119}" type="pres">
      <dgm:prSet presAssocID="{4A04944B-3E6D-4EE6-852C-681FCA7AB66E}" presName="hierChild4" presStyleCnt="0"/>
      <dgm:spPr/>
    </dgm:pt>
    <dgm:pt modelId="{F3B146BC-E231-44B5-9E65-E157920ADEC6}" type="pres">
      <dgm:prSet presAssocID="{4A04944B-3E6D-4EE6-852C-681FCA7AB66E}" presName="hierChild5" presStyleCnt="0"/>
      <dgm:spPr/>
    </dgm:pt>
    <dgm:pt modelId="{ACAEEE58-BE67-4AEB-9ED4-94951E4B744C}" type="pres">
      <dgm:prSet presAssocID="{CB59E42D-76CE-4B65-86CB-7F66404EE2BE}" presName="Name64" presStyleLbl="parChTrans1D2" presStyleIdx="5" presStyleCnt="8"/>
      <dgm:spPr/>
      <dgm:t>
        <a:bodyPr/>
        <a:lstStyle/>
        <a:p>
          <a:endParaRPr lang="fr-FR"/>
        </a:p>
      </dgm:t>
    </dgm:pt>
    <dgm:pt modelId="{A489F466-469D-4A24-B459-3AD7390CB1A6}" type="pres">
      <dgm:prSet presAssocID="{552FBA2F-6BC5-438B-85F7-045026DA43FB}" presName="hierRoot2" presStyleCnt="0">
        <dgm:presLayoutVars>
          <dgm:hierBranch val="init"/>
        </dgm:presLayoutVars>
      </dgm:prSet>
      <dgm:spPr/>
    </dgm:pt>
    <dgm:pt modelId="{F38110EB-9648-4A76-89F5-7360095F8277}" type="pres">
      <dgm:prSet presAssocID="{552FBA2F-6BC5-438B-85F7-045026DA43FB}" presName="rootComposite" presStyleCnt="0"/>
      <dgm:spPr/>
    </dgm:pt>
    <dgm:pt modelId="{73726F64-EAB7-40EC-A450-B71177C9E732}" type="pres">
      <dgm:prSet presAssocID="{552FBA2F-6BC5-438B-85F7-045026DA43FB}" presName="rootText" presStyleLbl="node2" presStyleIdx="5" presStyleCnt="8" custScaleX="165186">
        <dgm:presLayoutVars>
          <dgm:chPref val="3"/>
        </dgm:presLayoutVars>
      </dgm:prSet>
      <dgm:spPr/>
      <dgm:t>
        <a:bodyPr/>
        <a:lstStyle/>
        <a:p>
          <a:endParaRPr lang="fr-FR"/>
        </a:p>
      </dgm:t>
    </dgm:pt>
    <dgm:pt modelId="{597C8A02-7E68-49E1-8617-BF99477A6E50}" type="pres">
      <dgm:prSet presAssocID="{552FBA2F-6BC5-438B-85F7-045026DA43FB}" presName="rootConnector" presStyleLbl="node2" presStyleIdx="5" presStyleCnt="8"/>
      <dgm:spPr/>
      <dgm:t>
        <a:bodyPr/>
        <a:lstStyle/>
        <a:p>
          <a:endParaRPr lang="fr-FR"/>
        </a:p>
      </dgm:t>
    </dgm:pt>
    <dgm:pt modelId="{CC9A8D7F-F828-46E3-8811-C01C62E17226}" type="pres">
      <dgm:prSet presAssocID="{552FBA2F-6BC5-438B-85F7-045026DA43FB}" presName="hierChild4" presStyleCnt="0"/>
      <dgm:spPr/>
    </dgm:pt>
    <dgm:pt modelId="{37A8E204-8005-43A4-AC0E-EF5002A2ABE1}" type="pres">
      <dgm:prSet presAssocID="{552FBA2F-6BC5-438B-85F7-045026DA43FB}" presName="hierChild5" presStyleCnt="0"/>
      <dgm:spPr/>
    </dgm:pt>
    <dgm:pt modelId="{5756DD96-99ED-4805-9A23-4BEDCD050710}" type="pres">
      <dgm:prSet presAssocID="{164E9554-0A09-4079-BEAF-07E2B86B969E}" presName="Name64" presStyleLbl="parChTrans1D2" presStyleIdx="6" presStyleCnt="8"/>
      <dgm:spPr/>
      <dgm:t>
        <a:bodyPr/>
        <a:lstStyle/>
        <a:p>
          <a:endParaRPr lang="fr-FR"/>
        </a:p>
      </dgm:t>
    </dgm:pt>
    <dgm:pt modelId="{0547F181-213C-41AA-9CF3-4B7573CBA7DB}" type="pres">
      <dgm:prSet presAssocID="{E35BCED9-0C87-43B9-ABF0-ACBFCC0A6158}" presName="hierRoot2" presStyleCnt="0">
        <dgm:presLayoutVars>
          <dgm:hierBranch val="init"/>
        </dgm:presLayoutVars>
      </dgm:prSet>
      <dgm:spPr/>
    </dgm:pt>
    <dgm:pt modelId="{2B2FD6E8-0B06-4A50-86BD-DB5F5BBC70B4}" type="pres">
      <dgm:prSet presAssocID="{E35BCED9-0C87-43B9-ABF0-ACBFCC0A6158}" presName="rootComposite" presStyleCnt="0"/>
      <dgm:spPr/>
    </dgm:pt>
    <dgm:pt modelId="{1BF1822C-F4B6-484E-9730-AA2463CD5CBE}" type="pres">
      <dgm:prSet presAssocID="{E35BCED9-0C87-43B9-ABF0-ACBFCC0A6158}" presName="rootText" presStyleLbl="node2" presStyleIdx="6" presStyleCnt="8" custScaleX="165186">
        <dgm:presLayoutVars>
          <dgm:chPref val="3"/>
        </dgm:presLayoutVars>
      </dgm:prSet>
      <dgm:spPr/>
      <dgm:t>
        <a:bodyPr/>
        <a:lstStyle/>
        <a:p>
          <a:endParaRPr lang="fr-FR"/>
        </a:p>
      </dgm:t>
    </dgm:pt>
    <dgm:pt modelId="{D541AFD6-C77A-4ACF-8DB8-2CFB0B26E2EE}" type="pres">
      <dgm:prSet presAssocID="{E35BCED9-0C87-43B9-ABF0-ACBFCC0A6158}" presName="rootConnector" presStyleLbl="node2" presStyleIdx="6" presStyleCnt="8"/>
      <dgm:spPr/>
      <dgm:t>
        <a:bodyPr/>
        <a:lstStyle/>
        <a:p>
          <a:endParaRPr lang="fr-FR"/>
        </a:p>
      </dgm:t>
    </dgm:pt>
    <dgm:pt modelId="{025ABE93-DB1A-4916-BEFA-6F251BC100FC}" type="pres">
      <dgm:prSet presAssocID="{E35BCED9-0C87-43B9-ABF0-ACBFCC0A6158}" presName="hierChild4" presStyleCnt="0"/>
      <dgm:spPr/>
    </dgm:pt>
    <dgm:pt modelId="{54E9BEF1-2A11-4793-8523-FD359D5DFEAF}" type="pres">
      <dgm:prSet presAssocID="{E35BCED9-0C87-43B9-ABF0-ACBFCC0A6158}" presName="hierChild5" presStyleCnt="0"/>
      <dgm:spPr/>
    </dgm:pt>
    <dgm:pt modelId="{2FF14A37-4E60-43D4-A611-F14EE8825B5D}" type="pres">
      <dgm:prSet presAssocID="{5A44A62E-ABC5-4979-8742-804708336398}" presName="Name64" presStyleLbl="parChTrans1D2" presStyleIdx="7" presStyleCnt="8"/>
      <dgm:spPr/>
      <dgm:t>
        <a:bodyPr/>
        <a:lstStyle/>
        <a:p>
          <a:endParaRPr lang="fr-FR"/>
        </a:p>
      </dgm:t>
    </dgm:pt>
    <dgm:pt modelId="{D0A764CA-72E3-43D6-B82E-59E87003FA14}" type="pres">
      <dgm:prSet presAssocID="{24C3D611-E79A-4CF3-BA98-E293E8027B47}" presName="hierRoot2" presStyleCnt="0">
        <dgm:presLayoutVars>
          <dgm:hierBranch val="init"/>
        </dgm:presLayoutVars>
      </dgm:prSet>
      <dgm:spPr/>
    </dgm:pt>
    <dgm:pt modelId="{D02AC187-2A8D-4C7A-B2E3-7FF0C0B27FD8}" type="pres">
      <dgm:prSet presAssocID="{24C3D611-E79A-4CF3-BA98-E293E8027B47}" presName="rootComposite" presStyleCnt="0"/>
      <dgm:spPr/>
    </dgm:pt>
    <dgm:pt modelId="{269665F4-9188-4EFB-8A63-1B0336F70014}" type="pres">
      <dgm:prSet presAssocID="{24C3D611-E79A-4CF3-BA98-E293E8027B47}" presName="rootText" presStyleLbl="node2" presStyleIdx="7" presStyleCnt="8" custScaleX="165186">
        <dgm:presLayoutVars>
          <dgm:chPref val="3"/>
        </dgm:presLayoutVars>
      </dgm:prSet>
      <dgm:spPr/>
      <dgm:t>
        <a:bodyPr/>
        <a:lstStyle/>
        <a:p>
          <a:endParaRPr lang="fr-FR"/>
        </a:p>
      </dgm:t>
    </dgm:pt>
    <dgm:pt modelId="{5ACF8D27-D44F-487A-8FAF-419BD0B0F56A}" type="pres">
      <dgm:prSet presAssocID="{24C3D611-E79A-4CF3-BA98-E293E8027B47}" presName="rootConnector" presStyleLbl="node2" presStyleIdx="7" presStyleCnt="8"/>
      <dgm:spPr/>
      <dgm:t>
        <a:bodyPr/>
        <a:lstStyle/>
        <a:p>
          <a:endParaRPr lang="fr-FR"/>
        </a:p>
      </dgm:t>
    </dgm:pt>
    <dgm:pt modelId="{3962ECE1-B7DC-442A-ABE2-D0640CD14D8C}" type="pres">
      <dgm:prSet presAssocID="{24C3D611-E79A-4CF3-BA98-E293E8027B47}" presName="hierChild4" presStyleCnt="0"/>
      <dgm:spPr/>
    </dgm:pt>
    <dgm:pt modelId="{81DED72C-3913-45E2-BDDA-90551207DA9F}" type="pres">
      <dgm:prSet presAssocID="{24C3D611-E79A-4CF3-BA98-E293E8027B47}" presName="hierChild5" presStyleCnt="0"/>
      <dgm:spPr/>
    </dgm:pt>
    <dgm:pt modelId="{B831D31C-2AAE-4788-90CD-AC98372349CC}" type="pres">
      <dgm:prSet presAssocID="{9FDC9C77-F8E2-4EB7-8EEC-F179897C266B}" presName="hierChild3" presStyleCnt="0"/>
      <dgm:spPr/>
    </dgm:pt>
  </dgm:ptLst>
  <dgm:cxnLst>
    <dgm:cxn modelId="{48E9D7C4-BB78-4A83-A46F-FAEEB7B10245}" srcId="{9FDC9C77-F8E2-4EB7-8EEC-F179897C266B}" destId="{552FBA2F-6BC5-438B-85F7-045026DA43FB}" srcOrd="5" destOrd="0" parTransId="{CB59E42D-76CE-4B65-86CB-7F66404EE2BE}" sibTransId="{158BC09B-27B6-4CF9-8874-B2E0EE54C4E1}"/>
    <dgm:cxn modelId="{A72EEADA-739B-4137-9898-D3F58666CB04}" type="presOf" srcId="{24C3D611-E79A-4CF3-BA98-E293E8027B47}" destId="{269665F4-9188-4EFB-8A63-1B0336F70014}" srcOrd="0" destOrd="0" presId="urn:microsoft.com/office/officeart/2009/3/layout/HorizontalOrganizationChart"/>
    <dgm:cxn modelId="{1E97B7A1-E354-46BD-B93B-AC140801BDB3}" type="presOf" srcId="{9FDC9C77-F8E2-4EB7-8EEC-F179897C266B}" destId="{BFFF3743-2F59-4968-91E7-BD07A510E549}" srcOrd="0" destOrd="0" presId="urn:microsoft.com/office/officeart/2009/3/layout/HorizontalOrganizationChart"/>
    <dgm:cxn modelId="{94BDEC5B-84CB-4A25-9B50-1B3F77236389}" type="presOf" srcId="{4A04944B-3E6D-4EE6-852C-681FCA7AB66E}" destId="{F0B21B32-E021-4935-8487-ED3B311C72AF}" srcOrd="1" destOrd="0" presId="urn:microsoft.com/office/officeart/2009/3/layout/HorizontalOrganizationChart"/>
    <dgm:cxn modelId="{EFC1D888-5AB8-4029-8EB8-5349CC3AF136}" type="presOf" srcId="{B508118B-FAB1-439A-BBAD-27F7C957876D}" destId="{C6680F3E-7CBF-4405-863D-273A794B2985}" srcOrd="0" destOrd="0" presId="urn:microsoft.com/office/officeart/2009/3/layout/HorizontalOrganizationChart"/>
    <dgm:cxn modelId="{275C120B-D7BA-4896-B20C-9E054526FCA2}" type="presOf" srcId="{95A2B06F-DAE7-4123-B4A6-164FEE95DD1D}" destId="{9A02184C-F0CB-4133-9B2E-BA41F898A3EC}" srcOrd="0" destOrd="0" presId="urn:microsoft.com/office/officeart/2009/3/layout/HorizontalOrganizationChart"/>
    <dgm:cxn modelId="{C5B90517-4AC0-4A67-A5AB-270EE0C04B2B}" type="presOf" srcId="{552FBA2F-6BC5-438B-85F7-045026DA43FB}" destId="{73726F64-EAB7-40EC-A450-B71177C9E732}" srcOrd="0" destOrd="0" presId="urn:microsoft.com/office/officeart/2009/3/layout/HorizontalOrganizationChart"/>
    <dgm:cxn modelId="{BF598A2B-1540-4CF6-BA10-621DB563E0A3}" type="presOf" srcId="{6A10019F-8534-44F9-8130-7E28C8AD9E03}" destId="{3035F308-FBC6-4611-9D8D-083D766B70C4}" srcOrd="0" destOrd="0" presId="urn:microsoft.com/office/officeart/2009/3/layout/HorizontalOrganizationChart"/>
    <dgm:cxn modelId="{3E7EA122-304B-482B-ABEC-94CEDFE6F394}" type="presOf" srcId="{D731B1C1-8857-48E5-B3FA-A9F884120346}" destId="{26C47DD6-3D3C-4096-BA34-CA71D42B705D}" srcOrd="1" destOrd="0" presId="urn:microsoft.com/office/officeart/2009/3/layout/HorizontalOrganizationChart"/>
    <dgm:cxn modelId="{FCD72A57-488D-4B11-A751-CC92AE81F0C4}" srcId="{9FDC9C77-F8E2-4EB7-8EEC-F179897C266B}" destId="{4A04944B-3E6D-4EE6-852C-681FCA7AB66E}" srcOrd="4" destOrd="0" parTransId="{849F8919-BACD-4E34-B2E3-887BEEE35EAD}" sibTransId="{D31ED2A5-5907-4BD7-9FE8-BEEE1A828021}"/>
    <dgm:cxn modelId="{AB271C2D-8BFB-4A19-8A8C-2B0A398C12A3}" type="presOf" srcId="{E35BCED9-0C87-43B9-ABF0-ACBFCC0A6158}" destId="{1BF1822C-F4B6-484E-9730-AA2463CD5CBE}" srcOrd="0" destOrd="0" presId="urn:microsoft.com/office/officeart/2009/3/layout/HorizontalOrganizationChart"/>
    <dgm:cxn modelId="{376042E1-5C65-45E6-90A4-9E7CD55151D4}" type="presOf" srcId="{A2BA6486-A7FA-4F5B-A59B-D17CF1C2C5EF}" destId="{4D154B55-A8AB-41A5-B1B7-196E2F25537B}" srcOrd="1" destOrd="0" presId="urn:microsoft.com/office/officeart/2009/3/layout/HorizontalOrganizationChart"/>
    <dgm:cxn modelId="{1C1D2A60-3CD1-4D7F-AC61-20DD81981F79}" type="presOf" srcId="{36D62F9C-9AC2-4161-AABB-D073F312EAE3}" destId="{6923FF3C-3F32-456F-A203-B38AC12620FB}" srcOrd="0" destOrd="0" presId="urn:microsoft.com/office/officeart/2009/3/layout/HorizontalOrganizationChart"/>
    <dgm:cxn modelId="{328B39B6-A4C7-42EB-967D-762E592C5932}" srcId="{9FDC9C77-F8E2-4EB7-8EEC-F179897C266B}" destId="{24C3D611-E79A-4CF3-BA98-E293E8027B47}" srcOrd="7" destOrd="0" parTransId="{5A44A62E-ABC5-4979-8742-804708336398}" sibTransId="{E93685FA-1B80-4042-97FE-3F112791A234}"/>
    <dgm:cxn modelId="{E18BC96B-B0DF-4C9D-A5EA-470910627A1C}" srcId="{9FDC9C77-F8E2-4EB7-8EEC-F179897C266B}" destId="{D731B1C1-8857-48E5-B3FA-A9F884120346}" srcOrd="1" destOrd="0" parTransId="{95A2B06F-DAE7-4123-B4A6-164FEE95DD1D}" sibTransId="{0ED14FFF-22B1-4C99-BDDA-E7AA484676D1}"/>
    <dgm:cxn modelId="{52946DEB-DBC2-4C47-B071-C2AE1C66F456}" type="presOf" srcId="{6A10019F-8534-44F9-8130-7E28C8AD9E03}" destId="{E0BCD9DE-4D2E-4FD5-A96C-7E4788B4EBBD}" srcOrd="1" destOrd="0" presId="urn:microsoft.com/office/officeart/2009/3/layout/HorizontalOrganizationChart"/>
    <dgm:cxn modelId="{C8A5CFA4-C124-4C85-870C-C1DAC111F3E4}" srcId="{9FDC9C77-F8E2-4EB7-8EEC-F179897C266B}" destId="{E35BCED9-0C87-43B9-ABF0-ACBFCC0A6158}" srcOrd="6" destOrd="0" parTransId="{164E9554-0A09-4079-BEAF-07E2B86B969E}" sibTransId="{87F2B681-8EF4-4706-B8F6-3D94DE1EFE75}"/>
    <dgm:cxn modelId="{97CA0650-8FFB-43A0-B97B-A423034706CC}" type="presOf" srcId="{9FDC9C77-F8E2-4EB7-8EEC-F179897C266B}" destId="{E3F6CA0D-D68C-4131-BDF3-98DA5973D3D8}" srcOrd="1" destOrd="0" presId="urn:microsoft.com/office/officeart/2009/3/layout/HorizontalOrganizationChart"/>
    <dgm:cxn modelId="{D25AC359-3EC0-47D7-8FD3-283279B2D40F}" type="presOf" srcId="{A7206872-B237-4F21-B417-4E09CCD45226}" destId="{2C7C080D-08EC-4098-B0C7-CB11F1795E50}" srcOrd="0" destOrd="0" presId="urn:microsoft.com/office/officeart/2009/3/layout/HorizontalOrganizationChart"/>
    <dgm:cxn modelId="{E07689AA-70AD-4251-BC58-128F4B92F4FD}" srcId="{9FDC9C77-F8E2-4EB7-8EEC-F179897C266B}" destId="{A2BA6486-A7FA-4F5B-A59B-D17CF1C2C5EF}" srcOrd="2" destOrd="0" parTransId="{B508118B-FAB1-439A-BBAD-27F7C957876D}" sibTransId="{0C417DF4-B8C3-433F-884F-4EBF9BB71B53}"/>
    <dgm:cxn modelId="{38A3A152-905F-4E81-B04F-F51C52AB4DAB}" type="presOf" srcId="{24C3D611-E79A-4CF3-BA98-E293E8027B47}" destId="{5ACF8D27-D44F-487A-8FAF-419BD0B0F56A}" srcOrd="1" destOrd="0" presId="urn:microsoft.com/office/officeart/2009/3/layout/HorizontalOrganizationChart"/>
    <dgm:cxn modelId="{7088DB6E-1F29-4D66-938B-F8BD58A74EBF}" type="presOf" srcId="{5A44A62E-ABC5-4979-8742-804708336398}" destId="{2FF14A37-4E60-43D4-A611-F14EE8825B5D}" srcOrd="0" destOrd="0" presId="urn:microsoft.com/office/officeart/2009/3/layout/HorizontalOrganizationChart"/>
    <dgm:cxn modelId="{86C151D0-1827-4EBF-906E-C2342AA3519C}" type="presOf" srcId="{6B29724B-FFB8-451C-A975-B2211BA30017}" destId="{E500BBBD-70D6-424D-A75C-06FE0833DEB9}" srcOrd="0" destOrd="0" presId="urn:microsoft.com/office/officeart/2009/3/layout/HorizontalOrganizationChart"/>
    <dgm:cxn modelId="{06A66D32-87B7-41D2-9568-1B148255FCDE}" type="presOf" srcId="{552FBA2F-6BC5-438B-85F7-045026DA43FB}" destId="{597C8A02-7E68-49E1-8617-BF99477A6E50}" srcOrd="1" destOrd="0" presId="urn:microsoft.com/office/officeart/2009/3/layout/HorizontalOrganizationChart"/>
    <dgm:cxn modelId="{BECC46A0-1145-4A04-90ED-9FAA6C310270}" type="presOf" srcId="{CB59E42D-76CE-4B65-86CB-7F66404EE2BE}" destId="{ACAEEE58-BE67-4AEB-9ED4-94951E4B744C}" srcOrd="0" destOrd="0" presId="urn:microsoft.com/office/officeart/2009/3/layout/HorizontalOrganizationChart"/>
    <dgm:cxn modelId="{3BBE97AC-3F35-491E-A2FD-AA09F8D0377B}" srcId="{A7206872-B237-4F21-B417-4E09CCD45226}" destId="{9FDC9C77-F8E2-4EB7-8EEC-F179897C266B}" srcOrd="0" destOrd="0" parTransId="{C5527521-F658-4274-8CF7-C25960500E7B}" sibTransId="{089A646C-7353-49FA-9E8A-04200BE1D76E}"/>
    <dgm:cxn modelId="{0C1705BF-EC7D-4A49-A1AD-2DF039346964}" type="presOf" srcId="{849F8919-BACD-4E34-B2E3-887BEEE35EAD}" destId="{25AC24F1-6238-4F42-8B61-4816E18D2CF9}" srcOrd="0" destOrd="0" presId="urn:microsoft.com/office/officeart/2009/3/layout/HorizontalOrganizationChart"/>
    <dgm:cxn modelId="{DF4CF19F-4E00-41D1-8C1A-84D5CF9B99E4}" srcId="{9FDC9C77-F8E2-4EB7-8EEC-F179897C266B}" destId="{6A10019F-8534-44F9-8130-7E28C8AD9E03}" srcOrd="0" destOrd="0" parTransId="{6B29724B-FFB8-451C-A975-B2211BA30017}" sibTransId="{2173C370-243F-4E48-BB53-578738AC4F01}"/>
    <dgm:cxn modelId="{CFC58A36-66E1-4F9C-8D74-4942BA383794}" type="presOf" srcId="{D9D6B7B7-4BBC-4E61-A336-EF07CDE35B87}" destId="{F24F3252-7AC0-48D9-B0F5-FD7324B3F6B4}" srcOrd="0" destOrd="0" presId="urn:microsoft.com/office/officeart/2009/3/layout/HorizontalOrganizationChart"/>
    <dgm:cxn modelId="{48D525AB-163C-4ED2-840E-079213E3140B}" srcId="{9FDC9C77-F8E2-4EB7-8EEC-F179897C266B}" destId="{36D62F9C-9AC2-4161-AABB-D073F312EAE3}" srcOrd="3" destOrd="0" parTransId="{D9D6B7B7-4BBC-4E61-A336-EF07CDE35B87}" sibTransId="{280D5059-EFE5-4F7B-A981-8CC6460152F8}"/>
    <dgm:cxn modelId="{D2E1B45F-DD77-4123-ACD4-237104651AC5}" type="presOf" srcId="{164E9554-0A09-4079-BEAF-07E2B86B969E}" destId="{5756DD96-99ED-4805-9A23-4BEDCD050710}" srcOrd="0" destOrd="0" presId="urn:microsoft.com/office/officeart/2009/3/layout/HorizontalOrganizationChart"/>
    <dgm:cxn modelId="{A5C6B74B-0225-43FB-B6BA-908E0CDC2407}" type="presOf" srcId="{D731B1C1-8857-48E5-B3FA-A9F884120346}" destId="{76D148DB-D719-4A54-95D6-B7E28BE30BBE}" srcOrd="0" destOrd="0" presId="urn:microsoft.com/office/officeart/2009/3/layout/HorizontalOrganizationChart"/>
    <dgm:cxn modelId="{0F19D8E2-0EEE-4C74-957A-F43BE8E27819}" type="presOf" srcId="{4A04944B-3E6D-4EE6-852C-681FCA7AB66E}" destId="{6D6BFEE8-15E1-43BC-B228-6AFFE0990096}" srcOrd="0" destOrd="0" presId="urn:microsoft.com/office/officeart/2009/3/layout/HorizontalOrganizationChart"/>
    <dgm:cxn modelId="{938A6BB9-1FD9-407B-800B-7E21ADB0C2E8}" type="presOf" srcId="{36D62F9C-9AC2-4161-AABB-D073F312EAE3}" destId="{41A775A5-77DA-46B6-A858-BF1A05192B37}" srcOrd="1" destOrd="0" presId="urn:microsoft.com/office/officeart/2009/3/layout/HorizontalOrganizationChart"/>
    <dgm:cxn modelId="{57944E6A-D4EF-4E65-BD42-A1F6426C2ABD}" type="presOf" srcId="{A2BA6486-A7FA-4F5B-A59B-D17CF1C2C5EF}" destId="{2893D8C0-BB06-4DE4-B567-40BFF9362650}" srcOrd="0" destOrd="0" presId="urn:microsoft.com/office/officeart/2009/3/layout/HorizontalOrganizationChart"/>
    <dgm:cxn modelId="{FEE8889E-028D-440F-B09F-DB92F652DB40}" type="presOf" srcId="{E35BCED9-0C87-43B9-ABF0-ACBFCC0A6158}" destId="{D541AFD6-C77A-4ACF-8DB8-2CFB0B26E2EE}" srcOrd="1" destOrd="0" presId="urn:microsoft.com/office/officeart/2009/3/layout/HorizontalOrganizationChart"/>
    <dgm:cxn modelId="{937959A0-5B0A-466A-920B-0C76F9B1C9F7}" type="presParOf" srcId="{2C7C080D-08EC-4098-B0C7-CB11F1795E50}" destId="{7CABCC4D-FA97-4E01-B7ED-467EE7456FD1}" srcOrd="0" destOrd="0" presId="urn:microsoft.com/office/officeart/2009/3/layout/HorizontalOrganizationChart"/>
    <dgm:cxn modelId="{71CAC76F-3A11-460F-8D06-AD68AB1F0769}" type="presParOf" srcId="{7CABCC4D-FA97-4E01-B7ED-467EE7456FD1}" destId="{A41F926B-2902-4BAA-B62A-FC93C7A03A94}" srcOrd="0" destOrd="0" presId="urn:microsoft.com/office/officeart/2009/3/layout/HorizontalOrganizationChart"/>
    <dgm:cxn modelId="{3CD3CEB9-5713-4136-95A8-9AE25A0FBC04}" type="presParOf" srcId="{A41F926B-2902-4BAA-B62A-FC93C7A03A94}" destId="{BFFF3743-2F59-4968-91E7-BD07A510E549}" srcOrd="0" destOrd="0" presId="urn:microsoft.com/office/officeart/2009/3/layout/HorizontalOrganizationChart"/>
    <dgm:cxn modelId="{4EDF4056-B75E-468E-8AAA-A4F0441E965A}" type="presParOf" srcId="{A41F926B-2902-4BAA-B62A-FC93C7A03A94}" destId="{E3F6CA0D-D68C-4131-BDF3-98DA5973D3D8}" srcOrd="1" destOrd="0" presId="urn:microsoft.com/office/officeart/2009/3/layout/HorizontalOrganizationChart"/>
    <dgm:cxn modelId="{C13D4A3B-FB10-4EAF-A1E3-F594F8F443E9}" type="presParOf" srcId="{7CABCC4D-FA97-4E01-B7ED-467EE7456FD1}" destId="{53A9ECAA-3072-4F41-8E31-DD06597E76B2}" srcOrd="1" destOrd="0" presId="urn:microsoft.com/office/officeart/2009/3/layout/HorizontalOrganizationChart"/>
    <dgm:cxn modelId="{9034BE48-F137-4A35-B3B9-58B98608070E}" type="presParOf" srcId="{53A9ECAA-3072-4F41-8E31-DD06597E76B2}" destId="{E500BBBD-70D6-424D-A75C-06FE0833DEB9}" srcOrd="0" destOrd="0" presId="urn:microsoft.com/office/officeart/2009/3/layout/HorizontalOrganizationChart"/>
    <dgm:cxn modelId="{F961B098-58B1-4D14-ADF8-7E87621B6E5F}" type="presParOf" srcId="{53A9ECAA-3072-4F41-8E31-DD06597E76B2}" destId="{76FC00A4-A716-4013-A0AE-94E02C3C7278}" srcOrd="1" destOrd="0" presId="urn:microsoft.com/office/officeart/2009/3/layout/HorizontalOrganizationChart"/>
    <dgm:cxn modelId="{CAC7D517-8BE1-437D-B79D-BBB69A818C12}" type="presParOf" srcId="{76FC00A4-A716-4013-A0AE-94E02C3C7278}" destId="{E66A7C50-8F2C-43FB-BF78-750B11F87E7C}" srcOrd="0" destOrd="0" presId="urn:microsoft.com/office/officeart/2009/3/layout/HorizontalOrganizationChart"/>
    <dgm:cxn modelId="{F612645A-08BA-4460-BB2D-A160EBFF1D33}" type="presParOf" srcId="{E66A7C50-8F2C-43FB-BF78-750B11F87E7C}" destId="{3035F308-FBC6-4611-9D8D-083D766B70C4}" srcOrd="0" destOrd="0" presId="urn:microsoft.com/office/officeart/2009/3/layout/HorizontalOrganizationChart"/>
    <dgm:cxn modelId="{8CADEA3C-D471-40A2-B29D-D11947F65AD9}" type="presParOf" srcId="{E66A7C50-8F2C-43FB-BF78-750B11F87E7C}" destId="{E0BCD9DE-4D2E-4FD5-A96C-7E4788B4EBBD}" srcOrd="1" destOrd="0" presId="urn:microsoft.com/office/officeart/2009/3/layout/HorizontalOrganizationChart"/>
    <dgm:cxn modelId="{BE45F1BA-BF64-4B27-BB23-EECC5694C91A}" type="presParOf" srcId="{76FC00A4-A716-4013-A0AE-94E02C3C7278}" destId="{C1224A07-268C-469A-A949-962AA9A0A947}" srcOrd="1" destOrd="0" presId="urn:microsoft.com/office/officeart/2009/3/layout/HorizontalOrganizationChart"/>
    <dgm:cxn modelId="{D6AF1D5E-1D95-4116-B3D8-93B89ACA5344}" type="presParOf" srcId="{76FC00A4-A716-4013-A0AE-94E02C3C7278}" destId="{578CE7FC-2DBD-49BB-8AD0-7EB60F1B9743}" srcOrd="2" destOrd="0" presId="urn:microsoft.com/office/officeart/2009/3/layout/HorizontalOrganizationChart"/>
    <dgm:cxn modelId="{6C34E798-D36E-4C71-93C0-95980E5018F4}" type="presParOf" srcId="{53A9ECAA-3072-4F41-8E31-DD06597E76B2}" destId="{9A02184C-F0CB-4133-9B2E-BA41F898A3EC}" srcOrd="2" destOrd="0" presId="urn:microsoft.com/office/officeart/2009/3/layout/HorizontalOrganizationChart"/>
    <dgm:cxn modelId="{89C6E93F-F166-478F-ADEA-DD074CC8B4DD}" type="presParOf" srcId="{53A9ECAA-3072-4F41-8E31-DD06597E76B2}" destId="{87B96B69-6298-430F-A428-2C27D719AB22}" srcOrd="3" destOrd="0" presId="urn:microsoft.com/office/officeart/2009/3/layout/HorizontalOrganizationChart"/>
    <dgm:cxn modelId="{7FBE5A0A-01AD-479E-9951-3C7EC12E1785}" type="presParOf" srcId="{87B96B69-6298-430F-A428-2C27D719AB22}" destId="{5595006D-13E7-4C44-BB04-E7FDFE4EB279}" srcOrd="0" destOrd="0" presId="urn:microsoft.com/office/officeart/2009/3/layout/HorizontalOrganizationChart"/>
    <dgm:cxn modelId="{55D82388-AA40-488C-83BC-0F693E7C41E1}" type="presParOf" srcId="{5595006D-13E7-4C44-BB04-E7FDFE4EB279}" destId="{76D148DB-D719-4A54-95D6-B7E28BE30BBE}" srcOrd="0" destOrd="0" presId="urn:microsoft.com/office/officeart/2009/3/layout/HorizontalOrganizationChart"/>
    <dgm:cxn modelId="{D86E45B6-343D-4C41-B2E4-D73FC246C5CA}" type="presParOf" srcId="{5595006D-13E7-4C44-BB04-E7FDFE4EB279}" destId="{26C47DD6-3D3C-4096-BA34-CA71D42B705D}" srcOrd="1" destOrd="0" presId="urn:microsoft.com/office/officeart/2009/3/layout/HorizontalOrganizationChart"/>
    <dgm:cxn modelId="{295E8EB4-71B5-4833-9663-558F90E85453}" type="presParOf" srcId="{87B96B69-6298-430F-A428-2C27D719AB22}" destId="{2C4DE1CE-D3B8-4FBE-9D49-A9290BA09C3F}" srcOrd="1" destOrd="0" presId="urn:microsoft.com/office/officeart/2009/3/layout/HorizontalOrganizationChart"/>
    <dgm:cxn modelId="{10E65BD6-A469-4AD4-AFF8-775929EB1D77}" type="presParOf" srcId="{87B96B69-6298-430F-A428-2C27D719AB22}" destId="{07959E05-DCEE-43E0-9B20-0411C475F0A1}" srcOrd="2" destOrd="0" presId="urn:microsoft.com/office/officeart/2009/3/layout/HorizontalOrganizationChart"/>
    <dgm:cxn modelId="{17C588A4-FA1B-4FAD-9ED4-6B2BA6D6776D}" type="presParOf" srcId="{53A9ECAA-3072-4F41-8E31-DD06597E76B2}" destId="{C6680F3E-7CBF-4405-863D-273A794B2985}" srcOrd="4" destOrd="0" presId="urn:microsoft.com/office/officeart/2009/3/layout/HorizontalOrganizationChart"/>
    <dgm:cxn modelId="{1A8D634C-E3BD-437E-ABF9-897D3698D2CE}" type="presParOf" srcId="{53A9ECAA-3072-4F41-8E31-DD06597E76B2}" destId="{74663903-FCCB-4F3D-828A-A0BF3C8C3875}" srcOrd="5" destOrd="0" presId="urn:microsoft.com/office/officeart/2009/3/layout/HorizontalOrganizationChart"/>
    <dgm:cxn modelId="{87AAACCC-F2B8-44E6-9768-A026D4ED52AC}" type="presParOf" srcId="{74663903-FCCB-4F3D-828A-A0BF3C8C3875}" destId="{C0046A9D-1EC4-4DE9-961E-F6110DCC9BAF}" srcOrd="0" destOrd="0" presId="urn:microsoft.com/office/officeart/2009/3/layout/HorizontalOrganizationChart"/>
    <dgm:cxn modelId="{E2742186-A0D2-48E2-9710-54F50310AEDB}" type="presParOf" srcId="{C0046A9D-1EC4-4DE9-961E-F6110DCC9BAF}" destId="{2893D8C0-BB06-4DE4-B567-40BFF9362650}" srcOrd="0" destOrd="0" presId="urn:microsoft.com/office/officeart/2009/3/layout/HorizontalOrganizationChart"/>
    <dgm:cxn modelId="{4E7F1577-D5EE-4A00-A999-B193F849F8C3}" type="presParOf" srcId="{C0046A9D-1EC4-4DE9-961E-F6110DCC9BAF}" destId="{4D154B55-A8AB-41A5-B1B7-196E2F25537B}" srcOrd="1" destOrd="0" presId="urn:microsoft.com/office/officeart/2009/3/layout/HorizontalOrganizationChart"/>
    <dgm:cxn modelId="{D0F82E18-CA4A-48A2-A22D-1A36E6400D07}" type="presParOf" srcId="{74663903-FCCB-4F3D-828A-A0BF3C8C3875}" destId="{F111349B-CDD5-4E76-ABA5-33050D876997}" srcOrd="1" destOrd="0" presId="urn:microsoft.com/office/officeart/2009/3/layout/HorizontalOrganizationChart"/>
    <dgm:cxn modelId="{B4E1975D-C2A5-4ABC-AC5C-DB775D595BAC}" type="presParOf" srcId="{74663903-FCCB-4F3D-828A-A0BF3C8C3875}" destId="{4183A53A-183E-4753-9D90-9FA94A89EB86}" srcOrd="2" destOrd="0" presId="urn:microsoft.com/office/officeart/2009/3/layout/HorizontalOrganizationChart"/>
    <dgm:cxn modelId="{6D471558-FCFD-411A-AFC2-5A8EDD1D3266}" type="presParOf" srcId="{53A9ECAA-3072-4F41-8E31-DD06597E76B2}" destId="{F24F3252-7AC0-48D9-B0F5-FD7324B3F6B4}" srcOrd="6" destOrd="0" presId="urn:microsoft.com/office/officeart/2009/3/layout/HorizontalOrganizationChart"/>
    <dgm:cxn modelId="{CBF80D52-0FB1-49E4-9CBC-EC445D7EB9B0}" type="presParOf" srcId="{53A9ECAA-3072-4F41-8E31-DD06597E76B2}" destId="{126FE921-F5D9-4C03-88A6-804F134A56D3}" srcOrd="7" destOrd="0" presId="urn:microsoft.com/office/officeart/2009/3/layout/HorizontalOrganizationChart"/>
    <dgm:cxn modelId="{B97B8E65-4F24-40AA-AA9B-EB788D4561E2}" type="presParOf" srcId="{126FE921-F5D9-4C03-88A6-804F134A56D3}" destId="{0591D978-E060-481D-9FBD-4E3E86664AA8}" srcOrd="0" destOrd="0" presId="urn:microsoft.com/office/officeart/2009/3/layout/HorizontalOrganizationChart"/>
    <dgm:cxn modelId="{A5397959-F65D-4E46-A214-6083E7FBF759}" type="presParOf" srcId="{0591D978-E060-481D-9FBD-4E3E86664AA8}" destId="{6923FF3C-3F32-456F-A203-B38AC12620FB}" srcOrd="0" destOrd="0" presId="urn:microsoft.com/office/officeart/2009/3/layout/HorizontalOrganizationChart"/>
    <dgm:cxn modelId="{58AF4274-B6B8-4C31-A1BC-8B5479C514F1}" type="presParOf" srcId="{0591D978-E060-481D-9FBD-4E3E86664AA8}" destId="{41A775A5-77DA-46B6-A858-BF1A05192B37}" srcOrd="1" destOrd="0" presId="urn:microsoft.com/office/officeart/2009/3/layout/HorizontalOrganizationChart"/>
    <dgm:cxn modelId="{6B9CAEBD-DF94-46AF-B78C-EB25193A7111}" type="presParOf" srcId="{126FE921-F5D9-4C03-88A6-804F134A56D3}" destId="{AA405BEA-6604-45C6-9E3E-6D8150A0800B}" srcOrd="1" destOrd="0" presId="urn:microsoft.com/office/officeart/2009/3/layout/HorizontalOrganizationChart"/>
    <dgm:cxn modelId="{65C84C12-44DB-4106-9F73-C133D48736D3}" type="presParOf" srcId="{126FE921-F5D9-4C03-88A6-804F134A56D3}" destId="{BDC46F76-7A47-42F4-963A-867C6C04EFED}" srcOrd="2" destOrd="0" presId="urn:microsoft.com/office/officeart/2009/3/layout/HorizontalOrganizationChart"/>
    <dgm:cxn modelId="{459C1147-ED93-412C-A075-0C0CC854B137}" type="presParOf" srcId="{53A9ECAA-3072-4F41-8E31-DD06597E76B2}" destId="{25AC24F1-6238-4F42-8B61-4816E18D2CF9}" srcOrd="8" destOrd="0" presId="urn:microsoft.com/office/officeart/2009/3/layout/HorizontalOrganizationChart"/>
    <dgm:cxn modelId="{3F09BBEF-DFF1-473A-89A3-72B9ED252862}" type="presParOf" srcId="{53A9ECAA-3072-4F41-8E31-DD06597E76B2}" destId="{143039E1-86B2-4A93-A3FC-F903E51B9C7D}" srcOrd="9" destOrd="0" presId="urn:microsoft.com/office/officeart/2009/3/layout/HorizontalOrganizationChart"/>
    <dgm:cxn modelId="{5DAFFFD5-222A-4A7A-8B43-30E14B169DEB}" type="presParOf" srcId="{143039E1-86B2-4A93-A3FC-F903E51B9C7D}" destId="{884F891F-EE58-4F2B-BEDC-1738B446AB0A}" srcOrd="0" destOrd="0" presId="urn:microsoft.com/office/officeart/2009/3/layout/HorizontalOrganizationChart"/>
    <dgm:cxn modelId="{63AEEBD6-CBF2-4771-9ECE-4CAD133A9831}" type="presParOf" srcId="{884F891F-EE58-4F2B-BEDC-1738B446AB0A}" destId="{6D6BFEE8-15E1-43BC-B228-6AFFE0990096}" srcOrd="0" destOrd="0" presId="urn:microsoft.com/office/officeart/2009/3/layout/HorizontalOrganizationChart"/>
    <dgm:cxn modelId="{8B4416B0-CD6C-4DF1-BAFC-377218569EE4}" type="presParOf" srcId="{884F891F-EE58-4F2B-BEDC-1738B446AB0A}" destId="{F0B21B32-E021-4935-8487-ED3B311C72AF}" srcOrd="1" destOrd="0" presId="urn:microsoft.com/office/officeart/2009/3/layout/HorizontalOrganizationChart"/>
    <dgm:cxn modelId="{7E431C92-63F6-4154-8F6C-5263B2BDDCB7}" type="presParOf" srcId="{143039E1-86B2-4A93-A3FC-F903E51B9C7D}" destId="{64BF19C4-10AD-4ACF-877C-15A60F47D119}" srcOrd="1" destOrd="0" presId="urn:microsoft.com/office/officeart/2009/3/layout/HorizontalOrganizationChart"/>
    <dgm:cxn modelId="{3F9D54A9-69B4-4506-80BB-2922AC4BD2E4}" type="presParOf" srcId="{143039E1-86B2-4A93-A3FC-F903E51B9C7D}" destId="{F3B146BC-E231-44B5-9E65-E157920ADEC6}" srcOrd="2" destOrd="0" presId="urn:microsoft.com/office/officeart/2009/3/layout/HorizontalOrganizationChart"/>
    <dgm:cxn modelId="{1CDE8DC9-5814-40C2-9A79-1F4A09369AA2}" type="presParOf" srcId="{53A9ECAA-3072-4F41-8E31-DD06597E76B2}" destId="{ACAEEE58-BE67-4AEB-9ED4-94951E4B744C}" srcOrd="10" destOrd="0" presId="urn:microsoft.com/office/officeart/2009/3/layout/HorizontalOrganizationChart"/>
    <dgm:cxn modelId="{8632AEB2-FD99-471A-9836-E60387B133B0}" type="presParOf" srcId="{53A9ECAA-3072-4F41-8E31-DD06597E76B2}" destId="{A489F466-469D-4A24-B459-3AD7390CB1A6}" srcOrd="11" destOrd="0" presId="urn:microsoft.com/office/officeart/2009/3/layout/HorizontalOrganizationChart"/>
    <dgm:cxn modelId="{E34CF40E-F617-4902-A823-A89D5D4B9BDE}" type="presParOf" srcId="{A489F466-469D-4A24-B459-3AD7390CB1A6}" destId="{F38110EB-9648-4A76-89F5-7360095F8277}" srcOrd="0" destOrd="0" presId="urn:microsoft.com/office/officeart/2009/3/layout/HorizontalOrganizationChart"/>
    <dgm:cxn modelId="{97553AE3-F3D9-45DE-841B-FB93CA394BCA}" type="presParOf" srcId="{F38110EB-9648-4A76-89F5-7360095F8277}" destId="{73726F64-EAB7-40EC-A450-B71177C9E732}" srcOrd="0" destOrd="0" presId="urn:microsoft.com/office/officeart/2009/3/layout/HorizontalOrganizationChart"/>
    <dgm:cxn modelId="{5C236275-49AD-4992-AF7C-9A5FDBD8210A}" type="presParOf" srcId="{F38110EB-9648-4A76-89F5-7360095F8277}" destId="{597C8A02-7E68-49E1-8617-BF99477A6E50}" srcOrd="1" destOrd="0" presId="urn:microsoft.com/office/officeart/2009/3/layout/HorizontalOrganizationChart"/>
    <dgm:cxn modelId="{DD735EDE-1215-4DD0-8FEF-EF8B192A1ADA}" type="presParOf" srcId="{A489F466-469D-4A24-B459-3AD7390CB1A6}" destId="{CC9A8D7F-F828-46E3-8811-C01C62E17226}" srcOrd="1" destOrd="0" presId="urn:microsoft.com/office/officeart/2009/3/layout/HorizontalOrganizationChart"/>
    <dgm:cxn modelId="{B813337D-CDB5-48A4-AAC2-60AD237EBC1A}" type="presParOf" srcId="{A489F466-469D-4A24-B459-3AD7390CB1A6}" destId="{37A8E204-8005-43A4-AC0E-EF5002A2ABE1}" srcOrd="2" destOrd="0" presId="urn:microsoft.com/office/officeart/2009/3/layout/HorizontalOrganizationChart"/>
    <dgm:cxn modelId="{70042625-DA02-4FD5-B4DC-E133992A0EB6}" type="presParOf" srcId="{53A9ECAA-3072-4F41-8E31-DD06597E76B2}" destId="{5756DD96-99ED-4805-9A23-4BEDCD050710}" srcOrd="12" destOrd="0" presId="urn:microsoft.com/office/officeart/2009/3/layout/HorizontalOrganizationChart"/>
    <dgm:cxn modelId="{5DE5A29F-9473-4975-A947-B71FA42F8CDC}" type="presParOf" srcId="{53A9ECAA-3072-4F41-8E31-DD06597E76B2}" destId="{0547F181-213C-41AA-9CF3-4B7573CBA7DB}" srcOrd="13" destOrd="0" presId="urn:microsoft.com/office/officeart/2009/3/layout/HorizontalOrganizationChart"/>
    <dgm:cxn modelId="{451D58A6-EC17-4BDB-88C7-E63A6A7C1FF2}" type="presParOf" srcId="{0547F181-213C-41AA-9CF3-4B7573CBA7DB}" destId="{2B2FD6E8-0B06-4A50-86BD-DB5F5BBC70B4}" srcOrd="0" destOrd="0" presId="urn:microsoft.com/office/officeart/2009/3/layout/HorizontalOrganizationChart"/>
    <dgm:cxn modelId="{DE1B0622-E6CC-4074-993B-E46A3F94E92C}" type="presParOf" srcId="{2B2FD6E8-0B06-4A50-86BD-DB5F5BBC70B4}" destId="{1BF1822C-F4B6-484E-9730-AA2463CD5CBE}" srcOrd="0" destOrd="0" presId="urn:microsoft.com/office/officeart/2009/3/layout/HorizontalOrganizationChart"/>
    <dgm:cxn modelId="{FD953FA4-5C31-4C52-A3EB-B6A7A85E55FA}" type="presParOf" srcId="{2B2FD6E8-0B06-4A50-86BD-DB5F5BBC70B4}" destId="{D541AFD6-C77A-4ACF-8DB8-2CFB0B26E2EE}" srcOrd="1" destOrd="0" presId="urn:microsoft.com/office/officeart/2009/3/layout/HorizontalOrganizationChart"/>
    <dgm:cxn modelId="{7A3A72FE-986C-4DEE-AF0D-D1AE6BD2182B}" type="presParOf" srcId="{0547F181-213C-41AA-9CF3-4B7573CBA7DB}" destId="{025ABE93-DB1A-4916-BEFA-6F251BC100FC}" srcOrd="1" destOrd="0" presId="urn:microsoft.com/office/officeart/2009/3/layout/HorizontalOrganizationChart"/>
    <dgm:cxn modelId="{33F480FD-364A-41B3-9215-783D12C87F94}" type="presParOf" srcId="{0547F181-213C-41AA-9CF3-4B7573CBA7DB}" destId="{54E9BEF1-2A11-4793-8523-FD359D5DFEAF}" srcOrd="2" destOrd="0" presId="urn:microsoft.com/office/officeart/2009/3/layout/HorizontalOrganizationChart"/>
    <dgm:cxn modelId="{3141F49E-28EE-474F-A798-B5EC9C580DD5}" type="presParOf" srcId="{53A9ECAA-3072-4F41-8E31-DD06597E76B2}" destId="{2FF14A37-4E60-43D4-A611-F14EE8825B5D}" srcOrd="14" destOrd="0" presId="urn:microsoft.com/office/officeart/2009/3/layout/HorizontalOrganizationChart"/>
    <dgm:cxn modelId="{90AE597C-FC24-477B-AF70-524B3A4CF664}" type="presParOf" srcId="{53A9ECAA-3072-4F41-8E31-DD06597E76B2}" destId="{D0A764CA-72E3-43D6-B82E-59E87003FA14}" srcOrd="15" destOrd="0" presId="urn:microsoft.com/office/officeart/2009/3/layout/HorizontalOrganizationChart"/>
    <dgm:cxn modelId="{692C105D-121D-4C3B-BEA4-81D639A43CA7}" type="presParOf" srcId="{D0A764CA-72E3-43D6-B82E-59E87003FA14}" destId="{D02AC187-2A8D-4C7A-B2E3-7FF0C0B27FD8}" srcOrd="0" destOrd="0" presId="urn:microsoft.com/office/officeart/2009/3/layout/HorizontalOrganizationChart"/>
    <dgm:cxn modelId="{49B9F0BA-65A1-424F-9F86-7E3A6996BA9F}" type="presParOf" srcId="{D02AC187-2A8D-4C7A-B2E3-7FF0C0B27FD8}" destId="{269665F4-9188-4EFB-8A63-1B0336F70014}" srcOrd="0" destOrd="0" presId="urn:microsoft.com/office/officeart/2009/3/layout/HorizontalOrganizationChart"/>
    <dgm:cxn modelId="{0C7C3441-06E6-4A7E-A580-5B21329E3165}" type="presParOf" srcId="{D02AC187-2A8D-4C7A-B2E3-7FF0C0B27FD8}" destId="{5ACF8D27-D44F-487A-8FAF-419BD0B0F56A}" srcOrd="1" destOrd="0" presId="urn:microsoft.com/office/officeart/2009/3/layout/HorizontalOrganizationChart"/>
    <dgm:cxn modelId="{2B92AAEC-32B7-4DAB-9711-237CF095D0B1}" type="presParOf" srcId="{D0A764CA-72E3-43D6-B82E-59E87003FA14}" destId="{3962ECE1-B7DC-442A-ABE2-D0640CD14D8C}" srcOrd="1" destOrd="0" presId="urn:microsoft.com/office/officeart/2009/3/layout/HorizontalOrganizationChart"/>
    <dgm:cxn modelId="{2EB3600B-E2A5-44B1-9D64-3D48800A18FB}" type="presParOf" srcId="{D0A764CA-72E3-43D6-B82E-59E87003FA14}" destId="{81DED72C-3913-45E2-BDDA-90551207DA9F}" srcOrd="2" destOrd="0" presId="urn:microsoft.com/office/officeart/2009/3/layout/HorizontalOrganizationChart"/>
    <dgm:cxn modelId="{5E1249DE-AF00-48ED-8DCB-D5F842342524}" type="presParOf" srcId="{7CABCC4D-FA97-4E01-B7ED-467EE7456FD1}" destId="{B831D31C-2AAE-4788-90CD-AC98372349CC}"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334AE-D785-4529-8C7D-8E15BF5ABB79}">
      <dsp:nvSpPr>
        <dsp:cNvPr id="0" name=""/>
        <dsp:cNvSpPr/>
      </dsp:nvSpPr>
      <dsp:spPr>
        <a:xfrm>
          <a:off x="0" y="452073"/>
          <a:ext cx="8128000" cy="6552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21051A-562E-4900-8610-A5EFA9C19833}">
      <dsp:nvSpPr>
        <dsp:cNvPr id="0" name=""/>
        <dsp:cNvSpPr/>
      </dsp:nvSpPr>
      <dsp:spPr>
        <a:xfrm>
          <a:off x="366710" y="0"/>
          <a:ext cx="5689600" cy="7675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marR="0" lvl="0" indent="0" algn="justLow" defTabSz="914400" rtl="1" eaLnBrk="1" fontAlgn="auto" latinLnBrk="0" hangingPunct="1">
            <a:lnSpc>
              <a:spcPct val="100000"/>
            </a:lnSpc>
            <a:spcBef>
              <a:spcPct val="0"/>
            </a:spcBef>
            <a:spcAft>
              <a:spcPts val="0"/>
            </a:spcAft>
            <a:buClrTx/>
            <a:buSzTx/>
            <a:buFontTx/>
            <a:buNone/>
            <a:tabLst/>
            <a:defRPr/>
          </a:pPr>
          <a:endParaRPr lang="ar-DZ" sz="1400" b="1" kern="1200" dirty="0" smtClean="0">
            <a:latin typeface="Simplified Arabic" panose="02020603050405020304" pitchFamily="18" charset="-78"/>
            <a:cs typeface="Simplified Arabic" panose="02020603050405020304" pitchFamily="18" charset="-78"/>
          </a:endParaRPr>
        </a:p>
        <a:p>
          <a:pPr marL="0" marR="0" lvl="0" indent="0" algn="justLow" defTabSz="914400" rtl="1" eaLnBrk="1" fontAlgn="auto" latinLnBrk="0" hangingPunct="1">
            <a:lnSpc>
              <a:spcPct val="100000"/>
            </a:lnSpc>
            <a:spcBef>
              <a:spcPct val="0"/>
            </a:spcBef>
            <a:spcAft>
              <a:spcPts val="0"/>
            </a:spcAft>
            <a:buClrTx/>
            <a:buSzTx/>
            <a:buFontTx/>
            <a:buNone/>
            <a:tabLst/>
            <a:defRPr/>
          </a:pPr>
          <a:r>
            <a:rPr lang="ar-SA" sz="1400" b="1" kern="1200" dirty="0" smtClean="0">
              <a:latin typeface="Simplified Arabic" panose="02020603050405020304" pitchFamily="18" charset="-78"/>
              <a:cs typeface="Simplified Arabic" panose="02020603050405020304" pitchFamily="18" charset="-78"/>
            </a:rPr>
            <a:t>المؤشرات النفسية :</a:t>
          </a:r>
          <a:r>
            <a:rPr lang="ar-SA" sz="1400" kern="1200" dirty="0" smtClean="0">
              <a:latin typeface="Simplified Arabic" panose="02020603050405020304" pitchFamily="18" charset="-78"/>
              <a:cs typeface="Simplified Arabic" panose="02020603050405020304" pitchFamily="18" charset="-78"/>
            </a:rPr>
            <a:t> تتبدى في درجة شعور الفرد في القلق والاكتئاب ، أو التوافق مع المرض ، أو الشعور بالسعادة والرضا .</a:t>
          </a:r>
          <a:endParaRPr lang="fr-FR" sz="1400" kern="1200" dirty="0" smtClean="0">
            <a:latin typeface="Simplified Arabic" panose="02020603050405020304" pitchFamily="18" charset="-78"/>
            <a:cs typeface="Simplified Arabic" panose="02020603050405020304" pitchFamily="18" charset="-78"/>
          </a:endParaRPr>
        </a:p>
        <a:p>
          <a:pPr defTabSz="622300">
            <a:lnSpc>
              <a:spcPct val="90000"/>
            </a:lnSpc>
            <a:spcBef>
              <a:spcPct val="0"/>
            </a:spcBef>
            <a:spcAft>
              <a:spcPct val="35000"/>
            </a:spcAft>
          </a:pPr>
          <a:endParaRPr lang="fr-FR" kern="1200" dirty="0"/>
        </a:p>
      </dsp:txBody>
      <dsp:txXfrm>
        <a:off x="404177" y="37467"/>
        <a:ext cx="5614666" cy="692586"/>
      </dsp:txXfrm>
    </dsp:sp>
    <dsp:sp modelId="{2DE84F0D-3BC6-4916-9B3E-733DA0B47B58}">
      <dsp:nvSpPr>
        <dsp:cNvPr id="0" name=""/>
        <dsp:cNvSpPr/>
      </dsp:nvSpPr>
      <dsp:spPr>
        <a:xfrm>
          <a:off x="0" y="1579918"/>
          <a:ext cx="8128000" cy="6552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48438C-4F7F-4A6B-AEEF-C2319FF1400C}">
      <dsp:nvSpPr>
        <dsp:cNvPr id="0" name=""/>
        <dsp:cNvSpPr/>
      </dsp:nvSpPr>
      <dsp:spPr>
        <a:xfrm>
          <a:off x="366710" y="1247673"/>
          <a:ext cx="5689600" cy="7675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marR="0" lvl="0" indent="0" algn="justLow" defTabSz="914400" rtl="1" eaLnBrk="1" fontAlgn="auto" latinLnBrk="0" hangingPunct="1">
            <a:lnSpc>
              <a:spcPct val="100000"/>
            </a:lnSpc>
            <a:spcBef>
              <a:spcPct val="0"/>
            </a:spcBef>
            <a:spcAft>
              <a:spcPts val="0"/>
            </a:spcAft>
            <a:buClrTx/>
            <a:buSzTx/>
            <a:buFontTx/>
            <a:buNone/>
            <a:tabLst/>
            <a:defRPr/>
          </a:pPr>
          <a:endParaRPr lang="ar-DZ" sz="1600" b="1" kern="1200" dirty="0" smtClean="0">
            <a:latin typeface="Simplified Arabic" panose="02020603050405020304" pitchFamily="18" charset="-78"/>
            <a:cs typeface="Simplified Arabic" panose="02020603050405020304" pitchFamily="18" charset="-78"/>
          </a:endParaRPr>
        </a:p>
        <a:p>
          <a:pPr marL="0" marR="0" lvl="0" indent="0" algn="justLow" defTabSz="914400" rtl="1" eaLnBrk="1" fontAlgn="auto" latinLnBrk="0" hangingPunct="1">
            <a:lnSpc>
              <a:spcPct val="100000"/>
            </a:lnSpc>
            <a:spcBef>
              <a:spcPct val="0"/>
            </a:spcBef>
            <a:spcAft>
              <a:spcPts val="0"/>
            </a:spcAft>
            <a:buClrTx/>
            <a:buSzTx/>
            <a:buFontTx/>
            <a:buNone/>
            <a:tabLst/>
            <a:defRPr/>
          </a:pPr>
          <a:r>
            <a:rPr lang="ar-SA" sz="1600" b="1" kern="1200" dirty="0" smtClean="0">
              <a:latin typeface="Simplified Arabic" panose="02020603050405020304" pitchFamily="18" charset="-78"/>
              <a:cs typeface="Simplified Arabic" panose="02020603050405020304" pitchFamily="18" charset="-78"/>
            </a:rPr>
            <a:t>المؤشرات </a:t>
          </a:r>
          <a:r>
            <a:rPr lang="ar-SA" sz="1600" b="1" kern="1200" dirty="0" err="1" smtClean="0">
              <a:latin typeface="Simplified Arabic" panose="02020603050405020304" pitchFamily="18" charset="-78"/>
              <a:cs typeface="Simplified Arabic" panose="02020603050405020304" pitchFamily="18" charset="-78"/>
            </a:rPr>
            <a:t>الإجتماعية</a:t>
          </a:r>
          <a:r>
            <a:rPr lang="ar-SA" sz="1600" b="1" kern="1200" dirty="0" smtClean="0">
              <a:latin typeface="Simplified Arabic" panose="02020603050405020304" pitchFamily="18" charset="-78"/>
              <a:cs typeface="Simplified Arabic" panose="02020603050405020304" pitchFamily="18" charset="-78"/>
            </a:rPr>
            <a:t> :</a:t>
          </a:r>
          <a:r>
            <a:rPr lang="ar-SA" sz="1600" kern="1200" dirty="0" smtClean="0">
              <a:latin typeface="Simplified Arabic" panose="02020603050405020304" pitchFamily="18" charset="-78"/>
              <a:cs typeface="Simplified Arabic" panose="02020603050405020304" pitchFamily="18" charset="-78"/>
            </a:rPr>
            <a:t> تتضح من خلال القدرة على تكوين العلاقات </a:t>
          </a:r>
          <a:r>
            <a:rPr lang="ar-SA" sz="1400" kern="1200" dirty="0" smtClean="0">
              <a:latin typeface="Simplified Arabic" panose="02020603050405020304" pitchFamily="18" charset="-78"/>
              <a:cs typeface="Simplified Arabic" panose="02020603050405020304" pitchFamily="18" charset="-78"/>
            </a:rPr>
            <a:t>الشخصية ونوعيتها ، فضلا عن ممارسة الفرد للأنشطة </a:t>
          </a:r>
          <a:r>
            <a:rPr lang="ar-SA" sz="1400" kern="1200" dirty="0" err="1" smtClean="0">
              <a:latin typeface="Simplified Arabic" panose="02020603050405020304" pitchFamily="18" charset="-78"/>
              <a:cs typeface="Simplified Arabic" panose="02020603050405020304" pitchFamily="18" charset="-78"/>
            </a:rPr>
            <a:t>الإجتماعية</a:t>
          </a:r>
          <a:r>
            <a:rPr lang="ar-SA" sz="1400" kern="1200" dirty="0" smtClean="0">
              <a:latin typeface="Simplified Arabic" panose="02020603050405020304" pitchFamily="18" charset="-78"/>
              <a:cs typeface="Simplified Arabic" panose="02020603050405020304" pitchFamily="18" charset="-78"/>
            </a:rPr>
            <a:t> والترفيهية .</a:t>
          </a:r>
          <a:endParaRPr lang="fr-FR" sz="1400" kern="1200" dirty="0" smtClean="0">
            <a:latin typeface="Simplified Arabic" panose="02020603050405020304" pitchFamily="18" charset="-78"/>
            <a:cs typeface="Simplified Arabic" panose="02020603050405020304" pitchFamily="18" charset="-78"/>
          </a:endParaRPr>
        </a:p>
        <a:p>
          <a:pPr defTabSz="622300">
            <a:lnSpc>
              <a:spcPct val="90000"/>
            </a:lnSpc>
            <a:spcBef>
              <a:spcPct val="0"/>
            </a:spcBef>
            <a:spcAft>
              <a:spcPct val="35000"/>
            </a:spcAft>
          </a:pPr>
          <a:endParaRPr lang="fr-FR" kern="1200" dirty="0"/>
        </a:p>
      </dsp:txBody>
      <dsp:txXfrm>
        <a:off x="404177" y="1285140"/>
        <a:ext cx="5614666" cy="692586"/>
      </dsp:txXfrm>
    </dsp:sp>
    <dsp:sp modelId="{11930BD7-AC87-43F1-82D8-0C15AC5703C5}">
      <dsp:nvSpPr>
        <dsp:cNvPr id="0" name=""/>
        <dsp:cNvSpPr/>
      </dsp:nvSpPr>
      <dsp:spPr>
        <a:xfrm>
          <a:off x="0" y="2810794"/>
          <a:ext cx="8128000" cy="6552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1F7989-FAA5-4F09-98D2-5E2E5BC268B9}">
      <dsp:nvSpPr>
        <dsp:cNvPr id="0" name=""/>
        <dsp:cNvSpPr/>
      </dsp:nvSpPr>
      <dsp:spPr>
        <a:xfrm>
          <a:off x="406400" y="2427034"/>
          <a:ext cx="5689600" cy="7675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justLow" defTabSz="711200" rtl="1">
            <a:lnSpc>
              <a:spcPct val="90000"/>
            </a:lnSpc>
            <a:spcBef>
              <a:spcPct val="0"/>
            </a:spcBef>
            <a:spcAft>
              <a:spcPct val="35000"/>
            </a:spcAft>
          </a:pPr>
          <a:r>
            <a:rPr lang="ar-SA" sz="1600" b="1" kern="1200" dirty="0" smtClean="0">
              <a:latin typeface="Simplified Arabic" panose="02020603050405020304" pitchFamily="18" charset="-78"/>
              <a:cs typeface="Simplified Arabic" panose="02020603050405020304" pitchFamily="18" charset="-78"/>
            </a:rPr>
            <a:t>المؤشرات المهنية :</a:t>
          </a:r>
          <a:r>
            <a:rPr lang="ar-SA" sz="1600" kern="1200" dirty="0" smtClean="0">
              <a:latin typeface="Simplified Arabic" panose="02020603050405020304" pitchFamily="18" charset="-78"/>
              <a:cs typeface="Simplified Arabic" panose="02020603050405020304" pitchFamily="18" charset="-78"/>
            </a:rPr>
            <a:t> وتتمثل في درجة رضا الفرد عن مهنته وحبه لها ، ومدى سهولة تنفيذ مهام وظيفته ، وقدرته على التوافق مع واجبات عمله</a:t>
          </a:r>
          <a:endParaRPr lang="fr-FR" sz="1600" kern="1200" dirty="0"/>
        </a:p>
      </dsp:txBody>
      <dsp:txXfrm>
        <a:off x="443867" y="2464501"/>
        <a:ext cx="5614666" cy="692586"/>
      </dsp:txXfrm>
    </dsp:sp>
    <dsp:sp modelId="{9DB5939F-F176-4FC2-8C03-D569539B1921}">
      <dsp:nvSpPr>
        <dsp:cNvPr id="0" name=""/>
        <dsp:cNvSpPr/>
      </dsp:nvSpPr>
      <dsp:spPr>
        <a:xfrm>
          <a:off x="0" y="3990154"/>
          <a:ext cx="8128000" cy="6552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FDE8A4-2D75-43F9-8F8F-17629F6182B2}">
      <dsp:nvSpPr>
        <dsp:cNvPr id="0" name=""/>
        <dsp:cNvSpPr/>
      </dsp:nvSpPr>
      <dsp:spPr>
        <a:xfrm>
          <a:off x="406400" y="3606394"/>
          <a:ext cx="5689600" cy="7675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justLow" defTabSz="711200" rtl="1">
            <a:lnSpc>
              <a:spcPct val="90000"/>
            </a:lnSpc>
            <a:spcBef>
              <a:spcPct val="0"/>
            </a:spcBef>
            <a:spcAft>
              <a:spcPct val="35000"/>
            </a:spcAft>
          </a:pPr>
          <a:r>
            <a:rPr lang="ar-SA" sz="1600" b="1" kern="1200" dirty="0" smtClean="0">
              <a:latin typeface="Simplified Arabic" panose="02020603050405020304" pitchFamily="18" charset="-78"/>
              <a:cs typeface="Simplified Arabic" panose="02020603050405020304" pitchFamily="18" charset="-78"/>
            </a:rPr>
            <a:t>المؤشرات الجسمية والبدنية :</a:t>
          </a:r>
          <a:r>
            <a:rPr lang="ar-SA" sz="1600" kern="1200" dirty="0" smtClean="0">
              <a:latin typeface="Simplified Arabic" panose="02020603050405020304" pitchFamily="18" charset="-78"/>
              <a:cs typeface="Simplified Arabic" panose="02020603050405020304" pitchFamily="18" charset="-78"/>
            </a:rPr>
            <a:t> ويقصد بها رضا الفرد عن حالته الصحية ، وقدرته على التعايش مع الآلام ، والنوم والشهية، والقدرة الجنسية </a:t>
          </a:r>
          <a:endParaRPr lang="fr-FR" sz="1600" kern="1200" dirty="0"/>
        </a:p>
      </dsp:txBody>
      <dsp:txXfrm>
        <a:off x="443867" y="3643861"/>
        <a:ext cx="5614666"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D4D4E-B387-4EBD-B217-69FF176FE064}">
      <dsp:nvSpPr>
        <dsp:cNvPr id="0" name=""/>
        <dsp:cNvSpPr/>
      </dsp:nvSpPr>
      <dsp:spPr>
        <a:xfrm>
          <a:off x="806273" y="2437"/>
          <a:ext cx="2334250" cy="396143"/>
        </a:xfrm>
        <a:prstGeom prst="roundRect">
          <a:avLst>
            <a:gd name="adj" fmla="val 10000"/>
          </a:avLst>
        </a:prstGeom>
        <a:solidFill>
          <a:schemeClr val="accent2"/>
        </a:solidFill>
        <a:ln w="22225" cap="rnd" cmpd="sng"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ar-DZ" sz="1400" b="1" kern="1200">
              <a:latin typeface="Simplified Arabic" panose="02020603050405020304" pitchFamily="18" charset="-78"/>
              <a:cs typeface="Simplified Arabic" panose="02020603050405020304" pitchFamily="18" charset="-78"/>
            </a:rPr>
            <a:t> المعيار الخارجي</a:t>
          </a:r>
          <a:endParaRPr lang="fr-FR" sz="1400" b="1" kern="1200">
            <a:latin typeface="Simplified Arabic" panose="02020603050405020304" pitchFamily="18" charset="-78"/>
            <a:cs typeface="Simplified Arabic" panose="02020603050405020304" pitchFamily="18" charset="-78"/>
          </a:endParaRPr>
        </a:p>
      </dsp:txBody>
      <dsp:txXfrm>
        <a:off x="817876" y="14040"/>
        <a:ext cx="2311044" cy="372937"/>
      </dsp:txXfrm>
    </dsp:sp>
    <dsp:sp modelId="{7B051B16-C273-4DD5-9320-CAB8EE245399}">
      <dsp:nvSpPr>
        <dsp:cNvPr id="0" name=""/>
        <dsp:cNvSpPr/>
      </dsp:nvSpPr>
      <dsp:spPr>
        <a:xfrm>
          <a:off x="1039698" y="398580"/>
          <a:ext cx="233425" cy="297107"/>
        </a:xfrm>
        <a:custGeom>
          <a:avLst/>
          <a:gdLst/>
          <a:ahLst/>
          <a:cxnLst/>
          <a:rect l="0" t="0" r="0" b="0"/>
          <a:pathLst>
            <a:path>
              <a:moveTo>
                <a:pt x="0" y="0"/>
              </a:moveTo>
              <a:lnTo>
                <a:pt x="0" y="297107"/>
              </a:lnTo>
              <a:lnTo>
                <a:pt x="233425" y="29710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BFFB3-2831-445F-B25F-092AE2B28231}">
      <dsp:nvSpPr>
        <dsp:cNvPr id="0" name=""/>
        <dsp:cNvSpPr/>
      </dsp:nvSpPr>
      <dsp:spPr>
        <a:xfrm>
          <a:off x="1273123" y="497616"/>
          <a:ext cx="1830498" cy="396143"/>
        </a:xfrm>
        <a:prstGeom prst="roundRect">
          <a:avLst>
            <a:gd name="adj" fmla="val 10000"/>
          </a:avLst>
        </a:prstGeom>
        <a:solidFill>
          <a:schemeClr val="accent2">
            <a:tint val="70000"/>
            <a:lumMod val="104000"/>
          </a:schemeClr>
        </a:solidFill>
        <a:ln w="9525" cap="rnd" cmpd="sng" algn="ctr">
          <a:solidFill>
            <a:schemeClr val="accent2">
              <a:shade val="90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05" tIns="1270" rIns="1905" bIns="1270" numCol="1" spcCol="1270" anchor="ctr" anchorCtr="0">
          <a:noAutofit/>
        </a:bodyPr>
        <a:lstStyle/>
        <a:p>
          <a:pPr lvl="0" algn="ctr" defTabSz="44450" rtl="0">
            <a:lnSpc>
              <a:spcPct val="90000"/>
            </a:lnSpc>
            <a:spcBef>
              <a:spcPct val="0"/>
            </a:spcBef>
            <a:spcAft>
              <a:spcPct val="35000"/>
            </a:spcAft>
          </a:pPr>
          <a:endParaRPr lang="ar-DZ" sz="100" b="1" kern="1200" dirty="0">
            <a:latin typeface="Simplified Arabic" panose="02020603050405020304" pitchFamily="18" charset="-78"/>
            <a:cs typeface="Simplified Arabic" panose="02020603050405020304" pitchFamily="18" charset="-78"/>
          </a:endParaRPr>
        </a:p>
        <a:p>
          <a:pPr lvl="0" algn="ctr" defTabSz="44450" rtl="1">
            <a:lnSpc>
              <a:spcPct val="90000"/>
            </a:lnSpc>
            <a:spcBef>
              <a:spcPct val="0"/>
            </a:spcBef>
            <a:spcAft>
              <a:spcPct val="35000"/>
            </a:spcAft>
          </a:pPr>
          <a:r>
            <a:rPr lang="ar-DZ" sz="700" b="1" kern="1200" dirty="0" err="1">
              <a:latin typeface="Simplified Arabic" panose="02020603050405020304" pitchFamily="18" charset="-78"/>
              <a:cs typeface="Simplified Arabic" panose="02020603050405020304" pitchFamily="18" charset="-78"/>
            </a:rPr>
            <a:t>الإنتماء</a:t>
          </a:r>
          <a:r>
            <a:rPr lang="ar-DZ" sz="700" b="1" kern="1200" dirty="0">
              <a:latin typeface="Simplified Arabic" panose="02020603050405020304" pitchFamily="18" charset="-78"/>
              <a:cs typeface="Simplified Arabic" panose="02020603050405020304" pitchFamily="18" charset="-78"/>
            </a:rPr>
            <a:t> </a:t>
          </a:r>
          <a:r>
            <a:rPr lang="fr-FR" sz="700" b="1" kern="1200" dirty="0">
              <a:latin typeface="Simplified Arabic" panose="02020603050405020304" pitchFamily="18" charset="-78"/>
              <a:cs typeface="Simplified Arabic" panose="02020603050405020304" pitchFamily="18" charset="-78"/>
            </a:rPr>
            <a:t>Affiliation</a:t>
          </a:r>
          <a:endParaRPr lang="ar-DZ" sz="700" b="1" kern="1200" dirty="0">
            <a:latin typeface="Simplified Arabic" panose="02020603050405020304" pitchFamily="18" charset="-78"/>
            <a:cs typeface="Simplified Arabic" panose="02020603050405020304" pitchFamily="18" charset="-78"/>
          </a:endParaRPr>
        </a:p>
      </dsp:txBody>
      <dsp:txXfrm>
        <a:off x="1284726" y="509219"/>
        <a:ext cx="1807292" cy="372937"/>
      </dsp:txXfrm>
    </dsp:sp>
    <dsp:sp modelId="{E628A31C-BAD1-422F-9DA4-7337EE08DD62}">
      <dsp:nvSpPr>
        <dsp:cNvPr id="0" name=""/>
        <dsp:cNvSpPr/>
      </dsp:nvSpPr>
      <dsp:spPr>
        <a:xfrm>
          <a:off x="1039698" y="398580"/>
          <a:ext cx="233425" cy="792286"/>
        </a:xfrm>
        <a:custGeom>
          <a:avLst/>
          <a:gdLst/>
          <a:ahLst/>
          <a:cxnLst/>
          <a:rect l="0" t="0" r="0" b="0"/>
          <a:pathLst>
            <a:path>
              <a:moveTo>
                <a:pt x="0" y="0"/>
              </a:moveTo>
              <a:lnTo>
                <a:pt x="0" y="792286"/>
              </a:lnTo>
              <a:lnTo>
                <a:pt x="233425" y="79228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E06D72-504A-49FE-A661-549D1C7FDB3C}">
      <dsp:nvSpPr>
        <dsp:cNvPr id="0" name=""/>
        <dsp:cNvSpPr/>
      </dsp:nvSpPr>
      <dsp:spPr>
        <a:xfrm>
          <a:off x="1273123" y="992795"/>
          <a:ext cx="1846293" cy="396143"/>
        </a:xfrm>
        <a:prstGeom prst="roundRect">
          <a:avLst>
            <a:gd name="adj" fmla="val 10000"/>
          </a:avLst>
        </a:prstGeom>
        <a:solidFill>
          <a:schemeClr val="accent2">
            <a:tint val="70000"/>
            <a:lumMod val="104000"/>
          </a:schemeClr>
        </a:solidFill>
        <a:ln w="9525" cap="rnd" cmpd="sng" algn="ctr">
          <a:solidFill>
            <a:schemeClr val="accent2">
              <a:shade val="90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525" tIns="6350" rIns="9525" bIns="6350" numCol="1" spcCol="1270" anchor="ctr" anchorCtr="0">
          <a:noAutofit/>
        </a:bodyPr>
        <a:lstStyle/>
        <a:p>
          <a:pPr lvl="0" algn="ctr" defTabSz="222250" rtl="0">
            <a:lnSpc>
              <a:spcPct val="90000"/>
            </a:lnSpc>
            <a:spcBef>
              <a:spcPct val="0"/>
            </a:spcBef>
            <a:spcAft>
              <a:spcPct val="35000"/>
            </a:spcAft>
          </a:pPr>
          <a:endParaRPr lang="ar-DZ" sz="500" b="1" kern="1200" dirty="0">
            <a:latin typeface="Simplified Arabic" panose="02020603050405020304" pitchFamily="18" charset="-78"/>
            <a:cs typeface="Simplified Arabic" panose="02020603050405020304" pitchFamily="18" charset="-78"/>
          </a:endParaRPr>
        </a:p>
        <a:p>
          <a:pPr lvl="0" algn="ctr" defTabSz="222250" rtl="1">
            <a:lnSpc>
              <a:spcPct val="90000"/>
            </a:lnSpc>
            <a:spcBef>
              <a:spcPct val="0"/>
            </a:spcBef>
            <a:spcAft>
              <a:spcPct val="35000"/>
            </a:spcAft>
          </a:pPr>
          <a:r>
            <a:rPr lang="ar-SA" sz="900" b="1" kern="1200" dirty="0">
              <a:latin typeface="Simplified Arabic" panose="02020603050405020304" pitchFamily="18" charset="-78"/>
              <a:cs typeface="Simplified Arabic" panose="02020603050405020304" pitchFamily="18" charset="-78"/>
            </a:rPr>
            <a:t>العمل</a:t>
          </a:r>
          <a:r>
            <a:rPr lang="ar-DZ" sz="900" b="1" kern="1200" dirty="0">
              <a:latin typeface="Simplified Arabic" panose="02020603050405020304" pitchFamily="18" charset="-78"/>
              <a:cs typeface="Simplified Arabic" panose="02020603050405020304" pitchFamily="18" charset="-78"/>
            </a:rPr>
            <a:t> </a:t>
          </a:r>
          <a:r>
            <a:rPr lang="fr-FR" sz="900" b="1" kern="1200" dirty="0">
              <a:latin typeface="Simplified Arabic" panose="02020603050405020304" pitchFamily="18" charset="-78"/>
              <a:cs typeface="Simplified Arabic" panose="02020603050405020304" pitchFamily="18" charset="-78"/>
            </a:rPr>
            <a:t>Job</a:t>
          </a:r>
          <a:r>
            <a:rPr lang="ar-SA" sz="900" b="1" kern="1200" dirty="0">
              <a:latin typeface="Simplified Arabic" panose="02020603050405020304" pitchFamily="18" charset="-78"/>
              <a:cs typeface="Simplified Arabic" panose="02020603050405020304" pitchFamily="18" charset="-78"/>
            </a:rPr>
            <a:t> </a:t>
          </a:r>
          <a:endParaRPr lang="ar-DZ" sz="900" b="1" kern="1200" dirty="0">
            <a:latin typeface="Simplified Arabic" panose="02020603050405020304" pitchFamily="18" charset="-78"/>
            <a:cs typeface="Simplified Arabic" panose="02020603050405020304" pitchFamily="18" charset="-78"/>
          </a:endParaRPr>
        </a:p>
      </dsp:txBody>
      <dsp:txXfrm>
        <a:off x="1284726" y="1004398"/>
        <a:ext cx="1823087" cy="372937"/>
      </dsp:txXfrm>
    </dsp:sp>
    <dsp:sp modelId="{6D81795D-3CEA-46BC-96BE-85B483656B22}">
      <dsp:nvSpPr>
        <dsp:cNvPr id="0" name=""/>
        <dsp:cNvSpPr/>
      </dsp:nvSpPr>
      <dsp:spPr>
        <a:xfrm>
          <a:off x="1039698" y="398580"/>
          <a:ext cx="233425" cy="1287465"/>
        </a:xfrm>
        <a:custGeom>
          <a:avLst/>
          <a:gdLst/>
          <a:ahLst/>
          <a:cxnLst/>
          <a:rect l="0" t="0" r="0" b="0"/>
          <a:pathLst>
            <a:path>
              <a:moveTo>
                <a:pt x="0" y="0"/>
              </a:moveTo>
              <a:lnTo>
                <a:pt x="0" y="1287465"/>
              </a:lnTo>
              <a:lnTo>
                <a:pt x="233425" y="128746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047C9-ED59-4BE9-9543-969053A19232}">
      <dsp:nvSpPr>
        <dsp:cNvPr id="0" name=""/>
        <dsp:cNvSpPr/>
      </dsp:nvSpPr>
      <dsp:spPr>
        <a:xfrm>
          <a:off x="1273123" y="1487974"/>
          <a:ext cx="1868959" cy="396143"/>
        </a:xfrm>
        <a:prstGeom prst="roundRect">
          <a:avLst>
            <a:gd name="adj" fmla="val 10000"/>
          </a:avLst>
        </a:prstGeom>
        <a:solidFill>
          <a:schemeClr val="accent2">
            <a:tint val="70000"/>
            <a:lumMod val="104000"/>
          </a:schemeClr>
        </a:solidFill>
        <a:ln w="9525" cap="rnd" cmpd="sng" algn="ctr">
          <a:solidFill>
            <a:schemeClr val="accent2">
              <a:shade val="90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1430" rIns="17145" bIns="11430" numCol="1" spcCol="1270" anchor="ctr" anchorCtr="0">
          <a:noAutofit/>
        </a:bodyPr>
        <a:lstStyle/>
        <a:p>
          <a:pPr lvl="0" algn="ctr" defTabSz="400050" rtl="1">
            <a:lnSpc>
              <a:spcPct val="90000"/>
            </a:lnSpc>
            <a:spcBef>
              <a:spcPct val="0"/>
            </a:spcBef>
            <a:spcAft>
              <a:spcPct val="35000"/>
            </a:spcAft>
          </a:pPr>
          <a:r>
            <a:rPr lang="ar-SA" sz="900" b="1" kern="1200" dirty="0">
              <a:latin typeface="Simplified Arabic" panose="02020603050405020304" pitchFamily="18" charset="-78"/>
              <a:cs typeface="Simplified Arabic" panose="02020603050405020304" pitchFamily="18" charset="-78"/>
            </a:rPr>
            <a:t>المهارات </a:t>
          </a:r>
          <a:r>
            <a:rPr lang="ar-SA" sz="900" b="1" kern="1200" dirty="0" err="1">
              <a:latin typeface="Simplified Arabic" panose="02020603050405020304" pitchFamily="18" charset="-78"/>
              <a:cs typeface="Simplified Arabic" panose="02020603050405020304" pitchFamily="18" charset="-78"/>
            </a:rPr>
            <a:t>الإجتماعية</a:t>
          </a:r>
          <a:r>
            <a:rPr lang="fr-FR" sz="900" b="1" kern="1200" dirty="0">
              <a:latin typeface="Simplified Arabic" panose="02020603050405020304" pitchFamily="18" charset="-78"/>
              <a:cs typeface="Simplified Arabic" panose="02020603050405020304" pitchFamily="18" charset="-78"/>
            </a:rPr>
            <a:t>Social – </a:t>
          </a:r>
          <a:r>
            <a:rPr lang="fr-FR" sz="900" b="1" kern="1200" dirty="0" err="1" smtClean="0">
              <a:latin typeface="Simplified Arabic" panose="02020603050405020304" pitchFamily="18" charset="-78"/>
              <a:cs typeface="Simplified Arabic" panose="02020603050405020304" pitchFamily="18" charset="-78"/>
            </a:rPr>
            <a:t>Skills</a:t>
          </a:r>
          <a:endParaRPr lang="ar-DZ" sz="900" b="1" kern="1200" dirty="0" smtClean="0">
            <a:latin typeface="Simplified Arabic" panose="02020603050405020304" pitchFamily="18" charset="-78"/>
            <a:cs typeface="Simplified Arabic" panose="02020603050405020304" pitchFamily="18" charset="-78"/>
          </a:endParaRPr>
        </a:p>
      </dsp:txBody>
      <dsp:txXfrm>
        <a:off x="1284726" y="1499577"/>
        <a:ext cx="1845753" cy="372937"/>
      </dsp:txXfrm>
    </dsp:sp>
    <dsp:sp modelId="{9418A67F-19F0-4116-9486-5AF6067F5501}">
      <dsp:nvSpPr>
        <dsp:cNvPr id="0" name=""/>
        <dsp:cNvSpPr/>
      </dsp:nvSpPr>
      <dsp:spPr>
        <a:xfrm>
          <a:off x="1039698" y="398580"/>
          <a:ext cx="233425" cy="1782644"/>
        </a:xfrm>
        <a:custGeom>
          <a:avLst/>
          <a:gdLst/>
          <a:ahLst/>
          <a:cxnLst/>
          <a:rect l="0" t="0" r="0" b="0"/>
          <a:pathLst>
            <a:path>
              <a:moveTo>
                <a:pt x="0" y="0"/>
              </a:moveTo>
              <a:lnTo>
                <a:pt x="0" y="1782644"/>
              </a:lnTo>
              <a:lnTo>
                <a:pt x="233425" y="178264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8497B1-9886-42AD-A6B6-731CAD03D66D}">
      <dsp:nvSpPr>
        <dsp:cNvPr id="0" name=""/>
        <dsp:cNvSpPr/>
      </dsp:nvSpPr>
      <dsp:spPr>
        <a:xfrm>
          <a:off x="1273123" y="1983153"/>
          <a:ext cx="1849418" cy="396143"/>
        </a:xfrm>
        <a:prstGeom prst="roundRect">
          <a:avLst>
            <a:gd name="adj" fmla="val 10000"/>
          </a:avLst>
        </a:prstGeom>
        <a:solidFill>
          <a:schemeClr val="accent2">
            <a:tint val="70000"/>
            <a:lumMod val="104000"/>
          </a:schemeClr>
        </a:solidFill>
        <a:ln w="9525" cap="rnd" cmpd="sng" algn="ctr">
          <a:solidFill>
            <a:schemeClr val="accent2">
              <a:shade val="90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1430" rIns="17145" bIns="11430" numCol="1" spcCol="1270" anchor="ctr" anchorCtr="0">
          <a:noAutofit/>
        </a:bodyPr>
        <a:lstStyle/>
        <a:p>
          <a:pPr lvl="0" algn="ctr" defTabSz="400050" rtl="1">
            <a:lnSpc>
              <a:spcPct val="90000"/>
            </a:lnSpc>
            <a:spcBef>
              <a:spcPct val="0"/>
            </a:spcBef>
            <a:spcAft>
              <a:spcPct val="35000"/>
            </a:spcAft>
          </a:pPr>
          <a:r>
            <a:rPr lang="ar-SA" sz="900" b="1" kern="1200" dirty="0" smtClean="0">
              <a:latin typeface="Simplified Arabic" panose="02020603050405020304" pitchFamily="18" charset="-78"/>
              <a:cs typeface="Simplified Arabic" panose="02020603050405020304" pitchFamily="18" charset="-78"/>
            </a:rPr>
            <a:t>المساندة </a:t>
          </a:r>
          <a:r>
            <a:rPr lang="ar-SA" sz="900" b="1" kern="1200" dirty="0" err="1">
              <a:latin typeface="Simplified Arabic" panose="02020603050405020304" pitchFamily="18" charset="-78"/>
              <a:cs typeface="Simplified Arabic" panose="02020603050405020304" pitchFamily="18" charset="-78"/>
            </a:rPr>
            <a:t>الإجتماعية</a:t>
          </a:r>
          <a:r>
            <a:rPr lang="ar-SA" sz="900" b="1" kern="1200" dirty="0">
              <a:latin typeface="Simplified Arabic" panose="02020603050405020304" pitchFamily="18" charset="-78"/>
              <a:cs typeface="Simplified Arabic" panose="02020603050405020304" pitchFamily="18" charset="-78"/>
            </a:rPr>
            <a:t> </a:t>
          </a:r>
          <a:r>
            <a:rPr lang="fr-FR" sz="900" b="1" kern="1200" dirty="0">
              <a:latin typeface="Simplified Arabic" panose="02020603050405020304" pitchFamily="18" charset="-78"/>
              <a:cs typeface="Simplified Arabic" panose="02020603050405020304" pitchFamily="18" charset="-78"/>
            </a:rPr>
            <a:t>Social Support</a:t>
          </a:r>
        </a:p>
      </dsp:txBody>
      <dsp:txXfrm>
        <a:off x="1284726" y="1994756"/>
        <a:ext cx="1826212" cy="372937"/>
      </dsp:txXfrm>
    </dsp:sp>
    <dsp:sp modelId="{94ED07ED-BCDD-42D9-A3E9-118512F5D8CD}">
      <dsp:nvSpPr>
        <dsp:cNvPr id="0" name=""/>
        <dsp:cNvSpPr/>
      </dsp:nvSpPr>
      <dsp:spPr>
        <a:xfrm>
          <a:off x="1039698" y="398580"/>
          <a:ext cx="243452" cy="2277823"/>
        </a:xfrm>
        <a:custGeom>
          <a:avLst/>
          <a:gdLst/>
          <a:ahLst/>
          <a:cxnLst/>
          <a:rect l="0" t="0" r="0" b="0"/>
          <a:pathLst>
            <a:path>
              <a:moveTo>
                <a:pt x="0" y="0"/>
              </a:moveTo>
              <a:lnTo>
                <a:pt x="0" y="2277823"/>
              </a:lnTo>
              <a:lnTo>
                <a:pt x="243452" y="227782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99032F-AC6E-46E8-B385-AAA60A114397}">
      <dsp:nvSpPr>
        <dsp:cNvPr id="0" name=""/>
        <dsp:cNvSpPr/>
      </dsp:nvSpPr>
      <dsp:spPr>
        <a:xfrm>
          <a:off x="1283150" y="2478332"/>
          <a:ext cx="1812181" cy="396143"/>
        </a:xfrm>
        <a:prstGeom prst="roundRect">
          <a:avLst>
            <a:gd name="adj" fmla="val 10000"/>
          </a:avLst>
        </a:prstGeom>
        <a:solidFill>
          <a:schemeClr val="accent2">
            <a:tint val="70000"/>
            <a:lumMod val="104000"/>
          </a:schemeClr>
        </a:solidFill>
        <a:ln w="9525" cap="rnd" cmpd="sng" algn="ctr">
          <a:solidFill>
            <a:schemeClr val="accent2">
              <a:shade val="90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1430" rIns="17145" bIns="11430" numCol="1" spcCol="1270" anchor="ctr" anchorCtr="0">
          <a:noAutofit/>
        </a:bodyPr>
        <a:lstStyle/>
        <a:p>
          <a:pPr lvl="0" algn="ctr" defTabSz="400050" rtl="1">
            <a:lnSpc>
              <a:spcPct val="90000"/>
            </a:lnSpc>
            <a:spcBef>
              <a:spcPct val="0"/>
            </a:spcBef>
            <a:spcAft>
              <a:spcPct val="35000"/>
            </a:spcAft>
          </a:pPr>
          <a:r>
            <a:rPr lang="ar-SA" sz="900" b="1" kern="1200" dirty="0">
              <a:latin typeface="Simplified Arabic" panose="02020603050405020304" pitchFamily="18" charset="-78"/>
              <a:cs typeface="Simplified Arabic" panose="02020603050405020304" pitchFamily="18" charset="-78"/>
            </a:rPr>
            <a:t>المكانة </a:t>
          </a:r>
          <a:r>
            <a:rPr lang="ar-SA" sz="900" b="1" kern="1200" err="1">
              <a:latin typeface="Simplified Arabic" panose="02020603050405020304" pitchFamily="18" charset="-78"/>
              <a:cs typeface="Simplified Arabic" panose="02020603050405020304" pitchFamily="18" charset="-78"/>
            </a:rPr>
            <a:t>الإجتماعية</a:t>
          </a:r>
          <a:r>
            <a:rPr lang="ar-SA" sz="900" b="1" kern="1200">
              <a:latin typeface="Simplified Arabic" panose="02020603050405020304" pitchFamily="18" charset="-78"/>
              <a:cs typeface="Simplified Arabic" panose="02020603050405020304" pitchFamily="18" charset="-78"/>
            </a:rPr>
            <a:t> </a:t>
          </a:r>
          <a:r>
            <a:rPr lang="fr-FR" sz="900" b="1" kern="1200" smtClean="0">
              <a:latin typeface="Simplified Arabic" panose="02020603050405020304" pitchFamily="18" charset="-78"/>
              <a:cs typeface="Simplified Arabic" panose="02020603050405020304" pitchFamily="18" charset="-78"/>
            </a:rPr>
            <a:t>Position </a:t>
          </a:r>
          <a:r>
            <a:rPr lang="fr-FR" sz="900" b="1" kern="1200" dirty="0">
              <a:latin typeface="Simplified Arabic" panose="02020603050405020304" pitchFamily="18" charset="-78"/>
              <a:cs typeface="Simplified Arabic" panose="02020603050405020304" pitchFamily="18" charset="-78"/>
            </a:rPr>
            <a:t>Social</a:t>
          </a:r>
        </a:p>
      </dsp:txBody>
      <dsp:txXfrm>
        <a:off x="1294753" y="2489935"/>
        <a:ext cx="1788975" cy="372937"/>
      </dsp:txXfrm>
    </dsp:sp>
    <dsp:sp modelId="{F225061A-6073-4977-88CD-282B28E8BCC5}">
      <dsp:nvSpPr>
        <dsp:cNvPr id="0" name=""/>
        <dsp:cNvSpPr/>
      </dsp:nvSpPr>
      <dsp:spPr>
        <a:xfrm>
          <a:off x="1039698" y="398580"/>
          <a:ext cx="233425" cy="2773002"/>
        </a:xfrm>
        <a:custGeom>
          <a:avLst/>
          <a:gdLst/>
          <a:ahLst/>
          <a:cxnLst/>
          <a:rect l="0" t="0" r="0" b="0"/>
          <a:pathLst>
            <a:path>
              <a:moveTo>
                <a:pt x="0" y="0"/>
              </a:moveTo>
              <a:lnTo>
                <a:pt x="0" y="2773002"/>
              </a:lnTo>
              <a:lnTo>
                <a:pt x="233425" y="277300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BA9FE1-F95A-4F6E-A135-F085940BA6DE}">
      <dsp:nvSpPr>
        <dsp:cNvPr id="0" name=""/>
        <dsp:cNvSpPr/>
      </dsp:nvSpPr>
      <dsp:spPr>
        <a:xfrm>
          <a:off x="1273123" y="2973511"/>
          <a:ext cx="1807839" cy="396143"/>
        </a:xfrm>
        <a:prstGeom prst="roundRect">
          <a:avLst>
            <a:gd name="adj" fmla="val 10000"/>
          </a:avLst>
        </a:prstGeom>
        <a:solidFill>
          <a:schemeClr val="accent2">
            <a:tint val="70000"/>
            <a:lumMod val="104000"/>
          </a:schemeClr>
        </a:solidFill>
        <a:ln w="9525" cap="rnd" cmpd="sng" algn="ctr">
          <a:solidFill>
            <a:schemeClr val="accent2">
              <a:shade val="90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ar-DZ" sz="900" b="1" kern="1200">
              <a:latin typeface="Simplified Arabic" panose="02020603050405020304" pitchFamily="18" charset="-78"/>
              <a:cs typeface="Simplified Arabic" panose="02020603050405020304" pitchFamily="18" charset="-78"/>
            </a:rPr>
            <a:t>القيم الدينية والخلقية</a:t>
          </a:r>
          <a:endParaRPr lang="fr-FR" sz="900" b="1" kern="1200">
            <a:latin typeface="Simplified Arabic" panose="02020603050405020304" pitchFamily="18" charset="-78"/>
            <a:cs typeface="Simplified Arabic" panose="02020603050405020304" pitchFamily="18" charset="-78"/>
          </a:endParaRPr>
        </a:p>
      </dsp:txBody>
      <dsp:txXfrm>
        <a:off x="1284726" y="2985114"/>
        <a:ext cx="1784633" cy="372937"/>
      </dsp:txXfrm>
    </dsp:sp>
    <dsp:sp modelId="{3AA86FBA-D21B-4696-B4E3-0001EE070864}">
      <dsp:nvSpPr>
        <dsp:cNvPr id="0" name=""/>
        <dsp:cNvSpPr/>
      </dsp:nvSpPr>
      <dsp:spPr>
        <a:xfrm>
          <a:off x="3338595" y="2437"/>
          <a:ext cx="2255608" cy="396143"/>
        </a:xfrm>
        <a:prstGeom prst="roundRect">
          <a:avLst>
            <a:gd name="adj" fmla="val 10000"/>
          </a:avLst>
        </a:prstGeom>
        <a:solidFill>
          <a:schemeClr val="accent5"/>
        </a:solidFill>
        <a:ln w="222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5"/>
        </a:fillRef>
        <a:effectRef idx="1">
          <a:schemeClr val="accent5"/>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ar-DZ" sz="1400" b="1" kern="1200" dirty="0">
              <a:latin typeface="Simplified Arabic" panose="02020603050405020304" pitchFamily="18" charset="-78"/>
              <a:cs typeface="Simplified Arabic" panose="02020603050405020304" pitchFamily="18" charset="-78"/>
            </a:rPr>
            <a:t>الخصائص الشخصية</a:t>
          </a:r>
          <a:endParaRPr lang="fr-FR" sz="1400" b="1" kern="1200" dirty="0">
            <a:latin typeface="Simplified Arabic" panose="02020603050405020304" pitchFamily="18" charset="-78"/>
            <a:cs typeface="Simplified Arabic" panose="02020603050405020304" pitchFamily="18" charset="-78"/>
          </a:endParaRPr>
        </a:p>
      </dsp:txBody>
      <dsp:txXfrm>
        <a:off x="3350198" y="14040"/>
        <a:ext cx="2232402" cy="372937"/>
      </dsp:txXfrm>
    </dsp:sp>
    <dsp:sp modelId="{1E9D3461-CE7E-4BD9-877D-B776AAE34DEB}">
      <dsp:nvSpPr>
        <dsp:cNvPr id="0" name=""/>
        <dsp:cNvSpPr/>
      </dsp:nvSpPr>
      <dsp:spPr>
        <a:xfrm>
          <a:off x="3564156" y="398580"/>
          <a:ext cx="225560" cy="297107"/>
        </a:xfrm>
        <a:custGeom>
          <a:avLst/>
          <a:gdLst/>
          <a:ahLst/>
          <a:cxnLst/>
          <a:rect l="0" t="0" r="0" b="0"/>
          <a:pathLst>
            <a:path>
              <a:moveTo>
                <a:pt x="0" y="0"/>
              </a:moveTo>
              <a:lnTo>
                <a:pt x="0" y="297107"/>
              </a:lnTo>
              <a:lnTo>
                <a:pt x="225560" y="29710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068A50-8D3C-410F-B2E3-4953C33B59E6}">
      <dsp:nvSpPr>
        <dsp:cNvPr id="0" name=""/>
        <dsp:cNvSpPr/>
      </dsp:nvSpPr>
      <dsp:spPr>
        <a:xfrm>
          <a:off x="3789716" y="497616"/>
          <a:ext cx="1565228" cy="396143"/>
        </a:xfrm>
        <a:prstGeom prst="roundRect">
          <a:avLst>
            <a:gd name="adj" fmla="val 10000"/>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0160" rIns="15240" bIns="10160" numCol="1" spcCol="1270" anchor="ctr" anchorCtr="0">
          <a:noAutofit/>
        </a:bodyPr>
        <a:lstStyle/>
        <a:p>
          <a:pPr lvl="0" algn="ctr" defTabSz="355600" rtl="1">
            <a:lnSpc>
              <a:spcPct val="90000"/>
            </a:lnSpc>
            <a:spcBef>
              <a:spcPct val="0"/>
            </a:spcBef>
            <a:spcAft>
              <a:spcPct val="35000"/>
            </a:spcAft>
          </a:pPr>
          <a:r>
            <a:rPr lang="ar-SA" sz="800" b="1" kern="1200"/>
            <a:t>الصلابة النفسية </a:t>
          </a:r>
          <a:r>
            <a:rPr lang="fr-FR" sz="800" b="1" kern="1200"/>
            <a:t>Psychological Hardiness</a:t>
          </a:r>
          <a:endParaRPr lang="fr-FR" sz="800" kern="1200"/>
        </a:p>
      </dsp:txBody>
      <dsp:txXfrm>
        <a:off x="3801319" y="509219"/>
        <a:ext cx="1542022" cy="372937"/>
      </dsp:txXfrm>
    </dsp:sp>
    <dsp:sp modelId="{660B238E-1DA5-40E7-ADD4-353B70E4DC00}">
      <dsp:nvSpPr>
        <dsp:cNvPr id="0" name=""/>
        <dsp:cNvSpPr/>
      </dsp:nvSpPr>
      <dsp:spPr>
        <a:xfrm>
          <a:off x="3564156" y="398580"/>
          <a:ext cx="225560" cy="792286"/>
        </a:xfrm>
        <a:custGeom>
          <a:avLst/>
          <a:gdLst/>
          <a:ahLst/>
          <a:cxnLst/>
          <a:rect l="0" t="0" r="0" b="0"/>
          <a:pathLst>
            <a:path>
              <a:moveTo>
                <a:pt x="0" y="0"/>
              </a:moveTo>
              <a:lnTo>
                <a:pt x="0" y="792286"/>
              </a:lnTo>
              <a:lnTo>
                <a:pt x="225560" y="79228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055906-4A4F-409F-BADB-2771A5F8BA06}">
      <dsp:nvSpPr>
        <dsp:cNvPr id="0" name=""/>
        <dsp:cNvSpPr/>
      </dsp:nvSpPr>
      <dsp:spPr>
        <a:xfrm>
          <a:off x="3789716" y="992795"/>
          <a:ext cx="1565336" cy="396143"/>
        </a:xfrm>
        <a:prstGeom prst="roundRect">
          <a:avLst>
            <a:gd name="adj" fmla="val 10000"/>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0160" rIns="15240" bIns="10160" numCol="1" spcCol="1270" anchor="ctr" anchorCtr="0">
          <a:noAutofit/>
        </a:bodyPr>
        <a:lstStyle/>
        <a:p>
          <a:pPr lvl="0" algn="ctr" defTabSz="355600" rtl="1">
            <a:lnSpc>
              <a:spcPct val="90000"/>
            </a:lnSpc>
            <a:spcBef>
              <a:spcPct val="0"/>
            </a:spcBef>
            <a:spcAft>
              <a:spcPct val="35000"/>
            </a:spcAft>
          </a:pPr>
          <a:r>
            <a:rPr lang="ar-SA" sz="800" b="1" kern="1200"/>
            <a:t>الثقة بالنفس </a:t>
          </a:r>
          <a:r>
            <a:rPr lang="fr-FR" sz="800" b="1" kern="1200"/>
            <a:t>Self – Confidence</a:t>
          </a:r>
          <a:endParaRPr lang="fr-FR" sz="800" kern="1200"/>
        </a:p>
      </dsp:txBody>
      <dsp:txXfrm>
        <a:off x="3801319" y="1004398"/>
        <a:ext cx="1542130" cy="372937"/>
      </dsp:txXfrm>
    </dsp:sp>
    <dsp:sp modelId="{27DCA74B-12BE-4D3F-A1C5-707743412D37}">
      <dsp:nvSpPr>
        <dsp:cNvPr id="0" name=""/>
        <dsp:cNvSpPr/>
      </dsp:nvSpPr>
      <dsp:spPr>
        <a:xfrm>
          <a:off x="3564156" y="398580"/>
          <a:ext cx="225560" cy="1287465"/>
        </a:xfrm>
        <a:custGeom>
          <a:avLst/>
          <a:gdLst/>
          <a:ahLst/>
          <a:cxnLst/>
          <a:rect l="0" t="0" r="0" b="0"/>
          <a:pathLst>
            <a:path>
              <a:moveTo>
                <a:pt x="0" y="0"/>
              </a:moveTo>
              <a:lnTo>
                <a:pt x="0" y="1287465"/>
              </a:lnTo>
              <a:lnTo>
                <a:pt x="225560" y="128746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332220-DD8E-440B-98F8-79BEB7F2DD9E}">
      <dsp:nvSpPr>
        <dsp:cNvPr id="0" name=""/>
        <dsp:cNvSpPr/>
      </dsp:nvSpPr>
      <dsp:spPr>
        <a:xfrm>
          <a:off x="3789716" y="1487974"/>
          <a:ext cx="1550282" cy="396143"/>
        </a:xfrm>
        <a:prstGeom prst="roundRect">
          <a:avLst>
            <a:gd name="adj" fmla="val 10000"/>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0160" rIns="15240" bIns="10160" numCol="1" spcCol="1270" anchor="ctr" anchorCtr="0">
          <a:noAutofit/>
        </a:bodyPr>
        <a:lstStyle/>
        <a:p>
          <a:pPr lvl="0" algn="ctr" defTabSz="355600" rtl="1">
            <a:lnSpc>
              <a:spcPct val="90000"/>
            </a:lnSpc>
            <a:spcBef>
              <a:spcPct val="0"/>
            </a:spcBef>
            <a:spcAft>
              <a:spcPct val="35000"/>
            </a:spcAft>
          </a:pPr>
          <a:r>
            <a:rPr lang="ar-SA" sz="800" b="1" kern="1200"/>
            <a:t>السلوك التوكيدي</a:t>
          </a:r>
          <a:r>
            <a:rPr lang="fr-FR" sz="800" b="1" kern="1200"/>
            <a:t>Assertive – Behavior</a:t>
          </a:r>
          <a:endParaRPr lang="fr-FR" sz="800" kern="1200"/>
        </a:p>
      </dsp:txBody>
      <dsp:txXfrm>
        <a:off x="3801319" y="1499577"/>
        <a:ext cx="1527076" cy="372937"/>
      </dsp:txXfrm>
    </dsp:sp>
    <dsp:sp modelId="{A90D4A43-C1EB-42DF-BB6A-A1069B6477DD}">
      <dsp:nvSpPr>
        <dsp:cNvPr id="0" name=""/>
        <dsp:cNvSpPr/>
      </dsp:nvSpPr>
      <dsp:spPr>
        <a:xfrm>
          <a:off x="3564156" y="398580"/>
          <a:ext cx="225560" cy="1782644"/>
        </a:xfrm>
        <a:custGeom>
          <a:avLst/>
          <a:gdLst/>
          <a:ahLst/>
          <a:cxnLst/>
          <a:rect l="0" t="0" r="0" b="0"/>
          <a:pathLst>
            <a:path>
              <a:moveTo>
                <a:pt x="0" y="0"/>
              </a:moveTo>
              <a:lnTo>
                <a:pt x="0" y="1782644"/>
              </a:lnTo>
              <a:lnTo>
                <a:pt x="225560" y="178264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B45C78-26DF-4042-B834-0852995A3E5B}">
      <dsp:nvSpPr>
        <dsp:cNvPr id="0" name=""/>
        <dsp:cNvSpPr/>
      </dsp:nvSpPr>
      <dsp:spPr>
        <a:xfrm>
          <a:off x="3789716" y="1983153"/>
          <a:ext cx="1511682" cy="396143"/>
        </a:xfrm>
        <a:prstGeom prst="roundRect">
          <a:avLst>
            <a:gd name="adj" fmla="val 10000"/>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0160" rIns="15240" bIns="10160" numCol="1" spcCol="1270" anchor="ctr" anchorCtr="0">
          <a:noAutofit/>
        </a:bodyPr>
        <a:lstStyle/>
        <a:p>
          <a:pPr lvl="0" algn="ctr" defTabSz="355600" rtl="1">
            <a:lnSpc>
              <a:spcPct val="90000"/>
            </a:lnSpc>
            <a:spcBef>
              <a:spcPct val="0"/>
            </a:spcBef>
            <a:spcAft>
              <a:spcPct val="35000"/>
            </a:spcAft>
          </a:pPr>
          <a:r>
            <a:rPr lang="ar-SA" sz="800" b="1" kern="1200"/>
            <a:t>الرضا عن الحياة </a:t>
          </a:r>
          <a:r>
            <a:rPr lang="fr-FR" sz="800" b="1" kern="1200"/>
            <a:t>Satisfaction with life</a:t>
          </a:r>
          <a:endParaRPr lang="fr-FR" sz="800" kern="1200"/>
        </a:p>
      </dsp:txBody>
      <dsp:txXfrm>
        <a:off x="3801319" y="1994756"/>
        <a:ext cx="1488476" cy="372937"/>
      </dsp:txXfrm>
    </dsp:sp>
    <dsp:sp modelId="{BBEFF6DF-BAAB-48FB-8F9D-EE27B685003B}">
      <dsp:nvSpPr>
        <dsp:cNvPr id="0" name=""/>
        <dsp:cNvSpPr/>
      </dsp:nvSpPr>
      <dsp:spPr>
        <a:xfrm>
          <a:off x="3564156" y="398580"/>
          <a:ext cx="225560" cy="2277823"/>
        </a:xfrm>
        <a:custGeom>
          <a:avLst/>
          <a:gdLst/>
          <a:ahLst/>
          <a:cxnLst/>
          <a:rect l="0" t="0" r="0" b="0"/>
          <a:pathLst>
            <a:path>
              <a:moveTo>
                <a:pt x="0" y="0"/>
              </a:moveTo>
              <a:lnTo>
                <a:pt x="0" y="2277823"/>
              </a:lnTo>
              <a:lnTo>
                <a:pt x="225560" y="227782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382E52-9076-4E42-90AC-9205627DC1FF}">
      <dsp:nvSpPr>
        <dsp:cNvPr id="0" name=""/>
        <dsp:cNvSpPr/>
      </dsp:nvSpPr>
      <dsp:spPr>
        <a:xfrm>
          <a:off x="3789716" y="2478332"/>
          <a:ext cx="1481873" cy="396143"/>
        </a:xfrm>
        <a:prstGeom prst="roundRect">
          <a:avLst>
            <a:gd name="adj" fmla="val 10000"/>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ar-SA" sz="800" b="1" kern="1200"/>
            <a:t>ا</a:t>
          </a:r>
          <a:r>
            <a:rPr lang="ar-DZ" sz="800" b="1" kern="1200"/>
            <a:t>لسعادة</a:t>
          </a:r>
        </a:p>
        <a:p>
          <a:pPr lvl="0" algn="ctr" defTabSz="355600">
            <a:lnSpc>
              <a:spcPct val="90000"/>
            </a:lnSpc>
            <a:spcBef>
              <a:spcPct val="0"/>
            </a:spcBef>
            <a:spcAft>
              <a:spcPct val="35000"/>
            </a:spcAft>
          </a:pPr>
          <a:r>
            <a:rPr lang="ar-SA" sz="800" b="1" kern="1200"/>
            <a:t>ل </a:t>
          </a:r>
          <a:r>
            <a:rPr lang="fr-FR" sz="800" b="1" kern="1200"/>
            <a:t>(Well-Being) Happiness</a:t>
          </a:r>
          <a:endParaRPr lang="fr-FR" sz="800" kern="1200"/>
        </a:p>
      </dsp:txBody>
      <dsp:txXfrm>
        <a:off x="3801319" y="2489935"/>
        <a:ext cx="1458667" cy="372937"/>
      </dsp:txXfrm>
    </dsp:sp>
    <dsp:sp modelId="{65390CD9-9814-49BF-993F-07CC2C7A1DDE}">
      <dsp:nvSpPr>
        <dsp:cNvPr id="0" name=""/>
        <dsp:cNvSpPr/>
      </dsp:nvSpPr>
      <dsp:spPr>
        <a:xfrm>
          <a:off x="3564156" y="398580"/>
          <a:ext cx="225560" cy="2773002"/>
        </a:xfrm>
        <a:custGeom>
          <a:avLst/>
          <a:gdLst/>
          <a:ahLst/>
          <a:cxnLst/>
          <a:rect l="0" t="0" r="0" b="0"/>
          <a:pathLst>
            <a:path>
              <a:moveTo>
                <a:pt x="0" y="0"/>
              </a:moveTo>
              <a:lnTo>
                <a:pt x="0" y="2773002"/>
              </a:lnTo>
              <a:lnTo>
                <a:pt x="225560" y="277300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631286-1202-4138-8A19-C7BFAF8DDFB1}">
      <dsp:nvSpPr>
        <dsp:cNvPr id="0" name=""/>
        <dsp:cNvSpPr/>
      </dsp:nvSpPr>
      <dsp:spPr>
        <a:xfrm>
          <a:off x="3789716" y="2973511"/>
          <a:ext cx="1481873" cy="396143"/>
        </a:xfrm>
        <a:prstGeom prst="roundRect">
          <a:avLst>
            <a:gd name="adj" fmla="val 10000"/>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0160" rIns="15240" bIns="10160" numCol="1" spcCol="1270" anchor="ctr" anchorCtr="0">
          <a:noAutofit/>
        </a:bodyPr>
        <a:lstStyle/>
        <a:p>
          <a:pPr lvl="0" algn="ctr" defTabSz="355600" rtl="1">
            <a:lnSpc>
              <a:spcPct val="90000"/>
            </a:lnSpc>
            <a:spcBef>
              <a:spcPct val="0"/>
            </a:spcBef>
            <a:spcAft>
              <a:spcPct val="35000"/>
            </a:spcAft>
          </a:pPr>
          <a:r>
            <a:rPr lang="ar-SA" sz="800" b="1" kern="1200"/>
            <a:t>-  التفاؤل </a:t>
          </a:r>
          <a:r>
            <a:rPr lang="fr-FR" sz="800" b="1" kern="1200"/>
            <a:t>Optimism</a:t>
          </a:r>
          <a:endParaRPr lang="ar-DZ" sz="800" b="1" kern="1200"/>
        </a:p>
      </dsp:txBody>
      <dsp:txXfrm>
        <a:off x="3801319" y="2985114"/>
        <a:ext cx="1458667" cy="372937"/>
      </dsp:txXfrm>
    </dsp:sp>
    <dsp:sp modelId="{EE5DA7A2-F268-424F-AC7B-57FAFC541D12}">
      <dsp:nvSpPr>
        <dsp:cNvPr id="0" name=""/>
        <dsp:cNvSpPr/>
      </dsp:nvSpPr>
      <dsp:spPr>
        <a:xfrm>
          <a:off x="3564156" y="398580"/>
          <a:ext cx="225560" cy="3268181"/>
        </a:xfrm>
        <a:custGeom>
          <a:avLst/>
          <a:gdLst/>
          <a:ahLst/>
          <a:cxnLst/>
          <a:rect l="0" t="0" r="0" b="0"/>
          <a:pathLst>
            <a:path>
              <a:moveTo>
                <a:pt x="0" y="0"/>
              </a:moveTo>
              <a:lnTo>
                <a:pt x="0" y="3268181"/>
              </a:lnTo>
              <a:lnTo>
                <a:pt x="225560" y="326818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88A898-3C22-45BE-B497-DFE949D5D7CD}">
      <dsp:nvSpPr>
        <dsp:cNvPr id="0" name=""/>
        <dsp:cNvSpPr/>
      </dsp:nvSpPr>
      <dsp:spPr>
        <a:xfrm>
          <a:off x="3789716" y="3468690"/>
          <a:ext cx="1481873" cy="396143"/>
        </a:xfrm>
        <a:prstGeom prst="roundRect">
          <a:avLst>
            <a:gd name="adj" fmla="val 10000"/>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0160" rIns="15240" bIns="10160" numCol="1" spcCol="1270" anchor="ctr" anchorCtr="0">
          <a:noAutofit/>
        </a:bodyPr>
        <a:lstStyle/>
        <a:p>
          <a:pPr lvl="0" algn="ctr" defTabSz="355600" rtl="1">
            <a:lnSpc>
              <a:spcPct val="90000"/>
            </a:lnSpc>
            <a:spcBef>
              <a:spcPct val="0"/>
            </a:spcBef>
            <a:spcAft>
              <a:spcPct val="35000"/>
            </a:spcAft>
          </a:pPr>
          <a:r>
            <a:rPr lang="ar-SA" sz="800" b="1" kern="1200" dirty="0" err="1"/>
            <a:t>الإستقلال</a:t>
          </a:r>
          <a:r>
            <a:rPr lang="ar-SA" sz="800" b="1" kern="1200" dirty="0"/>
            <a:t> النفسي </a:t>
          </a:r>
          <a:r>
            <a:rPr lang="fr-FR" sz="800" b="1" kern="1200" dirty="0"/>
            <a:t>Self – Independent</a:t>
          </a:r>
          <a:endParaRPr lang="fr-FR" sz="800" kern="1200" dirty="0"/>
        </a:p>
      </dsp:txBody>
      <dsp:txXfrm>
        <a:off x="3801319" y="3480293"/>
        <a:ext cx="1458667" cy="372937"/>
      </dsp:txXfrm>
    </dsp:sp>
    <dsp:sp modelId="{7F569F83-D094-4EAD-AA14-92FD8B52FBA3}">
      <dsp:nvSpPr>
        <dsp:cNvPr id="0" name=""/>
        <dsp:cNvSpPr/>
      </dsp:nvSpPr>
      <dsp:spPr>
        <a:xfrm>
          <a:off x="3564156" y="398580"/>
          <a:ext cx="225560" cy="3763360"/>
        </a:xfrm>
        <a:custGeom>
          <a:avLst/>
          <a:gdLst/>
          <a:ahLst/>
          <a:cxnLst/>
          <a:rect l="0" t="0" r="0" b="0"/>
          <a:pathLst>
            <a:path>
              <a:moveTo>
                <a:pt x="0" y="0"/>
              </a:moveTo>
              <a:lnTo>
                <a:pt x="0" y="3763360"/>
              </a:lnTo>
              <a:lnTo>
                <a:pt x="225560" y="376336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3ACD0F-8FFD-42A4-A17F-9F213A611393}">
      <dsp:nvSpPr>
        <dsp:cNvPr id="0" name=""/>
        <dsp:cNvSpPr/>
      </dsp:nvSpPr>
      <dsp:spPr>
        <a:xfrm>
          <a:off x="3789716" y="3963869"/>
          <a:ext cx="1448692" cy="396143"/>
        </a:xfrm>
        <a:prstGeom prst="roundRect">
          <a:avLst>
            <a:gd name="adj" fmla="val 10000"/>
          </a:avLst>
        </a:prstGeom>
        <a:solidFill>
          <a:schemeClr val="accent5">
            <a:tint val="70000"/>
            <a:lumMod val="104000"/>
          </a:schemeClr>
        </a:solidFill>
        <a:ln w="9525" cap="rnd" cmpd="sng" algn="ctr">
          <a:solidFill>
            <a:schemeClr val="accent5">
              <a:shade val="90000"/>
            </a:schemeClr>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ar-SA" sz="800" b="1" kern="1200"/>
            <a:t>الكفاءة الذاتية </a:t>
          </a:r>
          <a:endParaRPr lang="ar-DZ" sz="800" b="1" kern="1200"/>
        </a:p>
        <a:p>
          <a:pPr lvl="0" algn="ctr" defTabSz="355600">
            <a:lnSpc>
              <a:spcPct val="90000"/>
            </a:lnSpc>
            <a:spcBef>
              <a:spcPct val="0"/>
            </a:spcBef>
            <a:spcAft>
              <a:spcPct val="35000"/>
            </a:spcAft>
          </a:pPr>
          <a:r>
            <a:rPr lang="fr-FR" sz="800" b="1" kern="1200"/>
            <a:t>Self – Efficacy</a:t>
          </a:r>
          <a:endParaRPr lang="fr-FR" sz="800" kern="1200"/>
        </a:p>
      </dsp:txBody>
      <dsp:txXfrm>
        <a:off x="3801319" y="3975472"/>
        <a:ext cx="1425486" cy="372937"/>
      </dsp:txXfrm>
    </dsp:sp>
    <dsp:sp modelId="{EBAA55C6-7CD4-4F60-8BBE-D52446D78260}">
      <dsp:nvSpPr>
        <dsp:cNvPr id="0" name=""/>
        <dsp:cNvSpPr/>
      </dsp:nvSpPr>
      <dsp:spPr>
        <a:xfrm>
          <a:off x="5792274" y="2437"/>
          <a:ext cx="2316851" cy="396143"/>
        </a:xfrm>
        <a:prstGeom prst="roundRect">
          <a:avLst>
            <a:gd name="adj" fmla="val 10000"/>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6"/>
        </a:lnRef>
        <a:fillRef idx="3">
          <a:schemeClr val="accent6"/>
        </a:fillRef>
        <a:effectRef idx="2">
          <a:schemeClr val="accent6"/>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ar-DZ" sz="1400" b="1" kern="1200">
              <a:latin typeface="Simplified Arabic" panose="02020603050405020304" pitchFamily="18" charset="-78"/>
              <a:cs typeface="Simplified Arabic" panose="02020603050405020304" pitchFamily="18" charset="-78"/>
            </a:rPr>
            <a:t>الصحة</a:t>
          </a:r>
          <a:endParaRPr lang="fr-FR" sz="1400" b="1" kern="1200">
            <a:latin typeface="Simplified Arabic" panose="02020603050405020304" pitchFamily="18" charset="-78"/>
            <a:cs typeface="Simplified Arabic" panose="02020603050405020304" pitchFamily="18" charset="-78"/>
          </a:endParaRPr>
        </a:p>
      </dsp:txBody>
      <dsp:txXfrm>
        <a:off x="5803877" y="14040"/>
        <a:ext cx="2293645" cy="372937"/>
      </dsp:txXfrm>
    </dsp:sp>
    <dsp:sp modelId="{D7D9DF02-E9C0-4685-8A1C-C9F92E446001}">
      <dsp:nvSpPr>
        <dsp:cNvPr id="0" name=""/>
        <dsp:cNvSpPr/>
      </dsp:nvSpPr>
      <dsp:spPr>
        <a:xfrm>
          <a:off x="6023960" y="398580"/>
          <a:ext cx="231685" cy="297107"/>
        </a:xfrm>
        <a:custGeom>
          <a:avLst/>
          <a:gdLst/>
          <a:ahLst/>
          <a:cxnLst/>
          <a:rect l="0" t="0" r="0" b="0"/>
          <a:pathLst>
            <a:path>
              <a:moveTo>
                <a:pt x="0" y="0"/>
              </a:moveTo>
              <a:lnTo>
                <a:pt x="0" y="297107"/>
              </a:lnTo>
              <a:lnTo>
                <a:pt x="231685" y="29710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B81832-D7A0-4F10-9B9E-43F273419122}">
      <dsp:nvSpPr>
        <dsp:cNvPr id="0" name=""/>
        <dsp:cNvSpPr/>
      </dsp:nvSpPr>
      <dsp:spPr>
        <a:xfrm>
          <a:off x="6255645" y="497616"/>
          <a:ext cx="1409300" cy="396143"/>
        </a:xfrm>
        <a:prstGeom prst="roundRect">
          <a:avLst>
            <a:gd name="adj" fmla="val 10000"/>
          </a:avLst>
        </a:prstGeom>
        <a:solidFill>
          <a:schemeClr val="accent6">
            <a:tint val="70000"/>
            <a:lumMod val="104000"/>
          </a:schemeClr>
        </a:solidFill>
        <a:ln w="9525" cap="rnd" cmpd="sng" algn="ctr">
          <a:solidFill>
            <a:schemeClr val="accent6">
              <a:shade val="90000"/>
            </a:schemeClr>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240" tIns="10160" rIns="15240" bIns="10160" numCol="1" spcCol="1270" anchor="ctr" anchorCtr="0">
          <a:noAutofit/>
        </a:bodyPr>
        <a:lstStyle/>
        <a:p>
          <a:pPr lvl="0" algn="ctr" defTabSz="355600" rtl="1">
            <a:lnSpc>
              <a:spcPct val="90000"/>
            </a:lnSpc>
            <a:spcBef>
              <a:spcPct val="0"/>
            </a:spcBef>
            <a:spcAft>
              <a:spcPct val="35000"/>
            </a:spcAft>
          </a:pPr>
          <a:r>
            <a:rPr lang="ar-SA" sz="800" b="1" kern="1200"/>
            <a:t>الصحة البدنية </a:t>
          </a:r>
          <a:endParaRPr lang="ar-DZ" sz="800" b="1" kern="1200"/>
        </a:p>
        <a:p>
          <a:pPr lvl="0" algn="ctr" defTabSz="355600" rtl="1">
            <a:lnSpc>
              <a:spcPct val="90000"/>
            </a:lnSpc>
            <a:spcBef>
              <a:spcPct val="0"/>
            </a:spcBef>
            <a:spcAft>
              <a:spcPct val="35000"/>
            </a:spcAft>
          </a:pPr>
          <a:r>
            <a:rPr lang="fr-FR" sz="800" b="1" kern="1200"/>
            <a:t>Body Health</a:t>
          </a:r>
          <a:endParaRPr lang="fr-FR" sz="800" kern="1200"/>
        </a:p>
      </dsp:txBody>
      <dsp:txXfrm>
        <a:off x="6267248" y="509219"/>
        <a:ext cx="1386094" cy="372937"/>
      </dsp:txXfrm>
    </dsp:sp>
    <dsp:sp modelId="{DC481C25-E08B-43BE-ACAE-092BE77874DF}">
      <dsp:nvSpPr>
        <dsp:cNvPr id="0" name=""/>
        <dsp:cNvSpPr/>
      </dsp:nvSpPr>
      <dsp:spPr>
        <a:xfrm>
          <a:off x="6023960" y="398580"/>
          <a:ext cx="231685" cy="792286"/>
        </a:xfrm>
        <a:custGeom>
          <a:avLst/>
          <a:gdLst/>
          <a:ahLst/>
          <a:cxnLst/>
          <a:rect l="0" t="0" r="0" b="0"/>
          <a:pathLst>
            <a:path>
              <a:moveTo>
                <a:pt x="0" y="0"/>
              </a:moveTo>
              <a:lnTo>
                <a:pt x="0" y="792286"/>
              </a:lnTo>
              <a:lnTo>
                <a:pt x="231685" y="79228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80B758-82AE-4134-B5A7-BABCA1E07564}">
      <dsp:nvSpPr>
        <dsp:cNvPr id="0" name=""/>
        <dsp:cNvSpPr/>
      </dsp:nvSpPr>
      <dsp:spPr>
        <a:xfrm>
          <a:off x="6255645" y="992795"/>
          <a:ext cx="1435261" cy="396143"/>
        </a:xfrm>
        <a:prstGeom prst="roundRect">
          <a:avLst>
            <a:gd name="adj" fmla="val 10000"/>
          </a:avLst>
        </a:prstGeom>
        <a:solidFill>
          <a:schemeClr val="accent6">
            <a:tint val="70000"/>
            <a:lumMod val="104000"/>
          </a:schemeClr>
        </a:solidFill>
        <a:ln w="9525" cap="rnd" cmpd="sng" algn="ctr">
          <a:solidFill>
            <a:schemeClr val="accent6">
              <a:shade val="90000"/>
            </a:schemeClr>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240" tIns="10160" rIns="15240" bIns="10160" numCol="1" spcCol="1270" anchor="ctr" anchorCtr="0">
          <a:noAutofit/>
        </a:bodyPr>
        <a:lstStyle/>
        <a:p>
          <a:pPr lvl="0" algn="ctr" defTabSz="355600" rtl="1">
            <a:lnSpc>
              <a:spcPct val="90000"/>
            </a:lnSpc>
            <a:spcBef>
              <a:spcPct val="0"/>
            </a:spcBef>
            <a:spcAft>
              <a:spcPct val="35000"/>
            </a:spcAft>
          </a:pPr>
          <a:r>
            <a:rPr lang="ar-SA" sz="800" b="1" kern="1200"/>
            <a:t>الصحة العقلية المعرفية </a:t>
          </a:r>
          <a:r>
            <a:rPr lang="fr-FR" sz="800" b="1" kern="1200"/>
            <a:t>Mentality Health</a:t>
          </a:r>
          <a:endParaRPr lang="fr-FR" sz="800" kern="1200"/>
        </a:p>
      </dsp:txBody>
      <dsp:txXfrm>
        <a:off x="6267248" y="1004398"/>
        <a:ext cx="1412055" cy="372937"/>
      </dsp:txXfrm>
    </dsp:sp>
    <dsp:sp modelId="{7F78099D-75BA-49AE-9CA4-4A4165A4CA69}">
      <dsp:nvSpPr>
        <dsp:cNvPr id="0" name=""/>
        <dsp:cNvSpPr/>
      </dsp:nvSpPr>
      <dsp:spPr>
        <a:xfrm>
          <a:off x="6023960" y="398580"/>
          <a:ext cx="231685" cy="1287465"/>
        </a:xfrm>
        <a:custGeom>
          <a:avLst/>
          <a:gdLst/>
          <a:ahLst/>
          <a:cxnLst/>
          <a:rect l="0" t="0" r="0" b="0"/>
          <a:pathLst>
            <a:path>
              <a:moveTo>
                <a:pt x="0" y="0"/>
              </a:moveTo>
              <a:lnTo>
                <a:pt x="0" y="1287465"/>
              </a:lnTo>
              <a:lnTo>
                <a:pt x="231685" y="128746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9F04AC-90E7-4635-A7DA-52BA91ED002F}">
      <dsp:nvSpPr>
        <dsp:cNvPr id="0" name=""/>
        <dsp:cNvSpPr/>
      </dsp:nvSpPr>
      <dsp:spPr>
        <a:xfrm>
          <a:off x="6255645" y="1487974"/>
          <a:ext cx="1429468" cy="396143"/>
        </a:xfrm>
        <a:prstGeom prst="roundRect">
          <a:avLst>
            <a:gd name="adj" fmla="val 10000"/>
          </a:avLst>
        </a:prstGeom>
        <a:solidFill>
          <a:schemeClr val="accent6">
            <a:tint val="70000"/>
            <a:lumMod val="104000"/>
          </a:schemeClr>
        </a:solidFill>
        <a:ln w="9525" cap="rnd" cmpd="sng" algn="ctr">
          <a:solidFill>
            <a:schemeClr val="accent6">
              <a:shade val="90000"/>
            </a:schemeClr>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ar-SA" sz="800" b="1" kern="1200"/>
            <a:t>الصحة الإنفعالية الميزاجية / النفسية </a:t>
          </a:r>
          <a:r>
            <a:rPr lang="fr-FR" sz="800" b="1" kern="1200"/>
            <a:t>Emotionally Health</a:t>
          </a:r>
          <a:endParaRPr lang="fr-FR" sz="800" kern="1200"/>
        </a:p>
      </dsp:txBody>
      <dsp:txXfrm>
        <a:off x="6267248" y="1499577"/>
        <a:ext cx="1406262" cy="372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39BC6-FE39-410E-9A7C-5C43627E4990}">
      <dsp:nvSpPr>
        <dsp:cNvPr id="0" name=""/>
        <dsp:cNvSpPr/>
      </dsp:nvSpPr>
      <dsp:spPr>
        <a:xfrm>
          <a:off x="1652199" y="434953"/>
          <a:ext cx="2907715" cy="2907715"/>
        </a:xfrm>
        <a:prstGeom prst="blockArc">
          <a:avLst>
            <a:gd name="adj1" fmla="val 10800000"/>
            <a:gd name="adj2" fmla="val 16200000"/>
            <a:gd name="adj3" fmla="val 4637"/>
          </a:avLst>
        </a:prstGeom>
        <a:solidFill>
          <a:schemeClr val="accent2">
            <a:hueOff val="453165"/>
            <a:satOff val="-47993"/>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303D18-B721-42C3-AC69-2F62EE6A2E41}">
      <dsp:nvSpPr>
        <dsp:cNvPr id="0" name=""/>
        <dsp:cNvSpPr/>
      </dsp:nvSpPr>
      <dsp:spPr>
        <a:xfrm>
          <a:off x="1652199" y="434953"/>
          <a:ext cx="2907715" cy="2907715"/>
        </a:xfrm>
        <a:prstGeom prst="blockArc">
          <a:avLst>
            <a:gd name="adj1" fmla="val 5400000"/>
            <a:gd name="adj2" fmla="val 10800000"/>
            <a:gd name="adj3" fmla="val 4637"/>
          </a:avLst>
        </a:prstGeom>
        <a:solidFill>
          <a:schemeClr val="accent2">
            <a:hueOff val="302110"/>
            <a:satOff val="-31995"/>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5BD5DE-F800-4A56-8805-273ADF8D5974}">
      <dsp:nvSpPr>
        <dsp:cNvPr id="0" name=""/>
        <dsp:cNvSpPr/>
      </dsp:nvSpPr>
      <dsp:spPr>
        <a:xfrm>
          <a:off x="1652199" y="434953"/>
          <a:ext cx="2907715" cy="2907715"/>
        </a:xfrm>
        <a:prstGeom prst="blockArc">
          <a:avLst>
            <a:gd name="adj1" fmla="val 0"/>
            <a:gd name="adj2" fmla="val 5400000"/>
            <a:gd name="adj3" fmla="val 4637"/>
          </a:avLst>
        </a:prstGeom>
        <a:solidFill>
          <a:schemeClr val="accent2">
            <a:hueOff val="151055"/>
            <a:satOff val="-15998"/>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C805CE-71B3-4867-8078-A8E11CCF8AE9}">
      <dsp:nvSpPr>
        <dsp:cNvPr id="0" name=""/>
        <dsp:cNvSpPr/>
      </dsp:nvSpPr>
      <dsp:spPr>
        <a:xfrm>
          <a:off x="1652199" y="434953"/>
          <a:ext cx="2907715" cy="2907715"/>
        </a:xfrm>
        <a:prstGeom prst="blockArc">
          <a:avLst>
            <a:gd name="adj1" fmla="val 16200000"/>
            <a:gd name="adj2" fmla="val 0"/>
            <a:gd name="adj3" fmla="val 463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3B8CA9-0351-41E2-820F-69A44966559C}">
      <dsp:nvSpPr>
        <dsp:cNvPr id="0" name=""/>
        <dsp:cNvSpPr/>
      </dsp:nvSpPr>
      <dsp:spPr>
        <a:xfrm>
          <a:off x="2437223" y="1219977"/>
          <a:ext cx="1337667" cy="133766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ar-DZ" sz="2500" kern="1200"/>
            <a:t>الصدق</a:t>
          </a:r>
          <a:endParaRPr lang="fr-FR" sz="2500" kern="1200"/>
        </a:p>
      </dsp:txBody>
      <dsp:txXfrm>
        <a:off x="2633120" y="1415874"/>
        <a:ext cx="945873" cy="945873"/>
      </dsp:txXfrm>
    </dsp:sp>
    <dsp:sp modelId="{23A27FF5-2B89-4151-A442-91EB8688F515}">
      <dsp:nvSpPr>
        <dsp:cNvPr id="0" name=""/>
        <dsp:cNvSpPr/>
      </dsp:nvSpPr>
      <dsp:spPr>
        <a:xfrm>
          <a:off x="2637873" y="479"/>
          <a:ext cx="936366" cy="936366"/>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ar-DZ" sz="1400" kern="1200"/>
            <a:t>التفاؤل</a:t>
          </a:r>
          <a:endParaRPr lang="fr-FR" sz="1400" kern="1200"/>
        </a:p>
      </dsp:txBody>
      <dsp:txXfrm>
        <a:off x="2775001" y="137607"/>
        <a:ext cx="662110" cy="662110"/>
      </dsp:txXfrm>
    </dsp:sp>
    <dsp:sp modelId="{7B742ED4-CD1C-4546-8D4C-126083A6FBAF}">
      <dsp:nvSpPr>
        <dsp:cNvPr id="0" name=""/>
        <dsp:cNvSpPr/>
      </dsp:nvSpPr>
      <dsp:spPr>
        <a:xfrm>
          <a:off x="4058021" y="1420627"/>
          <a:ext cx="936366" cy="936366"/>
        </a:xfrm>
        <a:prstGeom prst="ellipse">
          <a:avLst/>
        </a:prstGeom>
        <a:solidFill>
          <a:schemeClr val="accent2">
            <a:hueOff val="151055"/>
            <a:satOff val="-15998"/>
            <a:lumOff val="-3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ar-DZ" sz="1400" kern="1200"/>
            <a:t>المرونة</a:t>
          </a:r>
          <a:endParaRPr lang="fr-FR" sz="1400" kern="1200"/>
        </a:p>
      </dsp:txBody>
      <dsp:txXfrm>
        <a:off x="4195149" y="1557755"/>
        <a:ext cx="662110" cy="662110"/>
      </dsp:txXfrm>
    </dsp:sp>
    <dsp:sp modelId="{A187D151-47AD-46D5-A351-166F3841368C}">
      <dsp:nvSpPr>
        <dsp:cNvPr id="0" name=""/>
        <dsp:cNvSpPr/>
      </dsp:nvSpPr>
      <dsp:spPr>
        <a:xfrm>
          <a:off x="2637873" y="2840775"/>
          <a:ext cx="936366" cy="936366"/>
        </a:xfrm>
        <a:prstGeom prst="ellipse">
          <a:avLst/>
        </a:prstGeom>
        <a:solidFill>
          <a:schemeClr val="accent2">
            <a:hueOff val="302110"/>
            <a:satOff val="-31995"/>
            <a:lumOff val="-78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ar-DZ" sz="1400" kern="1200"/>
            <a:t>الإنضباط الذاتي</a:t>
          </a:r>
          <a:endParaRPr lang="fr-FR" sz="1400" kern="1200"/>
        </a:p>
      </dsp:txBody>
      <dsp:txXfrm>
        <a:off x="2775001" y="2977903"/>
        <a:ext cx="662110" cy="662110"/>
      </dsp:txXfrm>
    </dsp:sp>
    <dsp:sp modelId="{E23B0579-5133-4CF5-9876-D8A242C0F8F3}">
      <dsp:nvSpPr>
        <dsp:cNvPr id="0" name=""/>
        <dsp:cNvSpPr/>
      </dsp:nvSpPr>
      <dsp:spPr>
        <a:xfrm>
          <a:off x="1217725" y="1420627"/>
          <a:ext cx="936366" cy="936366"/>
        </a:xfrm>
        <a:prstGeom prst="ellipse">
          <a:avLst/>
        </a:prstGeom>
        <a:solidFill>
          <a:schemeClr val="accent2">
            <a:hueOff val="453165"/>
            <a:satOff val="-47993"/>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ar-DZ" sz="1400" kern="1200"/>
            <a:t>التسامح</a:t>
          </a:r>
          <a:endParaRPr lang="fr-FR" sz="1400" kern="1200"/>
        </a:p>
      </dsp:txBody>
      <dsp:txXfrm>
        <a:off x="1354853" y="1557755"/>
        <a:ext cx="662110" cy="6621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A5417-613B-4ACF-B697-BF63C263F4A9}">
      <dsp:nvSpPr>
        <dsp:cNvPr id="0" name=""/>
        <dsp:cNvSpPr/>
      </dsp:nvSpPr>
      <dsp:spPr>
        <a:xfrm rot="5400000">
          <a:off x="2077052" y="825817"/>
          <a:ext cx="725246" cy="825667"/>
        </a:xfrm>
        <a:prstGeom prst="bentUpArrow">
          <a:avLst>
            <a:gd name="adj1" fmla="val 32840"/>
            <a:gd name="adj2" fmla="val 25000"/>
            <a:gd name="adj3" fmla="val 35780"/>
          </a:avLst>
        </a:prstGeom>
        <a:solidFill>
          <a:schemeClr val="accent5">
            <a:tint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55F24-07C4-46F8-AEEE-3002DDEF21F6}">
      <dsp:nvSpPr>
        <dsp:cNvPr id="0" name=""/>
        <dsp:cNvSpPr/>
      </dsp:nvSpPr>
      <dsp:spPr>
        <a:xfrm>
          <a:off x="1884906" y="21866"/>
          <a:ext cx="1220888" cy="854582"/>
        </a:xfrm>
        <a:prstGeom prst="roundRect">
          <a:avLst>
            <a:gd name="adj" fmla="val 1667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DZ" sz="2000" b="1" kern="1200" smtClean="0"/>
            <a:t>التفاؤل</a:t>
          </a:r>
          <a:endParaRPr lang="fr-FR" sz="2800" b="1" kern="1200"/>
        </a:p>
      </dsp:txBody>
      <dsp:txXfrm>
        <a:off x="1926631" y="63591"/>
        <a:ext cx="1137438" cy="771132"/>
      </dsp:txXfrm>
    </dsp:sp>
    <dsp:sp modelId="{D882A7B5-C42D-43E5-9D4D-6DF325892CE5}">
      <dsp:nvSpPr>
        <dsp:cNvPr id="0" name=""/>
        <dsp:cNvSpPr/>
      </dsp:nvSpPr>
      <dsp:spPr>
        <a:xfrm>
          <a:off x="3105795" y="103370"/>
          <a:ext cx="887958" cy="69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endParaRPr lang="fr-FR" sz="1500" kern="1200"/>
        </a:p>
      </dsp:txBody>
      <dsp:txXfrm>
        <a:off x="3105795" y="103370"/>
        <a:ext cx="887958" cy="690711"/>
      </dsp:txXfrm>
    </dsp:sp>
    <dsp:sp modelId="{464D6930-0F88-4605-8673-12274F6C6F7F}">
      <dsp:nvSpPr>
        <dsp:cNvPr id="0" name=""/>
        <dsp:cNvSpPr/>
      </dsp:nvSpPr>
      <dsp:spPr>
        <a:xfrm rot="5400000">
          <a:off x="3089299" y="1785795"/>
          <a:ext cx="725246" cy="825667"/>
        </a:xfrm>
        <a:prstGeom prst="bentUpArrow">
          <a:avLst>
            <a:gd name="adj1" fmla="val 32840"/>
            <a:gd name="adj2" fmla="val 25000"/>
            <a:gd name="adj3" fmla="val 35780"/>
          </a:avLst>
        </a:prstGeom>
        <a:solidFill>
          <a:schemeClr val="accent5">
            <a:tint val="50000"/>
            <a:hueOff val="2146240"/>
            <a:satOff val="-2718"/>
            <a:lumOff val="633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9C2494-CEA8-4C75-AE9E-D7E130712C60}">
      <dsp:nvSpPr>
        <dsp:cNvPr id="0" name=""/>
        <dsp:cNvSpPr/>
      </dsp:nvSpPr>
      <dsp:spPr>
        <a:xfrm>
          <a:off x="2874664" y="981844"/>
          <a:ext cx="1220888" cy="854582"/>
        </a:xfrm>
        <a:prstGeom prst="roundRect">
          <a:avLst>
            <a:gd name="adj" fmla="val 16670"/>
          </a:avLst>
        </a:prstGeom>
        <a:solidFill>
          <a:schemeClr val="accent5">
            <a:hueOff val="1602711"/>
            <a:satOff val="-3255"/>
            <a:lumOff val="2092"/>
            <a:alphaOff val="0"/>
          </a:schemeClr>
        </a:solidFill>
        <a:ln w="15875" cap="rnd" cmpd="sng" algn="ctr">
          <a:solidFill>
            <a:schemeClr val="lt1">
              <a:hueOff val="0"/>
              <a:satOff val="0"/>
              <a:lumOff val="0"/>
              <a:alphaOff val="0"/>
            </a:schemeClr>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DZ" sz="1600" b="1" kern="1200" smtClean="0"/>
            <a:t>احترام الذات</a:t>
          </a:r>
          <a:endParaRPr lang="fr-FR" sz="1600" b="1" kern="1200"/>
        </a:p>
      </dsp:txBody>
      <dsp:txXfrm>
        <a:off x="2916389" y="1023569"/>
        <a:ext cx="1137438" cy="771132"/>
      </dsp:txXfrm>
    </dsp:sp>
    <dsp:sp modelId="{127B03D0-A488-44FE-82F8-9CFA4C81E64D}">
      <dsp:nvSpPr>
        <dsp:cNvPr id="0" name=""/>
        <dsp:cNvSpPr/>
      </dsp:nvSpPr>
      <dsp:spPr>
        <a:xfrm>
          <a:off x="4118042" y="1063348"/>
          <a:ext cx="887958" cy="690711"/>
        </a:xfrm>
        <a:prstGeom prst="rect">
          <a:avLst/>
        </a:prstGeom>
        <a:noFill/>
        <a:ln>
          <a:noFill/>
        </a:ln>
        <a:effectLst/>
      </dsp:spPr>
      <dsp:style>
        <a:lnRef idx="0">
          <a:scrgbClr r="0" g="0" b="0"/>
        </a:lnRef>
        <a:fillRef idx="0">
          <a:scrgbClr r="0" g="0" b="0"/>
        </a:fillRef>
        <a:effectRef idx="0">
          <a:scrgbClr r="0" g="0" b="0"/>
        </a:effectRef>
        <a:fontRef idx="minor"/>
      </dsp:style>
    </dsp:sp>
    <dsp:sp modelId="{7D0160E0-2652-49D1-8E7B-34CCDFC76576}">
      <dsp:nvSpPr>
        <dsp:cNvPr id="0" name=""/>
        <dsp:cNvSpPr/>
      </dsp:nvSpPr>
      <dsp:spPr>
        <a:xfrm rot="5400000">
          <a:off x="4101546" y="2745773"/>
          <a:ext cx="725246" cy="825667"/>
        </a:xfrm>
        <a:prstGeom prst="bentUpArrow">
          <a:avLst>
            <a:gd name="adj1" fmla="val 32840"/>
            <a:gd name="adj2" fmla="val 25000"/>
            <a:gd name="adj3" fmla="val 35780"/>
          </a:avLst>
        </a:prstGeom>
        <a:solidFill>
          <a:schemeClr val="accent5">
            <a:tint val="50000"/>
            <a:hueOff val="4292479"/>
            <a:satOff val="-5436"/>
            <a:lumOff val="1267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930883-51CB-4D5B-A859-094D0C73C7AE}">
      <dsp:nvSpPr>
        <dsp:cNvPr id="0" name=""/>
        <dsp:cNvSpPr/>
      </dsp:nvSpPr>
      <dsp:spPr>
        <a:xfrm>
          <a:off x="3920644" y="1930576"/>
          <a:ext cx="1220888" cy="854582"/>
        </a:xfrm>
        <a:prstGeom prst="roundRect">
          <a:avLst>
            <a:gd name="adj" fmla="val 16670"/>
          </a:avLst>
        </a:prstGeom>
        <a:solidFill>
          <a:schemeClr val="accent5">
            <a:hueOff val="3205422"/>
            <a:satOff val="-6509"/>
            <a:lumOff val="4183"/>
            <a:alphaOff val="0"/>
          </a:schemeClr>
        </a:solidFill>
        <a:ln w="15875" cap="rnd" cmpd="sng" algn="ctr">
          <a:solidFill>
            <a:schemeClr val="lt1">
              <a:hueOff val="0"/>
              <a:satOff val="0"/>
              <a:lumOff val="0"/>
              <a:alphaOff val="0"/>
            </a:schemeClr>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DZ" sz="1600" b="1" kern="1200" smtClean="0"/>
            <a:t>الفضول وحب التعلم</a:t>
          </a:r>
          <a:endParaRPr lang="fr-FR" sz="1600" b="1" kern="1200"/>
        </a:p>
      </dsp:txBody>
      <dsp:txXfrm>
        <a:off x="3962369" y="1972301"/>
        <a:ext cx="1137438" cy="771132"/>
      </dsp:txXfrm>
    </dsp:sp>
    <dsp:sp modelId="{A4E4A169-3FBF-4A55-B045-95FD86FA7B15}">
      <dsp:nvSpPr>
        <dsp:cNvPr id="0" name=""/>
        <dsp:cNvSpPr/>
      </dsp:nvSpPr>
      <dsp:spPr>
        <a:xfrm>
          <a:off x="5130288" y="2023326"/>
          <a:ext cx="887958" cy="69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endParaRPr lang="fr-FR" sz="1500" kern="1200"/>
        </a:p>
      </dsp:txBody>
      <dsp:txXfrm>
        <a:off x="5130288" y="2023326"/>
        <a:ext cx="887958" cy="690711"/>
      </dsp:txXfrm>
    </dsp:sp>
    <dsp:sp modelId="{0D510936-3CFA-419D-8AEA-F9DEB6D44659}">
      <dsp:nvSpPr>
        <dsp:cNvPr id="0" name=""/>
        <dsp:cNvSpPr/>
      </dsp:nvSpPr>
      <dsp:spPr>
        <a:xfrm>
          <a:off x="4921646" y="2901801"/>
          <a:ext cx="1220888" cy="854582"/>
        </a:xfrm>
        <a:prstGeom prst="roundRect">
          <a:avLst>
            <a:gd name="adj" fmla="val 16670"/>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ar-DZ" sz="1400" b="1" kern="1200" smtClean="0"/>
            <a:t>الإلتزام الأخلاقي</a:t>
          </a:r>
          <a:endParaRPr lang="fr-FR" sz="1400" b="1" kern="1200"/>
        </a:p>
      </dsp:txBody>
      <dsp:txXfrm>
        <a:off x="4963371" y="2943526"/>
        <a:ext cx="1137438" cy="771132"/>
      </dsp:txXfrm>
    </dsp:sp>
    <dsp:sp modelId="{C215FC88-78A0-4A43-8AAC-A2C829703C37}">
      <dsp:nvSpPr>
        <dsp:cNvPr id="0" name=""/>
        <dsp:cNvSpPr/>
      </dsp:nvSpPr>
      <dsp:spPr>
        <a:xfrm>
          <a:off x="6142535" y="2983304"/>
          <a:ext cx="887958" cy="69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endParaRPr lang="fr-FR" sz="1500" kern="1200"/>
        </a:p>
      </dsp:txBody>
      <dsp:txXfrm>
        <a:off x="6142535" y="2983304"/>
        <a:ext cx="887958" cy="6907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CDD10-09E0-49A4-B6F0-E21505C644B2}">
      <dsp:nvSpPr>
        <dsp:cNvPr id="0" name=""/>
        <dsp:cNvSpPr/>
      </dsp:nvSpPr>
      <dsp:spPr>
        <a:xfrm>
          <a:off x="3545179" y="0"/>
          <a:ext cx="1297725" cy="1297725"/>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ar-DZ" sz="2000" kern="1200"/>
            <a:t>الثقافة</a:t>
          </a:r>
          <a:endParaRPr lang="fr-FR" sz="2000" kern="1200"/>
        </a:p>
      </dsp:txBody>
      <dsp:txXfrm>
        <a:off x="3735226" y="190047"/>
        <a:ext cx="917631" cy="917631"/>
      </dsp:txXfrm>
    </dsp:sp>
    <dsp:sp modelId="{7F3D0E16-D201-40C9-A3A5-B0865BEB5C38}">
      <dsp:nvSpPr>
        <dsp:cNvPr id="0" name=""/>
        <dsp:cNvSpPr/>
      </dsp:nvSpPr>
      <dsp:spPr>
        <a:xfrm rot="2163941">
          <a:off x="4801471" y="998234"/>
          <a:ext cx="345944" cy="43798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p>
      </dsp:txBody>
      <dsp:txXfrm>
        <a:off x="4811416" y="1055281"/>
        <a:ext cx="242161" cy="262790"/>
      </dsp:txXfrm>
    </dsp:sp>
    <dsp:sp modelId="{E66CABD5-1BAC-46C0-8A24-1BB49C8E35AE}">
      <dsp:nvSpPr>
        <dsp:cNvPr id="0" name=""/>
        <dsp:cNvSpPr/>
      </dsp:nvSpPr>
      <dsp:spPr>
        <a:xfrm>
          <a:off x="5121812" y="1148254"/>
          <a:ext cx="1297725" cy="1297725"/>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ar-DZ" sz="2000" kern="1200"/>
            <a:t>الجنس</a:t>
          </a:r>
          <a:endParaRPr lang="fr-FR" sz="2000" kern="1200"/>
        </a:p>
      </dsp:txBody>
      <dsp:txXfrm>
        <a:off x="5311859" y="1338301"/>
        <a:ext cx="917631" cy="917631"/>
      </dsp:txXfrm>
    </dsp:sp>
    <dsp:sp modelId="{9344CB38-EB87-43FE-A8C7-1665E0C36795}">
      <dsp:nvSpPr>
        <dsp:cNvPr id="0" name=""/>
        <dsp:cNvSpPr/>
      </dsp:nvSpPr>
      <dsp:spPr>
        <a:xfrm rot="6480000">
          <a:off x="5299004" y="2496711"/>
          <a:ext cx="346407" cy="43798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p>
      </dsp:txBody>
      <dsp:txXfrm rot="10800000">
        <a:off x="5367022" y="2534889"/>
        <a:ext cx="242485" cy="262790"/>
      </dsp:txXfrm>
    </dsp:sp>
    <dsp:sp modelId="{1580B21C-10A4-49A3-99F0-8474FCCBCECD}">
      <dsp:nvSpPr>
        <dsp:cNvPr id="0" name=""/>
        <dsp:cNvSpPr/>
      </dsp:nvSpPr>
      <dsp:spPr>
        <a:xfrm>
          <a:off x="4518820" y="3004073"/>
          <a:ext cx="1297725" cy="1297725"/>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ar-DZ" sz="2000" kern="1200"/>
            <a:t>السن</a:t>
          </a:r>
          <a:endParaRPr lang="fr-FR" sz="2000" kern="1200"/>
        </a:p>
      </dsp:txBody>
      <dsp:txXfrm>
        <a:off x="4708867" y="3194120"/>
        <a:ext cx="917631" cy="917631"/>
      </dsp:txXfrm>
    </dsp:sp>
    <dsp:sp modelId="{0E40B13D-68A2-47C8-B004-DB4957C16135}">
      <dsp:nvSpPr>
        <dsp:cNvPr id="0" name=""/>
        <dsp:cNvSpPr/>
      </dsp:nvSpPr>
      <dsp:spPr>
        <a:xfrm rot="10800000">
          <a:off x="4028621" y="3433945"/>
          <a:ext cx="346407" cy="43798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p>
      </dsp:txBody>
      <dsp:txXfrm rot="10800000">
        <a:off x="4132543" y="3521541"/>
        <a:ext cx="242485" cy="262790"/>
      </dsp:txXfrm>
    </dsp:sp>
    <dsp:sp modelId="{A3B25D0F-CC40-4D06-A604-52606C49A2E5}">
      <dsp:nvSpPr>
        <dsp:cNvPr id="0" name=""/>
        <dsp:cNvSpPr/>
      </dsp:nvSpPr>
      <dsp:spPr>
        <a:xfrm>
          <a:off x="2567496" y="3004073"/>
          <a:ext cx="1297725" cy="1297725"/>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ar-DZ" sz="2000" kern="1200"/>
            <a:t>نوع التعليم والعمل</a:t>
          </a:r>
          <a:endParaRPr lang="fr-FR" sz="2000" kern="1200"/>
        </a:p>
      </dsp:txBody>
      <dsp:txXfrm>
        <a:off x="2757543" y="3194120"/>
        <a:ext cx="917631" cy="917631"/>
      </dsp:txXfrm>
    </dsp:sp>
    <dsp:sp modelId="{4084738F-CB3D-4F6D-BCEE-17381DF8A434}">
      <dsp:nvSpPr>
        <dsp:cNvPr id="0" name=""/>
        <dsp:cNvSpPr/>
      </dsp:nvSpPr>
      <dsp:spPr>
        <a:xfrm rot="15120000">
          <a:off x="2744689" y="2515359"/>
          <a:ext cx="346407" cy="43798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p>
      </dsp:txBody>
      <dsp:txXfrm rot="10800000">
        <a:off x="2812707" y="2652373"/>
        <a:ext cx="242485" cy="262790"/>
      </dsp:txXfrm>
    </dsp:sp>
    <dsp:sp modelId="{2BA786D6-562D-41EB-A7BD-3B92E5FB0FA4}">
      <dsp:nvSpPr>
        <dsp:cNvPr id="0" name=""/>
        <dsp:cNvSpPr/>
      </dsp:nvSpPr>
      <dsp:spPr>
        <a:xfrm>
          <a:off x="1964504" y="1148254"/>
          <a:ext cx="1297725" cy="1297725"/>
        </a:xfrm>
        <a:prstGeom prst="ellipse">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ar-DZ" sz="2000" kern="1200"/>
            <a:t>أساليب المعاملة الوالدية</a:t>
          </a:r>
          <a:endParaRPr lang="fr-FR" sz="2000" kern="1200"/>
        </a:p>
      </dsp:txBody>
      <dsp:txXfrm>
        <a:off x="2154551" y="1338301"/>
        <a:ext cx="917631" cy="917631"/>
      </dsp:txXfrm>
    </dsp:sp>
    <dsp:sp modelId="{6CE5F04A-8D12-4ECC-9E1B-9E23E99C5708}">
      <dsp:nvSpPr>
        <dsp:cNvPr id="0" name=""/>
        <dsp:cNvSpPr/>
      </dsp:nvSpPr>
      <dsp:spPr>
        <a:xfrm rot="19440247">
          <a:off x="3221904" y="1009781"/>
          <a:ext cx="347677" cy="43798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p>
      </dsp:txBody>
      <dsp:txXfrm>
        <a:off x="3231862" y="1128028"/>
        <a:ext cx="243374" cy="2627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14A37-4E60-43D4-A611-F14EE8825B5D}">
      <dsp:nvSpPr>
        <dsp:cNvPr id="0" name=""/>
        <dsp:cNvSpPr/>
      </dsp:nvSpPr>
      <dsp:spPr>
        <a:xfrm>
          <a:off x="5382026" y="2112470"/>
          <a:ext cx="254663" cy="1916343"/>
        </a:xfrm>
        <a:custGeom>
          <a:avLst/>
          <a:gdLst/>
          <a:ahLst/>
          <a:cxnLst/>
          <a:rect l="0" t="0" r="0" b="0"/>
          <a:pathLst>
            <a:path>
              <a:moveTo>
                <a:pt x="0" y="0"/>
              </a:moveTo>
              <a:lnTo>
                <a:pt x="127331" y="0"/>
              </a:lnTo>
              <a:lnTo>
                <a:pt x="127331" y="1916343"/>
              </a:lnTo>
              <a:lnTo>
                <a:pt x="254663" y="1916343"/>
              </a:lnTo>
            </a:path>
          </a:pathLst>
        </a:custGeom>
        <a:noFill/>
        <a:ln w="1587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56DD96-99ED-4805-9A23-4BEDCD050710}">
      <dsp:nvSpPr>
        <dsp:cNvPr id="0" name=""/>
        <dsp:cNvSpPr/>
      </dsp:nvSpPr>
      <dsp:spPr>
        <a:xfrm>
          <a:off x="5382026" y="2112470"/>
          <a:ext cx="254663" cy="1368816"/>
        </a:xfrm>
        <a:custGeom>
          <a:avLst/>
          <a:gdLst/>
          <a:ahLst/>
          <a:cxnLst/>
          <a:rect l="0" t="0" r="0" b="0"/>
          <a:pathLst>
            <a:path>
              <a:moveTo>
                <a:pt x="0" y="0"/>
              </a:moveTo>
              <a:lnTo>
                <a:pt x="127331" y="0"/>
              </a:lnTo>
              <a:lnTo>
                <a:pt x="127331" y="1368816"/>
              </a:lnTo>
              <a:lnTo>
                <a:pt x="254663" y="1368816"/>
              </a:lnTo>
            </a:path>
          </a:pathLst>
        </a:custGeom>
        <a:noFill/>
        <a:ln w="1587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AEEE58-BE67-4AEB-9ED4-94951E4B744C}">
      <dsp:nvSpPr>
        <dsp:cNvPr id="0" name=""/>
        <dsp:cNvSpPr/>
      </dsp:nvSpPr>
      <dsp:spPr>
        <a:xfrm>
          <a:off x="5382026" y="2112470"/>
          <a:ext cx="254663" cy="821289"/>
        </a:xfrm>
        <a:custGeom>
          <a:avLst/>
          <a:gdLst/>
          <a:ahLst/>
          <a:cxnLst/>
          <a:rect l="0" t="0" r="0" b="0"/>
          <a:pathLst>
            <a:path>
              <a:moveTo>
                <a:pt x="0" y="0"/>
              </a:moveTo>
              <a:lnTo>
                <a:pt x="127331" y="0"/>
              </a:lnTo>
              <a:lnTo>
                <a:pt x="127331" y="821289"/>
              </a:lnTo>
              <a:lnTo>
                <a:pt x="254663" y="821289"/>
              </a:lnTo>
            </a:path>
          </a:pathLst>
        </a:custGeom>
        <a:noFill/>
        <a:ln w="1587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AC24F1-6238-4F42-8B61-4816E18D2CF9}">
      <dsp:nvSpPr>
        <dsp:cNvPr id="0" name=""/>
        <dsp:cNvSpPr/>
      </dsp:nvSpPr>
      <dsp:spPr>
        <a:xfrm>
          <a:off x="5382026" y="2112470"/>
          <a:ext cx="254663" cy="273763"/>
        </a:xfrm>
        <a:custGeom>
          <a:avLst/>
          <a:gdLst/>
          <a:ahLst/>
          <a:cxnLst/>
          <a:rect l="0" t="0" r="0" b="0"/>
          <a:pathLst>
            <a:path>
              <a:moveTo>
                <a:pt x="0" y="0"/>
              </a:moveTo>
              <a:lnTo>
                <a:pt x="127331" y="0"/>
              </a:lnTo>
              <a:lnTo>
                <a:pt x="127331" y="273763"/>
              </a:lnTo>
              <a:lnTo>
                <a:pt x="254663" y="273763"/>
              </a:lnTo>
            </a:path>
          </a:pathLst>
        </a:custGeom>
        <a:noFill/>
        <a:ln w="1587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4F3252-7AC0-48D9-B0F5-FD7324B3F6B4}">
      <dsp:nvSpPr>
        <dsp:cNvPr id="0" name=""/>
        <dsp:cNvSpPr/>
      </dsp:nvSpPr>
      <dsp:spPr>
        <a:xfrm>
          <a:off x="5382026" y="1838706"/>
          <a:ext cx="254663" cy="273763"/>
        </a:xfrm>
        <a:custGeom>
          <a:avLst/>
          <a:gdLst/>
          <a:ahLst/>
          <a:cxnLst/>
          <a:rect l="0" t="0" r="0" b="0"/>
          <a:pathLst>
            <a:path>
              <a:moveTo>
                <a:pt x="0" y="273763"/>
              </a:moveTo>
              <a:lnTo>
                <a:pt x="127331" y="273763"/>
              </a:lnTo>
              <a:lnTo>
                <a:pt x="127331" y="0"/>
              </a:lnTo>
              <a:lnTo>
                <a:pt x="254663" y="0"/>
              </a:lnTo>
            </a:path>
          </a:pathLst>
        </a:custGeom>
        <a:noFill/>
        <a:ln w="1587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80F3E-7CBF-4405-863D-273A794B2985}">
      <dsp:nvSpPr>
        <dsp:cNvPr id="0" name=""/>
        <dsp:cNvSpPr/>
      </dsp:nvSpPr>
      <dsp:spPr>
        <a:xfrm>
          <a:off x="5382026" y="1291180"/>
          <a:ext cx="254663" cy="821289"/>
        </a:xfrm>
        <a:custGeom>
          <a:avLst/>
          <a:gdLst/>
          <a:ahLst/>
          <a:cxnLst/>
          <a:rect l="0" t="0" r="0" b="0"/>
          <a:pathLst>
            <a:path>
              <a:moveTo>
                <a:pt x="0" y="821289"/>
              </a:moveTo>
              <a:lnTo>
                <a:pt x="127331" y="821289"/>
              </a:lnTo>
              <a:lnTo>
                <a:pt x="127331" y="0"/>
              </a:lnTo>
              <a:lnTo>
                <a:pt x="254663" y="0"/>
              </a:lnTo>
            </a:path>
          </a:pathLst>
        </a:custGeom>
        <a:noFill/>
        <a:ln w="1587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02184C-F0CB-4133-9B2E-BA41F898A3EC}">
      <dsp:nvSpPr>
        <dsp:cNvPr id="0" name=""/>
        <dsp:cNvSpPr/>
      </dsp:nvSpPr>
      <dsp:spPr>
        <a:xfrm>
          <a:off x="5382026" y="743653"/>
          <a:ext cx="254663" cy="1368816"/>
        </a:xfrm>
        <a:custGeom>
          <a:avLst/>
          <a:gdLst/>
          <a:ahLst/>
          <a:cxnLst/>
          <a:rect l="0" t="0" r="0" b="0"/>
          <a:pathLst>
            <a:path>
              <a:moveTo>
                <a:pt x="0" y="1368816"/>
              </a:moveTo>
              <a:lnTo>
                <a:pt x="127331" y="1368816"/>
              </a:lnTo>
              <a:lnTo>
                <a:pt x="127331" y="0"/>
              </a:lnTo>
              <a:lnTo>
                <a:pt x="254663" y="0"/>
              </a:lnTo>
            </a:path>
          </a:pathLst>
        </a:custGeom>
        <a:noFill/>
        <a:ln w="1587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00BBBD-70D6-424D-A75C-06FE0833DEB9}">
      <dsp:nvSpPr>
        <dsp:cNvPr id="0" name=""/>
        <dsp:cNvSpPr/>
      </dsp:nvSpPr>
      <dsp:spPr>
        <a:xfrm>
          <a:off x="5382026" y="196126"/>
          <a:ext cx="254663" cy="1916343"/>
        </a:xfrm>
        <a:custGeom>
          <a:avLst/>
          <a:gdLst/>
          <a:ahLst/>
          <a:cxnLst/>
          <a:rect l="0" t="0" r="0" b="0"/>
          <a:pathLst>
            <a:path>
              <a:moveTo>
                <a:pt x="0" y="1916343"/>
              </a:moveTo>
              <a:lnTo>
                <a:pt x="127331" y="1916343"/>
              </a:lnTo>
              <a:lnTo>
                <a:pt x="127331" y="0"/>
              </a:lnTo>
              <a:lnTo>
                <a:pt x="254663" y="0"/>
              </a:lnTo>
            </a:path>
          </a:pathLst>
        </a:custGeom>
        <a:noFill/>
        <a:ln w="15875" cap="rnd"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FF3743-2F59-4968-91E7-BD07A510E549}">
      <dsp:nvSpPr>
        <dsp:cNvPr id="0" name=""/>
        <dsp:cNvSpPr/>
      </dsp:nvSpPr>
      <dsp:spPr>
        <a:xfrm>
          <a:off x="1175367" y="1710039"/>
          <a:ext cx="4206659" cy="804860"/>
        </a:xfrm>
        <a:prstGeom prst="rect">
          <a:avLst/>
        </a:prstGeom>
        <a:solidFill>
          <a:schemeClr val="accent6">
            <a:alpha val="80000"/>
            <a:hueOff val="0"/>
            <a:satOff val="0"/>
            <a:lumOff val="0"/>
            <a:alphaOff val="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DZ" sz="2000" kern="1200"/>
            <a:t>التطور الفكري لمفهوم الدوافع</a:t>
          </a:r>
          <a:endParaRPr lang="fr-FR" sz="2000" kern="1200"/>
        </a:p>
      </dsp:txBody>
      <dsp:txXfrm>
        <a:off x="1175367" y="1710039"/>
        <a:ext cx="4206659" cy="804860"/>
      </dsp:txXfrm>
    </dsp:sp>
    <dsp:sp modelId="{3035F308-FBC6-4611-9D8D-083D766B70C4}">
      <dsp:nvSpPr>
        <dsp:cNvPr id="0" name=""/>
        <dsp:cNvSpPr/>
      </dsp:nvSpPr>
      <dsp:spPr>
        <a:xfrm>
          <a:off x="5636690" y="1946"/>
          <a:ext cx="2103342" cy="388361"/>
        </a:xfrm>
        <a:prstGeom prst="rect">
          <a:avLst/>
        </a:prstGeom>
        <a:solidFill>
          <a:schemeClr val="lt1"/>
        </a:solidFill>
        <a:ln w="15875" cap="rnd"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r-DZ" sz="1400" b="0" kern="1200" cap="none" spc="0">
              <a:ln w="0"/>
              <a:solidFill>
                <a:schemeClr val="tx1"/>
              </a:solidFill>
              <a:effectLst>
                <a:outerShdw blurRad="38100" dist="19050" dir="2700000" algn="tl" rotWithShape="0">
                  <a:schemeClr val="dk1">
                    <a:alpha val="40000"/>
                  </a:schemeClr>
                </a:outerShdw>
              </a:effectLst>
            </a:rPr>
            <a:t>جورج مالتون</a:t>
          </a:r>
          <a:endParaRPr lang="fr-FR" sz="1400" b="0" kern="1200" cap="none" spc="0">
            <a:ln w="0"/>
            <a:solidFill>
              <a:schemeClr val="tx1"/>
            </a:solidFill>
            <a:effectLst>
              <a:outerShdw blurRad="38100" dist="19050" dir="2700000" algn="tl" rotWithShape="0">
                <a:schemeClr val="dk1">
                  <a:alpha val="40000"/>
                </a:schemeClr>
              </a:outerShdw>
            </a:effectLst>
          </a:endParaRPr>
        </a:p>
      </dsp:txBody>
      <dsp:txXfrm>
        <a:off x="5636690" y="1946"/>
        <a:ext cx="2103342" cy="388361"/>
      </dsp:txXfrm>
    </dsp:sp>
    <dsp:sp modelId="{76D148DB-D719-4A54-95D6-B7E28BE30BBE}">
      <dsp:nvSpPr>
        <dsp:cNvPr id="0" name=""/>
        <dsp:cNvSpPr/>
      </dsp:nvSpPr>
      <dsp:spPr>
        <a:xfrm>
          <a:off x="5636690" y="549472"/>
          <a:ext cx="2103342" cy="388361"/>
        </a:xfrm>
        <a:prstGeom prst="rect">
          <a:avLst/>
        </a:prstGeom>
        <a:solidFill>
          <a:schemeClr val="lt1"/>
        </a:solidFill>
        <a:ln w="15875" cap="rnd"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r-DZ" sz="1400" b="0" kern="1200" cap="none" spc="0">
              <a:ln w="0"/>
              <a:solidFill>
                <a:schemeClr val="tx1"/>
              </a:solidFill>
              <a:effectLst>
                <a:outerShdw blurRad="38100" dist="19050" dir="2700000" algn="tl" rotWithShape="0">
                  <a:schemeClr val="dk1">
                    <a:alpha val="40000"/>
                  </a:schemeClr>
                </a:outerShdw>
              </a:effectLst>
            </a:rPr>
            <a:t>فردريك تايلور </a:t>
          </a:r>
          <a:endParaRPr lang="fr-FR" sz="1400" b="0" kern="1200" cap="none" spc="0">
            <a:ln w="0"/>
            <a:solidFill>
              <a:schemeClr val="tx1"/>
            </a:solidFill>
            <a:effectLst>
              <a:outerShdw blurRad="38100" dist="19050" dir="2700000" algn="tl" rotWithShape="0">
                <a:schemeClr val="dk1">
                  <a:alpha val="40000"/>
                </a:schemeClr>
              </a:outerShdw>
            </a:effectLst>
          </a:endParaRPr>
        </a:p>
      </dsp:txBody>
      <dsp:txXfrm>
        <a:off x="5636690" y="549472"/>
        <a:ext cx="2103342" cy="388361"/>
      </dsp:txXfrm>
    </dsp:sp>
    <dsp:sp modelId="{2893D8C0-BB06-4DE4-B567-40BFF9362650}">
      <dsp:nvSpPr>
        <dsp:cNvPr id="0" name=""/>
        <dsp:cNvSpPr/>
      </dsp:nvSpPr>
      <dsp:spPr>
        <a:xfrm>
          <a:off x="5636690" y="1096999"/>
          <a:ext cx="2103342" cy="388361"/>
        </a:xfrm>
        <a:prstGeom prst="rect">
          <a:avLst/>
        </a:prstGeom>
        <a:solidFill>
          <a:schemeClr val="lt1"/>
        </a:solidFill>
        <a:ln w="15875" cap="rnd"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ar-DZ" sz="1600" b="0" kern="1200" cap="none" spc="0">
              <a:ln w="0"/>
              <a:solidFill>
                <a:schemeClr val="tx1"/>
              </a:solidFill>
              <a:effectLst>
                <a:outerShdw blurRad="38100" dist="19050" dir="2700000" algn="tl" rotWithShape="0">
                  <a:schemeClr val="dk1">
                    <a:alpha val="40000"/>
                  </a:schemeClr>
                </a:outerShdw>
              </a:effectLst>
            </a:rPr>
            <a:t>ارجرس</a:t>
          </a:r>
          <a:endParaRPr lang="fr-FR" sz="2100" b="0" kern="1200" cap="none" spc="0">
            <a:ln w="0"/>
            <a:solidFill>
              <a:schemeClr val="tx1"/>
            </a:solidFill>
            <a:effectLst>
              <a:outerShdw blurRad="38100" dist="19050" dir="2700000" algn="tl" rotWithShape="0">
                <a:schemeClr val="dk1">
                  <a:alpha val="40000"/>
                </a:schemeClr>
              </a:outerShdw>
            </a:effectLst>
          </a:endParaRPr>
        </a:p>
      </dsp:txBody>
      <dsp:txXfrm>
        <a:off x="5636690" y="1096999"/>
        <a:ext cx="2103342" cy="388361"/>
      </dsp:txXfrm>
    </dsp:sp>
    <dsp:sp modelId="{6923FF3C-3F32-456F-A203-B38AC12620FB}">
      <dsp:nvSpPr>
        <dsp:cNvPr id="0" name=""/>
        <dsp:cNvSpPr/>
      </dsp:nvSpPr>
      <dsp:spPr>
        <a:xfrm>
          <a:off x="5636690" y="1644525"/>
          <a:ext cx="2103342" cy="388361"/>
        </a:xfrm>
        <a:prstGeom prst="rect">
          <a:avLst/>
        </a:prstGeom>
        <a:solidFill>
          <a:schemeClr val="lt1"/>
        </a:solidFill>
        <a:ln w="15875" cap="rnd"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ar-DZ" sz="1600" b="0" kern="1200" cap="none" spc="0">
              <a:ln w="0"/>
              <a:solidFill>
                <a:schemeClr val="tx1"/>
              </a:solidFill>
              <a:effectLst>
                <a:outerShdw blurRad="38100" dist="19050" dir="2700000" algn="tl" rotWithShape="0">
                  <a:schemeClr val="dk1">
                    <a:alpha val="40000"/>
                  </a:schemeClr>
                </a:outerShdw>
              </a:effectLst>
            </a:rPr>
            <a:t>إبراهيم ماسلو </a:t>
          </a:r>
          <a:endParaRPr lang="fr-FR" sz="1600" b="0" kern="1200" cap="none" spc="0">
            <a:ln w="0"/>
            <a:solidFill>
              <a:schemeClr val="tx1"/>
            </a:solidFill>
            <a:effectLst>
              <a:outerShdw blurRad="38100" dist="19050" dir="2700000" algn="tl" rotWithShape="0">
                <a:schemeClr val="dk1">
                  <a:alpha val="40000"/>
                </a:schemeClr>
              </a:outerShdw>
            </a:effectLst>
          </a:endParaRPr>
        </a:p>
      </dsp:txBody>
      <dsp:txXfrm>
        <a:off x="5636690" y="1644525"/>
        <a:ext cx="2103342" cy="388361"/>
      </dsp:txXfrm>
    </dsp:sp>
    <dsp:sp modelId="{6D6BFEE8-15E1-43BC-B228-6AFFE0990096}">
      <dsp:nvSpPr>
        <dsp:cNvPr id="0" name=""/>
        <dsp:cNvSpPr/>
      </dsp:nvSpPr>
      <dsp:spPr>
        <a:xfrm>
          <a:off x="5636690" y="2192052"/>
          <a:ext cx="2103342" cy="388361"/>
        </a:xfrm>
        <a:prstGeom prst="rect">
          <a:avLst/>
        </a:prstGeom>
        <a:solidFill>
          <a:schemeClr val="lt1"/>
        </a:solidFill>
        <a:ln w="15875" cap="rnd"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ar-DZ" sz="1600" b="0" kern="1200" cap="none" spc="0">
              <a:ln w="0"/>
              <a:solidFill>
                <a:schemeClr val="tx1"/>
              </a:solidFill>
              <a:effectLst>
                <a:outerShdw blurRad="38100" dist="19050" dir="2700000" algn="tl" rotWithShape="0">
                  <a:schemeClr val="dk1">
                    <a:alpha val="40000"/>
                  </a:schemeClr>
                </a:outerShdw>
              </a:effectLst>
            </a:rPr>
            <a:t>التون مايو </a:t>
          </a:r>
          <a:endParaRPr lang="fr-FR" sz="1600" b="0" kern="1200" cap="none" spc="0">
            <a:ln w="0"/>
            <a:solidFill>
              <a:schemeClr val="tx1"/>
            </a:solidFill>
            <a:effectLst>
              <a:outerShdw blurRad="38100" dist="19050" dir="2700000" algn="tl" rotWithShape="0">
                <a:schemeClr val="dk1">
                  <a:alpha val="40000"/>
                </a:schemeClr>
              </a:outerShdw>
            </a:effectLst>
          </a:endParaRPr>
        </a:p>
      </dsp:txBody>
      <dsp:txXfrm>
        <a:off x="5636690" y="2192052"/>
        <a:ext cx="2103342" cy="388361"/>
      </dsp:txXfrm>
    </dsp:sp>
    <dsp:sp modelId="{73726F64-EAB7-40EC-A450-B71177C9E732}">
      <dsp:nvSpPr>
        <dsp:cNvPr id="0" name=""/>
        <dsp:cNvSpPr/>
      </dsp:nvSpPr>
      <dsp:spPr>
        <a:xfrm>
          <a:off x="5636690" y="2739578"/>
          <a:ext cx="2103342" cy="388361"/>
        </a:xfrm>
        <a:prstGeom prst="rect">
          <a:avLst/>
        </a:prstGeom>
        <a:solidFill>
          <a:schemeClr val="lt1"/>
        </a:solidFill>
        <a:ln w="15875" cap="rnd"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r-DZ" sz="1400" b="0" kern="1200" cap="none" spc="0">
              <a:ln w="0"/>
              <a:solidFill>
                <a:schemeClr val="tx1"/>
              </a:solidFill>
              <a:effectLst>
                <a:outerShdw blurRad="38100" dist="19050" dir="2700000" algn="tl" rotWithShape="0">
                  <a:schemeClr val="dk1">
                    <a:alpha val="40000"/>
                  </a:schemeClr>
                </a:outerShdw>
              </a:effectLst>
            </a:rPr>
            <a:t>تجارب هورثون </a:t>
          </a:r>
          <a:endParaRPr lang="fr-FR" sz="1400" b="0" kern="1200" cap="none" spc="0">
            <a:ln w="0"/>
            <a:solidFill>
              <a:schemeClr val="tx1"/>
            </a:solidFill>
            <a:effectLst>
              <a:outerShdw blurRad="38100" dist="19050" dir="2700000" algn="tl" rotWithShape="0">
                <a:schemeClr val="dk1">
                  <a:alpha val="40000"/>
                </a:schemeClr>
              </a:outerShdw>
            </a:effectLst>
          </a:endParaRPr>
        </a:p>
      </dsp:txBody>
      <dsp:txXfrm>
        <a:off x="5636690" y="2739578"/>
        <a:ext cx="2103342" cy="388361"/>
      </dsp:txXfrm>
    </dsp:sp>
    <dsp:sp modelId="{1BF1822C-F4B6-484E-9730-AA2463CD5CBE}">
      <dsp:nvSpPr>
        <dsp:cNvPr id="0" name=""/>
        <dsp:cNvSpPr/>
      </dsp:nvSpPr>
      <dsp:spPr>
        <a:xfrm>
          <a:off x="5636690" y="3287105"/>
          <a:ext cx="2103342" cy="388361"/>
        </a:xfrm>
        <a:prstGeom prst="rect">
          <a:avLst/>
        </a:prstGeom>
        <a:solidFill>
          <a:schemeClr val="lt1"/>
        </a:solidFill>
        <a:ln w="15875" cap="rnd"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ar-DZ" sz="1600" b="0" kern="1200" cap="none" spc="0">
              <a:ln w="0"/>
              <a:solidFill>
                <a:schemeClr val="tx1"/>
              </a:solidFill>
              <a:effectLst>
                <a:outerShdw blurRad="38100" dist="19050" dir="2700000" algn="tl" rotWithShape="0">
                  <a:schemeClr val="dk1">
                    <a:alpha val="40000"/>
                  </a:schemeClr>
                </a:outerShdw>
              </a:effectLst>
            </a:rPr>
            <a:t>الدرفر</a:t>
          </a:r>
          <a:endParaRPr lang="fr-FR" sz="2100" b="0" kern="1200" cap="none" spc="0">
            <a:ln w="0"/>
            <a:solidFill>
              <a:schemeClr val="tx1"/>
            </a:solidFill>
            <a:effectLst>
              <a:outerShdw blurRad="38100" dist="19050" dir="2700000" algn="tl" rotWithShape="0">
                <a:schemeClr val="dk1">
                  <a:alpha val="40000"/>
                </a:schemeClr>
              </a:outerShdw>
            </a:effectLst>
          </a:endParaRPr>
        </a:p>
      </dsp:txBody>
      <dsp:txXfrm>
        <a:off x="5636690" y="3287105"/>
        <a:ext cx="2103342" cy="388361"/>
      </dsp:txXfrm>
    </dsp:sp>
    <dsp:sp modelId="{269665F4-9188-4EFB-8A63-1B0336F70014}">
      <dsp:nvSpPr>
        <dsp:cNvPr id="0" name=""/>
        <dsp:cNvSpPr/>
      </dsp:nvSpPr>
      <dsp:spPr>
        <a:xfrm>
          <a:off x="5636690" y="3834632"/>
          <a:ext cx="2103342" cy="388361"/>
        </a:xfrm>
        <a:prstGeom prst="rect">
          <a:avLst/>
        </a:prstGeom>
        <a:solidFill>
          <a:schemeClr val="lt1"/>
        </a:solidFill>
        <a:ln w="15875" cap="rnd"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ar-DZ" sz="1600" b="0" kern="1200" cap="none" spc="0">
              <a:ln w="0"/>
              <a:solidFill>
                <a:schemeClr val="tx1"/>
              </a:solidFill>
              <a:effectLst>
                <a:outerShdw blurRad="38100" dist="19050" dir="2700000" algn="tl" rotWithShape="0">
                  <a:schemeClr val="dk1">
                    <a:alpha val="40000"/>
                  </a:schemeClr>
                </a:outerShdw>
              </a:effectLst>
            </a:rPr>
            <a:t>هرزبج</a:t>
          </a:r>
          <a:endParaRPr lang="fr-FR" sz="2100" b="0" kern="1200" cap="none" spc="0">
            <a:ln w="0"/>
            <a:solidFill>
              <a:schemeClr val="tx1"/>
            </a:solidFill>
            <a:effectLst>
              <a:outerShdw blurRad="38100" dist="19050" dir="2700000" algn="tl" rotWithShape="0">
                <a:schemeClr val="dk1">
                  <a:alpha val="40000"/>
                </a:schemeClr>
              </a:outerShdw>
            </a:effectLst>
          </a:endParaRPr>
        </a:p>
      </dsp:txBody>
      <dsp:txXfrm>
        <a:off x="5636690" y="3834632"/>
        <a:ext cx="2103342" cy="38836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43433170-0F9C-459A-991F-0BA04DE3F99E}"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3641708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3433170-0F9C-459A-991F-0BA04DE3F99E}"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1941782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3433170-0F9C-459A-991F-0BA04DE3F99E}"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2F875E-0496-4AB6-8737-CDFEAD3B69EC}"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02387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43433170-0F9C-459A-991F-0BA04DE3F99E}"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3295847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43433170-0F9C-459A-991F-0BA04DE3F99E}"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2F875E-0496-4AB6-8737-CDFEAD3B69EC}"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0943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43433170-0F9C-459A-991F-0BA04DE3F99E}"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272901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3433170-0F9C-459A-991F-0BA04DE3F99E}"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2432185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3433170-0F9C-459A-991F-0BA04DE3F99E}"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428334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3433170-0F9C-459A-991F-0BA04DE3F99E}"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360523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3433170-0F9C-459A-991F-0BA04DE3F99E}" type="datetimeFigureOut">
              <a:rPr lang="fr-FR" smtClean="0"/>
              <a:t>24/04/2024</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398617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3433170-0F9C-459A-991F-0BA04DE3F99E}"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44470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3433170-0F9C-459A-991F-0BA04DE3F99E}" type="datetimeFigureOut">
              <a:rPr lang="fr-FR" smtClean="0"/>
              <a:t>24/04/2024</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25589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3433170-0F9C-459A-991F-0BA04DE3F99E}" type="datetimeFigureOut">
              <a:rPr lang="fr-FR" smtClean="0"/>
              <a:t>24/04/2024</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242325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33170-0F9C-459A-991F-0BA04DE3F99E}" type="datetimeFigureOut">
              <a:rPr lang="fr-FR" smtClean="0"/>
              <a:t>24/04/2024</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228516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3433170-0F9C-459A-991F-0BA04DE3F99E}"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240847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3433170-0F9C-459A-991F-0BA04DE3F99E}" type="datetimeFigureOut">
              <a:rPr lang="fr-FR" smtClean="0"/>
              <a:t>24/04/2024</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2F875E-0496-4AB6-8737-CDFEAD3B69EC}" type="slidenum">
              <a:rPr lang="fr-FR" smtClean="0"/>
              <a:t>‹N°›</a:t>
            </a:fld>
            <a:endParaRPr lang="fr-FR"/>
          </a:p>
        </p:txBody>
      </p:sp>
    </p:spTree>
    <p:extLst>
      <p:ext uri="{BB962C8B-B14F-4D97-AF65-F5344CB8AC3E}">
        <p14:creationId xmlns:p14="http://schemas.microsoft.com/office/powerpoint/2010/main" val="1402984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3433170-0F9C-459A-991F-0BA04DE3F99E}" type="datetimeFigureOut">
              <a:rPr lang="fr-FR" smtClean="0"/>
              <a:t>24/04/2024</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92F875E-0496-4AB6-8737-CDFEAD3B69EC}" type="slidenum">
              <a:rPr lang="fr-FR" smtClean="0"/>
              <a:t>‹N°›</a:t>
            </a:fld>
            <a:endParaRPr lang="fr-FR"/>
          </a:p>
        </p:txBody>
      </p:sp>
    </p:spTree>
    <p:extLst>
      <p:ext uri="{BB962C8B-B14F-4D97-AF65-F5344CB8AC3E}">
        <p14:creationId xmlns:p14="http://schemas.microsoft.com/office/powerpoint/2010/main" val="3627518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2.png"/><Relationship Id="rId4"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2.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2.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ma"/><Relationship Id="rId1" Type="http://schemas.microsoft.com/office/2007/relationships/media" Target="../media/media52.wm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2.png"/><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2.pn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ma"/><Relationship Id="rId1" Type="http://schemas.microsoft.com/office/2007/relationships/media" Target="../media/media60.wma"/><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ma"/><Relationship Id="rId1" Type="http://schemas.microsoft.com/office/2007/relationships/media" Target="../media/media61.wma"/><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790928" y="682173"/>
            <a:ext cx="8915399" cy="5366633"/>
          </a:xfrm>
        </p:spPr>
        <p:txBody>
          <a:bodyPr/>
          <a:lstStyle/>
          <a:p>
            <a:pPr algn="ctr">
              <a:spcBef>
                <a:spcPts val="0"/>
              </a:spcBef>
            </a:pPr>
            <a:r>
              <a:rPr lang="ar-DZ" sz="2000" b="1" dirty="0" smtClean="0">
                <a:solidFill>
                  <a:schemeClr val="tx1"/>
                </a:solidFill>
                <a:latin typeface="Simplified Arabic" panose="02020603050405020304" pitchFamily="18" charset="-78"/>
                <a:cs typeface="Simplified Arabic" panose="02020603050405020304" pitchFamily="18" charset="-78"/>
              </a:rPr>
              <a:t>الجمهورية الجزائرية الديموقراطية الشعبية</a:t>
            </a:r>
          </a:p>
          <a:p>
            <a:pPr algn="ctr">
              <a:spcBef>
                <a:spcPts val="0"/>
              </a:spcBef>
            </a:pPr>
            <a:r>
              <a:rPr lang="ar-DZ" sz="2000" b="1" dirty="0" smtClean="0">
                <a:solidFill>
                  <a:schemeClr val="tx1"/>
                </a:solidFill>
                <a:latin typeface="Simplified Arabic" panose="02020603050405020304" pitchFamily="18" charset="-78"/>
                <a:cs typeface="Simplified Arabic" panose="02020603050405020304" pitchFamily="18" charset="-78"/>
              </a:rPr>
              <a:t>وزارة التعليم العالي والبحث العلمي</a:t>
            </a:r>
          </a:p>
          <a:p>
            <a:pPr algn="ctr">
              <a:spcBef>
                <a:spcPts val="0"/>
              </a:spcBef>
            </a:pPr>
            <a:r>
              <a:rPr lang="ar-DZ" sz="2000" b="1" dirty="0" smtClean="0">
                <a:solidFill>
                  <a:schemeClr val="tx1"/>
                </a:solidFill>
                <a:latin typeface="Simplified Arabic" panose="02020603050405020304" pitchFamily="18" charset="-78"/>
                <a:cs typeface="Simplified Arabic" panose="02020603050405020304" pitchFamily="18" charset="-78"/>
              </a:rPr>
              <a:t>جامعة الجيلالي اليابس</a:t>
            </a:r>
            <a:r>
              <a:rPr lang="ar-DZ" sz="2000" b="1" dirty="0">
                <a:solidFill>
                  <a:schemeClr val="tx1"/>
                </a:solidFill>
                <a:latin typeface="Simplified Arabic" panose="02020603050405020304" pitchFamily="18" charset="-78"/>
                <a:cs typeface="Simplified Arabic" panose="02020603050405020304" pitchFamily="18" charset="-78"/>
              </a:rPr>
              <a:t> </a:t>
            </a:r>
            <a:r>
              <a:rPr lang="ar-DZ" sz="2000" b="1" dirty="0" smtClean="0">
                <a:solidFill>
                  <a:schemeClr val="tx1"/>
                </a:solidFill>
                <a:latin typeface="Simplified Arabic" panose="02020603050405020304" pitchFamily="18" charset="-78"/>
                <a:cs typeface="Simplified Arabic" panose="02020603050405020304" pitchFamily="18" charset="-78"/>
              </a:rPr>
              <a:t>– سيدي بلعباس</a:t>
            </a:r>
          </a:p>
          <a:p>
            <a:pPr algn="ctr">
              <a:spcBef>
                <a:spcPts val="0"/>
              </a:spcBef>
            </a:pPr>
            <a:r>
              <a:rPr lang="ar-DZ" b="1" dirty="0" smtClean="0">
                <a:solidFill>
                  <a:schemeClr val="tx1"/>
                </a:solidFill>
                <a:latin typeface="Simplified Arabic" panose="02020603050405020304" pitchFamily="18" charset="-78"/>
                <a:cs typeface="Simplified Arabic" panose="02020603050405020304" pitchFamily="18" charset="-78"/>
              </a:rPr>
              <a:t>كلية العلوم الإنسانية </a:t>
            </a:r>
            <a:r>
              <a:rPr lang="ar-DZ" b="1" dirty="0" err="1" smtClean="0">
                <a:solidFill>
                  <a:schemeClr val="tx1"/>
                </a:solidFill>
                <a:latin typeface="Simplified Arabic" panose="02020603050405020304" pitchFamily="18" charset="-78"/>
                <a:cs typeface="Simplified Arabic" panose="02020603050405020304" pitchFamily="18" charset="-78"/>
              </a:rPr>
              <a:t>والإجتماعية</a:t>
            </a:r>
            <a:endParaRPr lang="ar-DZ" b="1" dirty="0" smtClean="0">
              <a:solidFill>
                <a:schemeClr val="tx1"/>
              </a:solidFill>
              <a:latin typeface="Simplified Arabic" panose="02020603050405020304" pitchFamily="18" charset="-78"/>
              <a:cs typeface="Simplified Arabic" panose="02020603050405020304" pitchFamily="18" charset="-78"/>
            </a:endParaRPr>
          </a:p>
          <a:p>
            <a:pPr algn="ctr">
              <a:spcBef>
                <a:spcPts val="0"/>
              </a:spcBef>
            </a:pPr>
            <a:r>
              <a:rPr lang="ar-DZ" b="1" dirty="0" smtClean="0">
                <a:solidFill>
                  <a:schemeClr val="tx1"/>
                </a:solidFill>
                <a:latin typeface="Simplified Arabic" panose="02020603050405020304" pitchFamily="18" charset="-78"/>
                <a:cs typeface="Simplified Arabic" panose="02020603050405020304" pitchFamily="18" charset="-78"/>
              </a:rPr>
              <a:t>قسم علم النفس وعلوم التربية</a:t>
            </a:r>
          </a:p>
          <a:p>
            <a:pPr algn="ctr">
              <a:spcBef>
                <a:spcPts val="0"/>
              </a:spcBef>
            </a:pPr>
            <a:r>
              <a:rPr lang="ar-DZ" b="1" dirty="0" smtClean="0">
                <a:solidFill>
                  <a:schemeClr val="tx1"/>
                </a:solidFill>
                <a:latin typeface="Simplified Arabic" panose="02020603050405020304" pitchFamily="18" charset="-78"/>
                <a:cs typeface="Simplified Arabic" panose="02020603050405020304" pitchFamily="18" charset="-78"/>
              </a:rPr>
              <a:t>شعبة علم النفس</a:t>
            </a:r>
          </a:p>
          <a:p>
            <a:pPr algn="ctr">
              <a:spcBef>
                <a:spcPts val="0"/>
              </a:spcBef>
            </a:pPr>
            <a:endParaRPr lang="ar-DZ" b="1" dirty="0" smtClean="0">
              <a:latin typeface="Simplified Arabic" panose="02020603050405020304" pitchFamily="18" charset="-78"/>
              <a:cs typeface="Simplified Arabic" panose="02020603050405020304" pitchFamily="18" charset="-78"/>
            </a:endParaRPr>
          </a:p>
          <a:p>
            <a:pPr algn="ctr">
              <a:spcBef>
                <a:spcPts val="0"/>
              </a:spcBef>
            </a:pPr>
            <a:endParaRPr lang="ar-DZ" sz="1100" b="1" dirty="0">
              <a:latin typeface="Simplified Arabic" panose="02020603050405020304" pitchFamily="18" charset="-78"/>
              <a:cs typeface="Simplified Arabic" panose="02020603050405020304" pitchFamily="18" charset="-78"/>
            </a:endParaRPr>
          </a:p>
          <a:p>
            <a:pPr algn="ctr">
              <a:spcBef>
                <a:spcPts val="0"/>
              </a:spcBef>
            </a:pPr>
            <a:r>
              <a:rPr lang="ar-DZ" sz="4000" b="1" dirty="0" smtClean="0">
                <a:solidFill>
                  <a:srgbClr val="FF0000"/>
                </a:solidFill>
                <a:latin typeface="Simplified Arabic" panose="02020603050405020304" pitchFamily="18" charset="-78"/>
                <a:cs typeface="Simplified Arabic" panose="02020603050405020304" pitchFamily="18" charset="-78"/>
              </a:rPr>
              <a:t>دروس مادة جودة الحياة</a:t>
            </a:r>
          </a:p>
          <a:p>
            <a:pPr algn="ctr">
              <a:spcBef>
                <a:spcPts val="0"/>
              </a:spcBef>
            </a:pPr>
            <a:endParaRPr lang="ar-DZ" b="1" dirty="0" smtClean="0">
              <a:latin typeface="Simplified Arabic" panose="02020603050405020304" pitchFamily="18" charset="-78"/>
              <a:cs typeface="Simplified Arabic" panose="02020603050405020304" pitchFamily="18" charset="-78"/>
            </a:endParaRPr>
          </a:p>
          <a:p>
            <a:pPr algn="ctr">
              <a:spcBef>
                <a:spcPts val="0"/>
              </a:spcBef>
            </a:pPr>
            <a:r>
              <a:rPr lang="ar-DZ" b="1" dirty="0" smtClean="0">
                <a:solidFill>
                  <a:schemeClr val="tx1"/>
                </a:solidFill>
                <a:latin typeface="Simplified Arabic" panose="02020603050405020304" pitchFamily="18" charset="-78"/>
                <a:cs typeface="Simplified Arabic" panose="02020603050405020304" pitchFamily="18" charset="-78"/>
              </a:rPr>
              <a:t>للسنة الأولى ماستر التوحد و اضطرابات السلوك </a:t>
            </a:r>
          </a:p>
          <a:p>
            <a:pPr algn="ctr">
              <a:spcBef>
                <a:spcPts val="0"/>
              </a:spcBef>
            </a:pPr>
            <a:r>
              <a:rPr lang="ar-DZ" b="1" dirty="0" smtClean="0">
                <a:solidFill>
                  <a:schemeClr val="tx1"/>
                </a:solidFill>
                <a:latin typeface="Simplified Arabic" panose="02020603050405020304" pitchFamily="18" charset="-78"/>
                <a:cs typeface="Simplified Arabic" panose="02020603050405020304" pitchFamily="18" charset="-78"/>
              </a:rPr>
              <a:t>شعبة علم </a:t>
            </a:r>
            <a:r>
              <a:rPr lang="ar-DZ" b="1" dirty="0" smtClean="0">
                <a:solidFill>
                  <a:schemeClr val="tx1"/>
                </a:solidFill>
                <a:latin typeface="Simplified Arabic" panose="02020603050405020304" pitchFamily="18" charset="-78"/>
                <a:cs typeface="Simplified Arabic" panose="02020603050405020304" pitchFamily="18" charset="-78"/>
              </a:rPr>
              <a:t>النفس</a:t>
            </a:r>
            <a:endParaRPr lang="ar-DZ" b="1" dirty="0" smtClean="0">
              <a:solidFill>
                <a:schemeClr val="tx1"/>
              </a:solidFill>
              <a:latin typeface="Simplified Arabic" panose="02020603050405020304" pitchFamily="18" charset="-78"/>
              <a:cs typeface="Simplified Arabic" panose="02020603050405020304" pitchFamily="18" charset="-78"/>
            </a:endParaRPr>
          </a:p>
          <a:p>
            <a:pPr algn="ctr">
              <a:spcBef>
                <a:spcPts val="0"/>
              </a:spcBef>
            </a:pPr>
            <a:endParaRPr lang="ar-DZ" sz="1000" b="1" dirty="0">
              <a:latin typeface="Simplified Arabic" panose="02020603050405020304" pitchFamily="18" charset="-78"/>
              <a:cs typeface="Simplified Arabic" panose="02020603050405020304" pitchFamily="18" charset="-78"/>
            </a:endParaRPr>
          </a:p>
          <a:p>
            <a:pPr algn="ctr">
              <a:spcBef>
                <a:spcPts val="0"/>
              </a:spcBef>
            </a:pPr>
            <a:r>
              <a:rPr lang="ar-DZ" b="1" dirty="0" smtClean="0">
                <a:latin typeface="Simplified Arabic" panose="02020603050405020304" pitchFamily="18" charset="-78"/>
                <a:cs typeface="Simplified Arabic" panose="02020603050405020304" pitchFamily="18" charset="-78"/>
              </a:rPr>
              <a:t>                                                                        إ</a:t>
            </a:r>
            <a:r>
              <a:rPr lang="ar-DZ" sz="2000" b="1" dirty="0" smtClean="0">
                <a:solidFill>
                  <a:schemeClr val="accent1">
                    <a:lumMod val="75000"/>
                  </a:schemeClr>
                </a:solidFill>
                <a:latin typeface="Simplified Arabic" panose="02020603050405020304" pitchFamily="18" charset="-78"/>
                <a:cs typeface="Simplified Arabic" panose="02020603050405020304" pitchFamily="18" charset="-78"/>
              </a:rPr>
              <a:t>عداد : د. </a:t>
            </a:r>
            <a:r>
              <a:rPr lang="ar-DZ" sz="2000" b="1" dirty="0" err="1" smtClean="0">
                <a:solidFill>
                  <a:schemeClr val="accent1">
                    <a:lumMod val="75000"/>
                  </a:schemeClr>
                </a:solidFill>
                <a:latin typeface="Simplified Arabic" panose="02020603050405020304" pitchFamily="18" charset="-78"/>
                <a:cs typeface="Simplified Arabic" panose="02020603050405020304" pitchFamily="18" charset="-78"/>
              </a:rPr>
              <a:t>حرطـــاني</a:t>
            </a:r>
            <a:r>
              <a:rPr lang="ar-DZ" sz="2000" b="1" dirty="0" smtClean="0">
                <a:solidFill>
                  <a:schemeClr val="accent1">
                    <a:lumMod val="75000"/>
                  </a:schemeClr>
                </a:solidFill>
                <a:latin typeface="Simplified Arabic" panose="02020603050405020304" pitchFamily="18" charset="-78"/>
                <a:cs typeface="Simplified Arabic" panose="02020603050405020304" pitchFamily="18" charset="-78"/>
              </a:rPr>
              <a:t> أميـنة</a:t>
            </a:r>
          </a:p>
          <a:p>
            <a:pPr algn="ctr">
              <a:spcBef>
                <a:spcPts val="0"/>
              </a:spcBef>
            </a:pPr>
            <a:r>
              <a:rPr lang="ar-DZ" sz="2000" b="1" dirty="0">
                <a:solidFill>
                  <a:schemeClr val="accent1">
                    <a:lumMod val="75000"/>
                  </a:schemeClr>
                </a:solidFill>
                <a:latin typeface="Simplified Arabic" panose="02020603050405020304" pitchFamily="18" charset="-78"/>
                <a:cs typeface="Simplified Arabic" panose="02020603050405020304" pitchFamily="18" charset="-78"/>
              </a:rPr>
              <a:t> </a:t>
            </a:r>
            <a:r>
              <a:rPr lang="ar-DZ" sz="2000" b="1" dirty="0" smtClean="0">
                <a:solidFill>
                  <a:schemeClr val="accent1">
                    <a:lumMod val="75000"/>
                  </a:schemeClr>
                </a:solidFill>
                <a:latin typeface="Simplified Arabic" panose="02020603050405020304" pitchFamily="18" charset="-78"/>
                <a:cs typeface="Simplified Arabic" panose="02020603050405020304" pitchFamily="18" charset="-78"/>
              </a:rPr>
              <a:t>                                                                   أستاذة محاضرة  -</a:t>
            </a:r>
            <a:r>
              <a:rPr lang="ar-DZ" sz="2000" b="1" dirty="0" smtClean="0">
                <a:solidFill>
                  <a:schemeClr val="accent1">
                    <a:lumMod val="75000"/>
                  </a:schemeClr>
                </a:solidFill>
                <a:latin typeface="Simplified Arabic" panose="02020603050405020304" pitchFamily="18" charset="-78"/>
                <a:cs typeface="Simplified Arabic" panose="02020603050405020304" pitchFamily="18" charset="-78"/>
              </a:rPr>
              <a:t>أ-</a:t>
            </a:r>
          </a:p>
          <a:p>
            <a:pPr algn="ctr">
              <a:spcBef>
                <a:spcPts val="0"/>
              </a:spcBef>
            </a:pPr>
            <a:endParaRPr lang="fr-FR" sz="2000" b="1" dirty="0" smtClean="0">
              <a:solidFill>
                <a:schemeClr val="accent1">
                  <a:lumMod val="75000"/>
                </a:schemeClr>
              </a:solidFill>
              <a:latin typeface="Simplified Arabic" panose="02020603050405020304" pitchFamily="18" charset="-78"/>
              <a:cs typeface="Simplified Arabic" panose="02020603050405020304" pitchFamily="18" charset="-78"/>
            </a:endParaRPr>
          </a:p>
          <a:p>
            <a:pPr algn="ctr">
              <a:spcBef>
                <a:spcPts val="0"/>
              </a:spcBef>
            </a:pPr>
            <a:r>
              <a:rPr lang="ar-DZ" sz="2000" b="1" dirty="0" smtClean="0">
                <a:solidFill>
                  <a:schemeClr val="tx1"/>
                </a:solidFill>
                <a:latin typeface="Simplified Arabic" panose="02020603050405020304" pitchFamily="18" charset="-78"/>
                <a:cs typeface="Simplified Arabic" panose="02020603050405020304" pitchFamily="18" charset="-78"/>
              </a:rPr>
              <a:t>السنة الجامعية : 2023 -2024</a:t>
            </a:r>
            <a:endParaRPr lang="ar-DZ" sz="2000" b="1" dirty="0" smtClean="0">
              <a:solidFill>
                <a:schemeClr val="tx1"/>
              </a:solidFill>
              <a:latin typeface="Simplified Arabic" panose="02020603050405020304" pitchFamily="18" charset="-78"/>
              <a:cs typeface="Simplified Arabic" panose="02020603050405020304" pitchFamily="18" charset="-78"/>
            </a:endParaRPr>
          </a:p>
        </p:txBody>
      </p:sp>
      <p:pic>
        <p:nvPicPr>
          <p:cNvPr id="4" name="Image 3" descr="C:\Users\facturation\Desktop\Nouveau dossier (2) - Copie\8NXSnwAHNTXWczlaIppHEVBASyc.jpg"/>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897257" y="825727"/>
            <a:ext cx="943429" cy="1162730"/>
          </a:xfrm>
          <a:prstGeom prst="rect">
            <a:avLst/>
          </a:prstGeom>
          <a:noFill/>
          <a:ln>
            <a:noFill/>
          </a:ln>
        </p:spPr>
      </p:pic>
      <p:pic>
        <p:nvPicPr>
          <p:cNvPr id="5" name="Image 4" descr="C:\Users\facturation\Desktop\Nouveau dossier (2) - Copie\8NXSnwAHNTXWczlaIppHEVBASyc.jpg"/>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12571" y="825727"/>
            <a:ext cx="986971" cy="1162730"/>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779495"/>
      </p:ext>
    </p:extLst>
  </p:cSld>
  <p:clrMapOvr>
    <a:masterClrMapping/>
  </p:clrMapOvr>
  <mc:AlternateContent xmlns:mc="http://schemas.openxmlformats.org/markup-compatibility/2006">
    <mc:Choice xmlns:p14="http://schemas.microsoft.com/office/powerpoint/2010/main" Requires="p14">
      <p:transition spd="slow" p14:dur="2000" advTm="33898"/>
    </mc:Choice>
    <mc:Fallback>
      <p:transition spd="slow" advTm="3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60612" y="939800"/>
            <a:ext cx="8915400" cy="5156200"/>
          </a:xfrm>
        </p:spPr>
        <p:txBody>
          <a:bodyPr>
            <a:normAutofit lnSpcReduction="10000"/>
          </a:bodyPr>
          <a:lstStyle/>
          <a:p>
            <a:pPr marL="0" indent="0" algn="justLow" rtl="1">
              <a:buNone/>
            </a:pPr>
            <a:endParaRPr lang="fr-FR" dirty="0">
              <a:latin typeface="Simplified Arabic" panose="02020603050405020304" pitchFamily="18" charset="-78"/>
              <a:cs typeface="Simplified Arabic" panose="02020603050405020304" pitchFamily="18" charset="-78"/>
            </a:endParaRPr>
          </a:p>
          <a:p>
            <a:pPr marL="0" indent="0" algn="justLow" rtl="1">
              <a:buNone/>
            </a:pPr>
            <a:endParaRPr lang="ar-DZ" dirty="0">
              <a:latin typeface="Simplified Arabic" panose="02020603050405020304" pitchFamily="18" charset="-78"/>
              <a:cs typeface="Simplified Arabic" panose="02020603050405020304" pitchFamily="18" charset="-78"/>
            </a:endParaRPr>
          </a:p>
          <a:p>
            <a:pPr algn="justLow" rtl="1"/>
            <a:r>
              <a:rPr lang="ar-DZ" sz="2000" dirty="0" smtClean="0">
                <a:latin typeface="Simplified Arabic" panose="02020603050405020304" pitchFamily="18" charset="-78"/>
                <a:cs typeface="Simplified Arabic" panose="02020603050405020304" pitchFamily="18" charset="-78"/>
              </a:rPr>
              <a:t> بالرغم من ان أبعاد جودة الحياة انحصرت على مؤشرين أساسين ألا وهما المؤشر الموضوعي والمؤشر الذاتي إلا أن بعض الباحثين توسع في الجزئيات وهو ما ظهر في </a:t>
            </a:r>
            <a:r>
              <a:rPr lang="ar-DZ" sz="2000" dirty="0">
                <a:latin typeface="Simplified Arabic" panose="02020603050405020304" pitchFamily="18" charset="-78"/>
                <a:cs typeface="Simplified Arabic" panose="02020603050405020304" pitchFamily="18" charset="-78"/>
              </a:rPr>
              <a:t>موسوعة علم النفس </a:t>
            </a:r>
            <a:r>
              <a:rPr lang="fr-FR" sz="2000" dirty="0" err="1">
                <a:latin typeface="Simplified Arabic" panose="02020603050405020304" pitchFamily="18" charset="-78"/>
                <a:cs typeface="Simplified Arabic" panose="02020603050405020304" pitchFamily="18" charset="-78"/>
              </a:rPr>
              <a:t>Encyclopedia</a:t>
            </a:r>
            <a:r>
              <a:rPr lang="ar-DZ"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عند تعريفها لجودة الحياة </a:t>
            </a:r>
            <a:r>
              <a:rPr lang="fr-FR" sz="2000" dirty="0" smtClean="0">
                <a:latin typeface="Simplified Arabic" panose="02020603050405020304" pitchFamily="18" charset="-78"/>
                <a:cs typeface="Simplified Arabic" panose="02020603050405020304" pitchFamily="18" charset="-78"/>
              </a:rPr>
              <a:t> </a:t>
            </a:r>
            <a:r>
              <a:rPr lang="fr-FR" sz="2000" dirty="0">
                <a:latin typeface="Simplified Arabic" panose="02020603050405020304" pitchFamily="18" charset="-78"/>
                <a:cs typeface="Simplified Arabic" panose="02020603050405020304" pitchFamily="18" charset="-78"/>
              </a:rPr>
              <a:t>of </a:t>
            </a:r>
            <a:r>
              <a:rPr lang="fr-FR" sz="2000" dirty="0" err="1">
                <a:latin typeface="Simplified Arabic" panose="02020603050405020304" pitchFamily="18" charset="-78"/>
                <a:cs typeface="Simplified Arabic" panose="02020603050405020304" pitchFamily="18" charset="-78"/>
              </a:rPr>
              <a:t>Psychology</a:t>
            </a:r>
            <a:r>
              <a:rPr lang="fr-FR" sz="2000" dirty="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على مجموعة من الأبعاد لخصها كل من </a:t>
            </a:r>
            <a:r>
              <a:rPr lang="ar-DZ" sz="2000" dirty="0" err="1">
                <a:latin typeface="Simplified Arabic" panose="02020603050405020304" pitchFamily="18" charset="-78"/>
                <a:cs typeface="Simplified Arabic" panose="02020603050405020304" pitchFamily="18" charset="-78"/>
              </a:rPr>
              <a:t>ويبستر</a:t>
            </a:r>
            <a:r>
              <a:rPr lang="ar-DZ" sz="2000" dirty="0">
                <a:latin typeface="Simplified Arabic" panose="02020603050405020304" pitchFamily="18" charset="-78"/>
                <a:cs typeface="Simplified Arabic" panose="02020603050405020304" pitchFamily="18" charset="-78"/>
              </a:rPr>
              <a:t> وآخرون </a:t>
            </a:r>
            <a:r>
              <a:rPr lang="fr-FR" sz="2000" dirty="0">
                <a:latin typeface="Simplified Arabic" panose="02020603050405020304" pitchFamily="18" charset="-78"/>
                <a:cs typeface="Simplified Arabic" panose="02020603050405020304" pitchFamily="18" charset="-78"/>
              </a:rPr>
              <a:t>Webster &amp; al 	</a:t>
            </a:r>
            <a:r>
              <a:rPr lang="ar-DZ" sz="2000" dirty="0">
                <a:latin typeface="Simplified Arabic" panose="02020603050405020304" pitchFamily="18" charset="-78"/>
                <a:cs typeface="Simplified Arabic" panose="02020603050405020304" pitchFamily="18" charset="-78"/>
              </a:rPr>
              <a:t>(1999) على أنها سبعة محاور وهي كالتالي :</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a:latin typeface="Simplified Arabic" panose="02020603050405020304" pitchFamily="18" charset="-78"/>
                <a:cs typeface="Simplified Arabic" panose="02020603050405020304" pitchFamily="18" charset="-78"/>
              </a:rPr>
              <a:t> التوازن </a:t>
            </a:r>
            <a:r>
              <a:rPr lang="ar-DZ" sz="2000" dirty="0" err="1">
                <a:latin typeface="Simplified Arabic" panose="02020603050405020304" pitchFamily="18" charset="-78"/>
                <a:cs typeface="Simplified Arabic" panose="02020603050405020304" pitchFamily="18" charset="-78"/>
              </a:rPr>
              <a:t>الإنفعالي</a:t>
            </a:r>
            <a:r>
              <a:rPr lang="ar-DZ" sz="2000" dirty="0">
                <a:latin typeface="Simplified Arabic" panose="02020603050405020304" pitchFamily="18" charset="-78"/>
                <a:cs typeface="Simplified Arabic" panose="02020603050405020304" pitchFamily="18" charset="-78"/>
              </a:rPr>
              <a:t> حيث يتمثل في ضبط </a:t>
            </a:r>
            <a:r>
              <a:rPr lang="ar-DZ" sz="2000" dirty="0" err="1">
                <a:latin typeface="Simplified Arabic" panose="02020603050405020304" pitchFamily="18" charset="-78"/>
                <a:cs typeface="Simplified Arabic" panose="02020603050405020304" pitchFamily="18" charset="-78"/>
              </a:rPr>
              <a:t>الإنفعالات</a:t>
            </a:r>
            <a:r>
              <a:rPr lang="ar-DZ" sz="2000" dirty="0">
                <a:latin typeface="Simplified Arabic" panose="02020603050405020304" pitchFamily="18" charset="-78"/>
                <a:cs typeface="Simplified Arabic" panose="02020603050405020304" pitchFamily="18" charset="-78"/>
              </a:rPr>
              <a:t> الإيجابية </a:t>
            </a:r>
            <a:r>
              <a:rPr lang="ar-DZ" sz="2000" dirty="0" err="1">
                <a:latin typeface="Simplified Arabic" panose="02020603050405020304" pitchFamily="18" charset="-78"/>
                <a:cs typeface="Simplified Arabic" panose="02020603050405020304" pitchFamily="18" charset="-78"/>
              </a:rPr>
              <a:t>والإنفعلات</a:t>
            </a:r>
            <a:r>
              <a:rPr lang="ar-DZ" sz="2000" dirty="0">
                <a:latin typeface="Simplified Arabic" panose="02020603050405020304" pitchFamily="18" charset="-78"/>
                <a:cs typeface="Simplified Arabic" panose="02020603050405020304" pitchFamily="18" charset="-78"/>
              </a:rPr>
              <a:t> السلبية، كالحزن والكآبة والقلق والضغوط النفسية...إلخ.</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a:latin typeface="Simplified Arabic" panose="02020603050405020304" pitchFamily="18" charset="-78"/>
                <a:cs typeface="Simplified Arabic" panose="02020603050405020304" pitchFamily="18" charset="-78"/>
              </a:rPr>
              <a:t> الحالة الصحية للجسم.</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a:latin typeface="Simplified Arabic" panose="02020603050405020304" pitchFamily="18" charset="-78"/>
                <a:cs typeface="Simplified Arabic" panose="02020603050405020304" pitchFamily="18" charset="-78"/>
              </a:rPr>
              <a:t> </a:t>
            </a:r>
            <a:r>
              <a:rPr lang="ar-DZ" sz="2000" dirty="0" err="1">
                <a:latin typeface="Simplified Arabic" panose="02020603050405020304" pitchFamily="18" charset="-78"/>
                <a:cs typeface="Simplified Arabic" panose="02020603050405020304" pitchFamily="18" charset="-78"/>
              </a:rPr>
              <a:t>الإستقرار</a:t>
            </a:r>
            <a:r>
              <a:rPr lang="ar-DZ" sz="2000" dirty="0">
                <a:latin typeface="Simplified Arabic" panose="02020603050405020304" pitchFamily="18" charset="-78"/>
                <a:cs typeface="Simplified Arabic" panose="02020603050405020304" pitchFamily="18" charset="-78"/>
              </a:rPr>
              <a:t> المهني حيث يتمثل في الرضا عن العمل أو الدراسة وهو بعدا هام في جودة الحياة.</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a:latin typeface="Simplified Arabic" panose="02020603050405020304" pitchFamily="18" charset="-78"/>
                <a:cs typeface="Simplified Arabic" panose="02020603050405020304" pitchFamily="18" charset="-78"/>
              </a:rPr>
              <a:t> </a:t>
            </a:r>
            <a:r>
              <a:rPr lang="ar-DZ" sz="2000" dirty="0" err="1">
                <a:latin typeface="Simplified Arabic" panose="02020603050405020304" pitchFamily="18" charset="-78"/>
                <a:cs typeface="Simplified Arabic" panose="02020603050405020304" pitchFamily="18" charset="-78"/>
              </a:rPr>
              <a:t>الإستقرار</a:t>
            </a:r>
            <a:r>
              <a:rPr lang="ar-DZ" sz="2000" dirty="0">
                <a:latin typeface="Simplified Arabic" panose="02020603050405020304" pitchFamily="18" charset="-78"/>
                <a:cs typeface="Simplified Arabic" panose="02020603050405020304" pitchFamily="18" charset="-78"/>
              </a:rPr>
              <a:t> الأسري وتواصل العلاقات داخل البناء العائلي.</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a:latin typeface="Simplified Arabic" panose="02020603050405020304" pitchFamily="18" charset="-78"/>
                <a:cs typeface="Simplified Arabic" panose="02020603050405020304" pitchFamily="18" charset="-78"/>
              </a:rPr>
              <a:t>استمرارية وتواصل العلاقات </a:t>
            </a:r>
            <a:r>
              <a:rPr lang="ar-DZ" sz="2000" dirty="0" err="1">
                <a:latin typeface="Simplified Arabic" panose="02020603050405020304" pitchFamily="18" charset="-78"/>
                <a:cs typeface="Simplified Arabic" panose="02020603050405020304" pitchFamily="18" charset="-78"/>
              </a:rPr>
              <a:t>الإجتماعية</a:t>
            </a:r>
            <a:r>
              <a:rPr lang="ar-DZ" sz="2000" dirty="0">
                <a:latin typeface="Simplified Arabic" panose="02020603050405020304" pitchFamily="18" charset="-78"/>
                <a:cs typeface="Simplified Arabic" panose="02020603050405020304" pitchFamily="18" charset="-78"/>
              </a:rPr>
              <a:t> خارج نطاق العائلة.</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a:latin typeface="Simplified Arabic" panose="02020603050405020304" pitchFamily="18" charset="-78"/>
                <a:cs typeface="Simplified Arabic" panose="02020603050405020304" pitchFamily="18" charset="-78"/>
              </a:rPr>
              <a:t> </a:t>
            </a:r>
            <a:r>
              <a:rPr lang="ar-DZ" sz="2000" dirty="0" err="1">
                <a:latin typeface="Simplified Arabic" panose="02020603050405020304" pitchFamily="18" charset="-78"/>
                <a:cs typeface="Simplified Arabic" panose="02020603050405020304" pitchFamily="18" charset="-78"/>
              </a:rPr>
              <a:t>الإستقرار</a:t>
            </a:r>
            <a:r>
              <a:rPr lang="ar-DZ" sz="2000" dirty="0">
                <a:latin typeface="Simplified Arabic" panose="02020603050405020304" pitchFamily="18" charset="-78"/>
                <a:cs typeface="Simplified Arabic" panose="02020603050405020304" pitchFamily="18" charset="-78"/>
              </a:rPr>
              <a:t> </a:t>
            </a:r>
            <a:r>
              <a:rPr lang="ar-DZ" sz="2000" dirty="0" err="1">
                <a:latin typeface="Simplified Arabic" panose="02020603050405020304" pitchFamily="18" charset="-78"/>
                <a:cs typeface="Simplified Arabic" panose="02020603050405020304" pitchFamily="18" charset="-78"/>
              </a:rPr>
              <a:t>الإقتصادي</a:t>
            </a:r>
            <a:r>
              <a:rPr lang="ar-DZ" sz="2000" dirty="0">
                <a:latin typeface="Simplified Arabic" panose="02020603050405020304" pitchFamily="18" charset="-78"/>
                <a:cs typeface="Simplified Arabic" panose="02020603050405020304" pitchFamily="18" charset="-78"/>
              </a:rPr>
              <a:t> وهو ما يرتبط بدخل الفرد الذي يعينه على مواجهة الحياة.</a:t>
            </a:r>
            <a:endParaRPr lang="fr-FR" sz="2000" dirty="0">
              <a:latin typeface="Simplified Arabic" panose="02020603050405020304" pitchFamily="18" charset="-78"/>
              <a:cs typeface="Simplified Arabic" panose="02020603050405020304" pitchFamily="18" charset="-78"/>
            </a:endParaRPr>
          </a:p>
          <a:p>
            <a:pPr algn="justLow" rtl="1"/>
            <a:r>
              <a:rPr lang="ar-DZ" sz="2000" dirty="0">
                <a:latin typeface="Simplified Arabic" panose="02020603050405020304" pitchFamily="18" charset="-78"/>
                <a:cs typeface="Simplified Arabic" panose="02020603050405020304" pitchFamily="18" charset="-78"/>
              </a:rPr>
              <a:t> التواؤم الجنسي ويرتبط ذلك بما يتعلق بصورة الجسم وحالة الرضا عن المظهر والشكل العام</a:t>
            </a:r>
            <a:endParaRPr lang="en-US" sz="2000" dirty="0" smtClean="0">
              <a:latin typeface="Simplified Arabic" panose="02020603050405020304" pitchFamily="18" charset="-78"/>
              <a:cs typeface="Simplified Arabic" panose="02020603050405020304" pitchFamily="18" charset="-78"/>
            </a:endParaRPr>
          </a:p>
        </p:txBody>
      </p:sp>
      <p:sp>
        <p:nvSpPr>
          <p:cNvPr id="4" name="Rectangle à coins arrondis 3"/>
          <p:cNvSpPr/>
          <p:nvPr/>
        </p:nvSpPr>
        <p:spPr>
          <a:xfrm>
            <a:off x="8901112" y="1028700"/>
            <a:ext cx="2374900" cy="5207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dirty="0" smtClean="0">
              <a:latin typeface="Simplified Arabic" panose="02020603050405020304" pitchFamily="18" charset="-78"/>
              <a:cs typeface="Simplified Arabic" panose="02020603050405020304" pitchFamily="18" charset="-78"/>
            </a:endParaRPr>
          </a:p>
          <a:p>
            <a:pPr algn="ctr"/>
            <a:r>
              <a:rPr lang="ar-DZ" sz="2000" b="1" dirty="0" smtClean="0">
                <a:latin typeface="Simplified Arabic" panose="02020603050405020304" pitchFamily="18" charset="-78"/>
                <a:cs typeface="Simplified Arabic" panose="02020603050405020304" pitchFamily="18" charset="-78"/>
              </a:rPr>
              <a:t>أبعاد </a:t>
            </a:r>
            <a:r>
              <a:rPr lang="ar-DZ" sz="2000" b="1" dirty="0">
                <a:latin typeface="Simplified Arabic" panose="02020603050405020304" pitchFamily="18" charset="-78"/>
                <a:cs typeface="Simplified Arabic" panose="02020603050405020304" pitchFamily="18" charset="-78"/>
              </a:rPr>
              <a:t>جودة الحياة </a:t>
            </a: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7561884"/>
      </p:ext>
    </p:extLst>
  </p:cSld>
  <p:clrMapOvr>
    <a:masterClrMapping/>
  </p:clrMapOvr>
  <mc:AlternateContent xmlns:mc="http://schemas.openxmlformats.org/markup-compatibility/2006">
    <mc:Choice xmlns:p14="http://schemas.microsoft.com/office/powerpoint/2010/main" Requires="p14">
      <p:transition spd="slow" p14:dur="2000" advTm="6869"/>
    </mc:Choice>
    <mc:Fallback>
      <p:transition spd="slow" advTm="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4712" y="802708"/>
            <a:ext cx="8915400" cy="4495800"/>
          </a:xfrm>
        </p:spPr>
        <p:txBody>
          <a:bodyPr>
            <a:normAutofit/>
          </a:bodyPr>
          <a:lstStyle/>
          <a:p>
            <a:pPr algn="justLow" rtl="1"/>
            <a:r>
              <a:rPr lang="ar-DZ" sz="2000" dirty="0" smtClean="0">
                <a:latin typeface="Simplified Arabic" panose="02020603050405020304" pitchFamily="18" charset="-78"/>
                <a:cs typeface="Simplified Arabic" panose="02020603050405020304" pitchFamily="18" charset="-78"/>
              </a:rPr>
              <a:t>بينما لخص </a:t>
            </a:r>
            <a:r>
              <a:rPr lang="ar-SA" sz="2000" dirty="0" err="1" smtClean="0">
                <a:latin typeface="Simplified Arabic" panose="02020603050405020304" pitchFamily="18" charset="-78"/>
                <a:cs typeface="Simplified Arabic" panose="02020603050405020304" pitchFamily="18" charset="-78"/>
              </a:rPr>
              <a:t>الكرخى</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(2011) </a:t>
            </a:r>
            <a:r>
              <a:rPr lang="ar-DZ" sz="2000" dirty="0" smtClean="0">
                <a:latin typeface="Simplified Arabic" panose="02020603050405020304" pitchFamily="18" charset="-78"/>
                <a:cs typeface="Simplified Arabic" panose="02020603050405020304" pitchFamily="18" charset="-78"/>
              </a:rPr>
              <a:t>أبعاد جودة الحياة </a:t>
            </a:r>
            <a:r>
              <a:rPr lang="ar-SA" sz="2000" dirty="0" smtClean="0">
                <a:latin typeface="Simplified Arabic" panose="02020603050405020304" pitchFamily="18" charset="-78"/>
                <a:cs typeface="Simplified Arabic" panose="02020603050405020304" pitchFamily="18" charset="-78"/>
              </a:rPr>
              <a:t>في </a:t>
            </a:r>
            <a:r>
              <a:rPr lang="ar-SA" sz="2000" dirty="0">
                <a:latin typeface="Simplified Arabic" panose="02020603050405020304" pitchFamily="18" charset="-78"/>
                <a:cs typeface="Simplified Arabic" panose="02020603050405020304" pitchFamily="18" charset="-78"/>
              </a:rPr>
              <a:t>شعور الفرد بالرضا والسعادة وبالقدرة على اشباع الحاجات في أبعاد الحياة الذاتية والموضوعية والتي تشمل </a:t>
            </a:r>
            <a:r>
              <a:rPr lang="ar-SA" sz="2000" dirty="0" smtClean="0">
                <a:latin typeface="Simplified Arabic" panose="02020603050405020304" pitchFamily="18" charset="-78"/>
                <a:cs typeface="Simplified Arabic" panose="02020603050405020304" pitchFamily="18" charset="-78"/>
              </a:rPr>
              <a:t>:</a:t>
            </a:r>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fr-FR" sz="2000" dirty="0">
              <a:latin typeface="Simplified Arabic" panose="02020603050405020304" pitchFamily="18" charset="-78"/>
              <a:cs typeface="Simplified Arabic" panose="02020603050405020304" pitchFamily="18" charset="-78"/>
            </a:endParaRPr>
          </a:p>
          <a:p>
            <a:pPr marL="0" lvl="0" indent="0" algn="justLow" rtl="1">
              <a:buNone/>
            </a:pPr>
            <a:r>
              <a:rPr lang="ar-SA" sz="2000" dirty="0" smtClean="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lvl="0" algn="justLow" rtl="1"/>
            <a:endParaRPr lang="ar-DZ" sz="2000" dirty="0">
              <a:latin typeface="Simplified Arabic" panose="02020603050405020304" pitchFamily="18" charset="-78"/>
              <a:cs typeface="Simplified Arabic" panose="02020603050405020304" pitchFamily="18" charset="-78"/>
            </a:endParaRPr>
          </a:p>
          <a:p>
            <a:pPr lvl="0" algn="justLow" rtl="1"/>
            <a:endParaRPr lang="ar-DZ" sz="2000" dirty="0" smtClean="0">
              <a:latin typeface="Simplified Arabic" panose="02020603050405020304" pitchFamily="18" charset="-78"/>
              <a:cs typeface="Simplified Arabic" panose="02020603050405020304" pitchFamily="18" charset="-78"/>
            </a:endParaRPr>
          </a:p>
          <a:p>
            <a:pPr lvl="0" algn="justLow" rtl="1"/>
            <a:endParaRPr lang="ar-DZ" sz="2000" dirty="0">
              <a:latin typeface="Simplified Arabic" panose="02020603050405020304" pitchFamily="18" charset="-78"/>
              <a:cs typeface="Simplified Arabic" panose="02020603050405020304" pitchFamily="18" charset="-78"/>
            </a:endParaRPr>
          </a:p>
          <a:p>
            <a:pPr lvl="0" algn="justLow" rtl="1"/>
            <a:endParaRPr lang="ar-DZ" sz="2000" dirty="0" smtClean="0">
              <a:latin typeface="Simplified Arabic" panose="02020603050405020304" pitchFamily="18" charset="-78"/>
              <a:cs typeface="Simplified Arabic" panose="02020603050405020304" pitchFamily="18" charset="-78"/>
            </a:endParaRPr>
          </a:p>
          <a:p>
            <a:pPr lvl="0" algn="justLow" rtl="1"/>
            <a:endParaRPr lang="fr-FR" sz="2400" dirty="0" smtClean="0">
              <a:latin typeface="Simplified Arabic" panose="02020603050405020304" pitchFamily="18" charset="-78"/>
              <a:cs typeface="Simplified Arabic" panose="02020603050405020304" pitchFamily="18" charset="-78"/>
            </a:endParaRPr>
          </a:p>
          <a:p>
            <a:pPr algn="justLow" rtl="1"/>
            <a:endParaRPr lang="ar-DZ" sz="2400" dirty="0" smtClean="0">
              <a:latin typeface="Simplified Arabic" panose="02020603050405020304" pitchFamily="18" charset="-78"/>
              <a:cs typeface="Simplified Arabic" panose="02020603050405020304" pitchFamily="18" charset="-78"/>
            </a:endParaRPr>
          </a:p>
          <a:p>
            <a:pPr algn="justLow" rtl="1"/>
            <a:endParaRPr lang="ar-DZ" sz="2400" dirty="0">
              <a:latin typeface="Simplified Arabic" panose="02020603050405020304" pitchFamily="18" charset="-78"/>
              <a:cs typeface="Simplified Arabic" panose="02020603050405020304" pitchFamily="18" charset="-78"/>
            </a:endParaRPr>
          </a:p>
          <a:p>
            <a:pPr algn="justLow" rtl="1"/>
            <a:endParaRPr lang="ar-DZ" sz="2400" dirty="0" smtClean="0">
              <a:latin typeface="Simplified Arabic" panose="02020603050405020304" pitchFamily="18" charset="-78"/>
              <a:cs typeface="Simplified Arabic" panose="02020603050405020304" pitchFamily="18" charset="-78"/>
            </a:endParaRPr>
          </a:p>
          <a:p>
            <a:pPr algn="justLow" rtl="1"/>
            <a:endParaRPr lang="ar-DZ" sz="2400" dirty="0">
              <a:latin typeface="Simplified Arabic" panose="02020603050405020304" pitchFamily="18" charset="-78"/>
              <a:cs typeface="Simplified Arabic" panose="02020603050405020304" pitchFamily="18" charset="-78"/>
            </a:endParaRPr>
          </a:p>
        </p:txBody>
      </p:sp>
      <p:sp>
        <p:nvSpPr>
          <p:cNvPr id="4" name="Rectangle à coins arrondis 3"/>
          <p:cNvSpPr/>
          <p:nvPr/>
        </p:nvSpPr>
        <p:spPr>
          <a:xfrm>
            <a:off x="7086600" y="3013811"/>
            <a:ext cx="2184400" cy="61969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ar-DZ" dirty="0" smtClean="0">
                <a:ln>
                  <a:solidFill>
                    <a:schemeClr val="tx1"/>
                  </a:solidFill>
                  <a:prstDash val="solid"/>
                </a:ln>
              </a:rPr>
              <a:t>أبعاد جودة الحياة</a:t>
            </a:r>
            <a:endParaRPr lang="fr-FR" dirty="0">
              <a:ln>
                <a:solidFill>
                  <a:schemeClr val="tx1"/>
                </a:solidFill>
                <a:prstDash val="solid"/>
              </a:ln>
            </a:endParaRPr>
          </a:p>
        </p:txBody>
      </p:sp>
      <p:sp>
        <p:nvSpPr>
          <p:cNvPr id="5" name="Ellipse 4"/>
          <p:cNvSpPr/>
          <p:nvPr/>
        </p:nvSpPr>
        <p:spPr>
          <a:xfrm>
            <a:off x="3473450" y="1515553"/>
            <a:ext cx="2184400" cy="71037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ln>
                  <a:solidFill>
                    <a:schemeClr val="tx1"/>
                  </a:solidFill>
                  <a:prstDash val="solid"/>
                </a:ln>
                <a:latin typeface="Simplified Arabic" panose="02020603050405020304" pitchFamily="18" charset="-78"/>
                <a:cs typeface="Simplified Arabic" panose="02020603050405020304" pitchFamily="18" charset="-78"/>
              </a:rPr>
              <a:t>النمو الشخصي</a:t>
            </a:r>
            <a:endParaRPr lang="fr-FR" dirty="0">
              <a:ln>
                <a:solidFill>
                  <a:schemeClr val="tx1"/>
                </a:solidFill>
                <a:prstDash val="solid"/>
              </a:ln>
            </a:endParaRPr>
          </a:p>
        </p:txBody>
      </p:sp>
      <p:sp>
        <p:nvSpPr>
          <p:cNvPr id="6" name="Ellipse 5"/>
          <p:cNvSpPr/>
          <p:nvPr/>
        </p:nvSpPr>
        <p:spPr>
          <a:xfrm>
            <a:off x="3473450" y="2448266"/>
            <a:ext cx="2184400" cy="71037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chemeClr val="tx1"/>
                  </a:solidFill>
                  <a:prstDash val="solid"/>
                </a:ln>
                <a:latin typeface="Simplified Arabic" panose="02020603050405020304" pitchFamily="18" charset="-78"/>
                <a:cs typeface="Simplified Arabic" panose="02020603050405020304" pitchFamily="18" charset="-78"/>
              </a:rPr>
              <a:t> </a:t>
            </a:r>
            <a:r>
              <a:rPr lang="ar-SA" sz="1600" b="1" dirty="0">
                <a:ln>
                  <a:solidFill>
                    <a:schemeClr val="tx1"/>
                  </a:solidFill>
                  <a:prstDash val="solid"/>
                </a:ln>
                <a:latin typeface="Simplified Arabic" panose="02020603050405020304" pitchFamily="18" charset="-78"/>
                <a:cs typeface="Simplified Arabic" panose="02020603050405020304" pitchFamily="18" charset="-78"/>
              </a:rPr>
              <a:t>السعادة البدنية والمادية </a:t>
            </a:r>
            <a:endParaRPr lang="fr-FR" sz="1600" b="1" dirty="0">
              <a:ln>
                <a:solidFill>
                  <a:schemeClr val="tx1"/>
                </a:solidFill>
                <a:prstDash val="solid"/>
              </a:ln>
            </a:endParaRPr>
          </a:p>
        </p:txBody>
      </p:sp>
      <p:sp>
        <p:nvSpPr>
          <p:cNvPr id="7" name="Ellipse 6"/>
          <p:cNvSpPr/>
          <p:nvPr/>
        </p:nvSpPr>
        <p:spPr>
          <a:xfrm>
            <a:off x="3492500" y="3560526"/>
            <a:ext cx="2184400" cy="71037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ar-DZ" dirty="0" smtClean="0">
              <a:ln>
                <a:solidFill>
                  <a:schemeClr val="tx1"/>
                </a:solidFill>
                <a:prstDash val="solid"/>
              </a:ln>
              <a:latin typeface="Simplified Arabic" panose="02020603050405020304" pitchFamily="18" charset="-78"/>
              <a:cs typeface="Simplified Arabic" panose="02020603050405020304" pitchFamily="18" charset="-78"/>
            </a:endParaRPr>
          </a:p>
          <a:p>
            <a:pPr lvl="0" algn="ctr"/>
            <a:r>
              <a:rPr lang="ar-SA" sz="1600" b="1" dirty="0" smtClean="0">
                <a:ln>
                  <a:solidFill>
                    <a:schemeClr val="tx1"/>
                  </a:solidFill>
                  <a:prstDash val="solid"/>
                </a:ln>
                <a:latin typeface="Simplified Arabic" panose="02020603050405020304" pitchFamily="18" charset="-78"/>
                <a:cs typeface="Simplified Arabic" panose="02020603050405020304" pitchFamily="18" charset="-78"/>
              </a:rPr>
              <a:t>الاندماج </a:t>
            </a:r>
            <a:r>
              <a:rPr lang="ar-SA" sz="1600" b="1" dirty="0">
                <a:ln>
                  <a:solidFill>
                    <a:schemeClr val="tx1"/>
                  </a:solidFill>
                  <a:prstDash val="solid"/>
                </a:ln>
                <a:latin typeface="Simplified Arabic" panose="02020603050405020304" pitchFamily="18" charset="-78"/>
                <a:cs typeface="Simplified Arabic" panose="02020603050405020304" pitchFamily="18" charset="-78"/>
              </a:rPr>
              <a:t>الاجتماعي</a:t>
            </a:r>
            <a:r>
              <a:rPr lang="en-US" sz="1600" b="1" dirty="0">
                <a:ln>
                  <a:solidFill>
                    <a:schemeClr val="tx1"/>
                  </a:solidFill>
                  <a:prstDash val="solid"/>
                </a:ln>
                <a:latin typeface="Simplified Arabic" panose="02020603050405020304" pitchFamily="18" charset="-78"/>
                <a:cs typeface="Simplified Arabic" panose="02020603050405020304" pitchFamily="18" charset="-78"/>
              </a:rPr>
              <a:t>  </a:t>
            </a:r>
            <a:endParaRPr lang="fr-FR" sz="1600" b="1" dirty="0">
              <a:ln>
                <a:solidFill>
                  <a:schemeClr val="tx1"/>
                </a:solidFill>
                <a:prstDash val="solid"/>
              </a:ln>
              <a:latin typeface="Simplified Arabic" panose="02020603050405020304" pitchFamily="18" charset="-78"/>
              <a:cs typeface="Simplified Arabic" panose="02020603050405020304" pitchFamily="18" charset="-78"/>
            </a:endParaRPr>
          </a:p>
          <a:p>
            <a:pPr algn="ctr"/>
            <a:endParaRPr lang="fr-FR" dirty="0">
              <a:ln>
                <a:solidFill>
                  <a:schemeClr val="tx1"/>
                </a:solidFill>
                <a:prstDash val="solid"/>
              </a:ln>
            </a:endParaRPr>
          </a:p>
        </p:txBody>
      </p:sp>
      <p:sp>
        <p:nvSpPr>
          <p:cNvPr id="8" name="Ellipse 7"/>
          <p:cNvSpPr/>
          <p:nvPr/>
        </p:nvSpPr>
        <p:spPr>
          <a:xfrm>
            <a:off x="3537063" y="4625560"/>
            <a:ext cx="2184400" cy="71037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ar-DZ" dirty="0" smtClean="0">
              <a:ln>
                <a:solidFill>
                  <a:schemeClr val="tx1"/>
                </a:solidFill>
                <a:prstDash val="solid"/>
              </a:ln>
              <a:latin typeface="Simplified Arabic" panose="02020603050405020304" pitchFamily="18" charset="-78"/>
              <a:cs typeface="Simplified Arabic" panose="02020603050405020304" pitchFamily="18" charset="-78"/>
            </a:endParaRPr>
          </a:p>
          <a:p>
            <a:pPr lvl="0" algn="ctr"/>
            <a:r>
              <a:rPr lang="ar-SA" b="1" dirty="0" smtClean="0">
                <a:ln>
                  <a:solidFill>
                    <a:schemeClr val="tx1"/>
                  </a:solidFill>
                  <a:prstDash val="solid"/>
                </a:ln>
                <a:latin typeface="Simplified Arabic" panose="02020603050405020304" pitchFamily="18" charset="-78"/>
                <a:cs typeface="Simplified Arabic" panose="02020603050405020304" pitchFamily="18" charset="-78"/>
              </a:rPr>
              <a:t>الحقوق </a:t>
            </a:r>
            <a:r>
              <a:rPr lang="ar-SA" b="1" dirty="0">
                <a:ln>
                  <a:solidFill>
                    <a:schemeClr val="tx1"/>
                  </a:solidFill>
                  <a:prstDash val="solid"/>
                </a:ln>
                <a:latin typeface="Simplified Arabic" panose="02020603050405020304" pitchFamily="18" charset="-78"/>
                <a:cs typeface="Simplified Arabic" panose="02020603050405020304" pitchFamily="18" charset="-78"/>
              </a:rPr>
              <a:t>البشرية</a:t>
            </a:r>
            <a:endParaRPr lang="ar-DZ" b="1" dirty="0">
              <a:ln>
                <a:solidFill>
                  <a:schemeClr val="tx1"/>
                </a:solidFill>
                <a:prstDash val="solid"/>
              </a:ln>
              <a:latin typeface="Simplified Arabic" panose="02020603050405020304" pitchFamily="18" charset="-78"/>
              <a:cs typeface="Simplified Arabic" panose="02020603050405020304" pitchFamily="18" charset="-78"/>
            </a:endParaRPr>
          </a:p>
          <a:p>
            <a:pPr algn="ctr"/>
            <a:endParaRPr lang="fr-FR" dirty="0">
              <a:ln>
                <a:solidFill>
                  <a:schemeClr val="tx1"/>
                </a:solidFill>
                <a:prstDash val="solid"/>
              </a:ln>
            </a:endParaRPr>
          </a:p>
        </p:txBody>
      </p:sp>
      <p:cxnSp>
        <p:nvCxnSpPr>
          <p:cNvPr id="10" name="Connecteur droit avec flèche 9"/>
          <p:cNvCxnSpPr>
            <a:endCxn id="5" idx="6"/>
          </p:cNvCxnSpPr>
          <p:nvPr/>
        </p:nvCxnSpPr>
        <p:spPr>
          <a:xfrm flipH="1" flipV="1">
            <a:off x="5657850" y="1870743"/>
            <a:ext cx="1403350" cy="14529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avec flèche 11"/>
          <p:cNvCxnSpPr/>
          <p:nvPr/>
        </p:nvCxnSpPr>
        <p:spPr>
          <a:xfrm flipH="1">
            <a:off x="7099300" y="3120711"/>
            <a:ext cx="25400" cy="28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flipV="1">
            <a:off x="5651500" y="2842039"/>
            <a:ext cx="1409700" cy="4688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cteur droit avec flèche 15"/>
          <p:cNvCxnSpPr>
            <a:endCxn id="7" idx="6"/>
          </p:cNvCxnSpPr>
          <p:nvPr/>
        </p:nvCxnSpPr>
        <p:spPr>
          <a:xfrm flipH="1">
            <a:off x="5676900" y="3310922"/>
            <a:ext cx="1390650" cy="6047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necteur droit avec flèche 17"/>
          <p:cNvCxnSpPr/>
          <p:nvPr/>
        </p:nvCxnSpPr>
        <p:spPr>
          <a:xfrm flipH="1">
            <a:off x="5766026" y="3318214"/>
            <a:ext cx="1301524" cy="16625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8588532"/>
      </p:ext>
    </p:extLst>
  </p:cSld>
  <p:clrMapOvr>
    <a:masterClrMapping/>
  </p:clrMapOvr>
  <mc:AlternateContent xmlns:mc="http://schemas.openxmlformats.org/markup-compatibility/2006">
    <mc:Choice xmlns:p14="http://schemas.microsoft.com/office/powerpoint/2010/main" Requires="p14">
      <p:transition spd="slow" p14:dur="2000" advTm="63"/>
    </mc:Choice>
    <mc:Fallback>
      <p:transition spd="slow" advTm="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1206500"/>
            <a:ext cx="8915400" cy="3655786"/>
          </a:xfrm>
        </p:spPr>
        <p:txBody>
          <a:bodyPr/>
          <a:lstStyle/>
          <a:p>
            <a:pPr marL="0" indent="0" algn="justLow" rtl="1">
              <a:buNone/>
            </a:pPr>
            <a:endParaRPr lang="ar-DZ" dirty="0">
              <a:latin typeface="Simplified Arabic" panose="02020603050405020304" pitchFamily="18" charset="-78"/>
              <a:cs typeface="Simplified Arabic" panose="02020603050405020304" pitchFamily="18" charset="-78"/>
            </a:endParaRPr>
          </a:p>
          <a:p>
            <a:pPr marL="0" indent="0" algn="justLow" rtl="1">
              <a:buNone/>
            </a:pPr>
            <a:r>
              <a:rPr lang="ar-DZ"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بينما </a:t>
            </a:r>
            <a:r>
              <a:rPr lang="ar-SA" sz="2000" dirty="0">
                <a:latin typeface="Simplified Arabic" panose="02020603050405020304" pitchFamily="18" charset="-78"/>
                <a:cs typeface="Simplified Arabic" panose="02020603050405020304" pitchFamily="18" charset="-78"/>
              </a:rPr>
              <a:t>يرى روزن </a:t>
            </a:r>
            <a:r>
              <a:rPr lang="fr-FR" sz="2000" dirty="0">
                <a:latin typeface="Simplified Arabic" panose="02020603050405020304" pitchFamily="18" charset="-78"/>
                <a:cs typeface="Simplified Arabic" panose="02020603050405020304" pitchFamily="18" charset="-78"/>
              </a:rPr>
              <a:t> </a:t>
            </a:r>
            <a:r>
              <a:rPr lang="fr-FR" sz="2000" dirty="0" err="1" smtClean="0">
                <a:latin typeface="Simplified Arabic" panose="02020603050405020304" pitchFamily="18" charset="-78"/>
                <a:cs typeface="Simplified Arabic" panose="02020603050405020304" pitchFamily="18" charset="-78"/>
              </a:rPr>
              <a:t>Rosen</a:t>
            </a:r>
            <a:r>
              <a:rPr lang="ar-SA" sz="2000" dirty="0" smtClean="0">
                <a:latin typeface="Simplified Arabic" panose="02020603050405020304" pitchFamily="18" charset="-78"/>
                <a:cs typeface="Simplified Arabic" panose="02020603050405020304" pitchFamily="18" charset="-78"/>
              </a:rPr>
              <a:t> (</a:t>
            </a:r>
            <a:r>
              <a:rPr lang="fr-FR" sz="2000" dirty="0">
                <a:latin typeface="Simplified Arabic" panose="02020603050405020304" pitchFamily="18" charset="-78"/>
                <a:cs typeface="Simplified Arabic" panose="02020603050405020304" pitchFamily="18" charset="-78"/>
              </a:rPr>
              <a:t>(1995</a:t>
            </a:r>
            <a:r>
              <a:rPr lang="ar-SA" sz="2000" dirty="0">
                <a:latin typeface="Simplified Arabic" panose="02020603050405020304" pitchFamily="18" charset="-78"/>
                <a:cs typeface="Simplified Arabic" panose="02020603050405020304" pitchFamily="18" charset="-78"/>
              </a:rPr>
              <a:t> أن جودة الحياة تتضمن أربعة أبعاد أساسية ويؤكد فقط على المؤشرات الموضوعية التي تضمنها المقياس الذي أعده لهذا الغرض وهي</a:t>
            </a:r>
            <a:r>
              <a:rPr lang="fr-FR" sz="2000" dirty="0">
                <a:latin typeface="Simplified Arabic" panose="02020603050405020304" pitchFamily="18" charset="-78"/>
                <a:cs typeface="Simplified Arabic" panose="02020603050405020304" pitchFamily="18" charset="-78"/>
              </a:rPr>
              <a:t> : </a:t>
            </a:r>
          </a:p>
          <a:p>
            <a:pPr lvl="0" algn="justLow" rtl="1">
              <a:buFont typeface="Wingdings" panose="05000000000000000000" pitchFamily="2" charset="2"/>
              <a:buChar char="§"/>
            </a:pPr>
            <a:r>
              <a:rPr lang="ar-SA" sz="2000" dirty="0">
                <a:latin typeface="Simplified Arabic" panose="02020603050405020304" pitchFamily="18" charset="-78"/>
                <a:cs typeface="Simplified Arabic" panose="02020603050405020304" pitchFamily="18" charset="-78"/>
              </a:rPr>
              <a:t>الضغط النفسي المدرك.</a:t>
            </a:r>
            <a:endParaRPr lang="fr-FR" sz="20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en-US" sz="2000"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العاطفة.</a:t>
            </a:r>
            <a:endParaRPr lang="fr-FR" sz="20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000" dirty="0">
                <a:latin typeface="Simplified Arabic" panose="02020603050405020304" pitchFamily="18" charset="-78"/>
                <a:cs typeface="Simplified Arabic" panose="02020603050405020304" pitchFamily="18" charset="-78"/>
              </a:rPr>
              <a:t>الوحدة النفسية.</a:t>
            </a:r>
            <a:endParaRPr lang="fr-FR" sz="2000" dirty="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r>
              <a:rPr lang="en-US" sz="2000"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الرضا</a:t>
            </a:r>
            <a:endParaRPr lang="fr-FR" sz="2000"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3596370"/>
      </p:ext>
    </p:extLst>
  </p:cSld>
  <p:clrMapOvr>
    <a:masterClrMapping/>
  </p:clrMapOvr>
  <mc:AlternateContent xmlns:mc="http://schemas.openxmlformats.org/markup-compatibility/2006">
    <mc:Choice xmlns:p14="http://schemas.microsoft.com/office/powerpoint/2010/main" Requires="p14">
      <p:transition spd="slow" p14:dur="2000" advTm="3581"/>
    </mc:Choice>
    <mc:Fallback>
      <p:transition spd="slow" advTm="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211841" y="2278744"/>
            <a:ext cx="8911687" cy="1480458"/>
          </a:xfr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ar-DZ" sz="3200" b="1" dirty="0" smtClean="0">
                <a:solidFill>
                  <a:srgbClr val="0070C0"/>
                </a:solidFill>
                <a:latin typeface="Simplified Arabic" panose="02020603050405020304" pitchFamily="18" charset="-78"/>
                <a:cs typeface="Simplified Arabic" panose="02020603050405020304" pitchFamily="18" charset="-78"/>
              </a:rPr>
              <a:t/>
            </a:r>
            <a:br>
              <a:rPr lang="ar-DZ" sz="3200" b="1" dirty="0" smtClean="0">
                <a:solidFill>
                  <a:srgbClr val="0070C0"/>
                </a:solidFill>
                <a:latin typeface="Simplified Arabic" panose="02020603050405020304" pitchFamily="18" charset="-78"/>
                <a:cs typeface="Simplified Arabic" panose="02020603050405020304" pitchFamily="18" charset="-78"/>
              </a:rPr>
            </a:br>
            <a:r>
              <a:rPr lang="ar-DZ" sz="3200" b="1" dirty="0" smtClean="0">
                <a:solidFill>
                  <a:srgbClr val="0070C0"/>
                </a:solidFill>
                <a:latin typeface="Simplified Arabic" panose="02020603050405020304" pitchFamily="18" charset="-78"/>
                <a:cs typeface="Simplified Arabic" panose="02020603050405020304" pitchFamily="18" charset="-78"/>
              </a:rPr>
              <a:t>الدرس الثاني : مجالات ومؤشرات جودة الحياة والعوامل المؤثرة فيها</a:t>
            </a:r>
            <a:endParaRPr lang="fr-FR" sz="3200" b="1" dirty="0">
              <a:solidFill>
                <a:srgbClr val="0070C0"/>
              </a:solidFill>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6582350"/>
      </p:ext>
    </p:extLst>
  </p:cSld>
  <p:clrMapOvr>
    <a:masterClrMapping/>
  </p:clrMapOvr>
  <mc:AlternateContent xmlns:mc="http://schemas.openxmlformats.org/markup-compatibility/2006">
    <mc:Choice xmlns:p14="http://schemas.microsoft.com/office/powerpoint/2010/main" Requires="p14">
      <p:transition spd="slow" p14:dur="2000" advTm="7159"/>
    </mc:Choice>
    <mc:Fallback>
      <p:transition spd="slow" advTm="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995032676"/>
              </p:ext>
            </p:extLst>
          </p:nvPr>
        </p:nvGraphicFramePr>
        <p:xfrm>
          <a:off x="4072891" y="1586865"/>
          <a:ext cx="5668645" cy="4983480"/>
        </p:xfrm>
        <a:graphic>
          <a:graphicData uri="http://schemas.openxmlformats.org/drawingml/2006/table">
            <a:tbl>
              <a:tblPr rtl="1" firstRow="1" firstCol="1" bandRow="1">
                <a:tableStyleId>{5C22544A-7EE6-4342-B048-85BDC9FD1C3A}</a:tableStyleId>
              </a:tblPr>
              <a:tblGrid>
                <a:gridCol w="1057275"/>
                <a:gridCol w="4611370"/>
              </a:tblGrid>
              <a:tr h="290830">
                <a:tc>
                  <a:txBody>
                    <a:bodyPr/>
                    <a:lstStyle/>
                    <a:p>
                      <a:pPr algn="ctr" rtl="1">
                        <a:lnSpc>
                          <a:spcPct val="150000"/>
                        </a:lnSpc>
                        <a:spcAft>
                          <a:spcPts val="0"/>
                        </a:spcAft>
                      </a:pPr>
                      <a:r>
                        <a:rPr lang="ar-SA" sz="1200" dirty="0" err="1">
                          <a:effectLst/>
                        </a:rPr>
                        <a:t>الإتجاه</a:t>
                      </a:r>
                      <a:endParaRPr lang="fr-FR"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rtl="1">
                        <a:lnSpc>
                          <a:spcPct val="150000"/>
                        </a:lnSpc>
                        <a:spcAft>
                          <a:spcPts val="0"/>
                        </a:spcAft>
                      </a:pPr>
                      <a:r>
                        <a:rPr lang="ar-SA" sz="1400" dirty="0" err="1">
                          <a:effectLst/>
                        </a:rPr>
                        <a:t>مبـــــــادؤه</a:t>
                      </a:r>
                      <a:r>
                        <a:rPr lang="ar-SA" sz="1400" dirty="0">
                          <a:effectLst/>
                        </a:rPr>
                        <a:t> وركائزه</a:t>
                      </a:r>
                      <a:endParaRPr lang="fr-FR"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r>
              <a:tr h="0">
                <a:tc>
                  <a:txBody>
                    <a:bodyPr/>
                    <a:lstStyle/>
                    <a:p>
                      <a:pPr algn="ctr" rtl="1">
                        <a:lnSpc>
                          <a:spcPct val="150000"/>
                        </a:lnSpc>
                        <a:spcAft>
                          <a:spcPts val="0"/>
                        </a:spcAft>
                      </a:pPr>
                      <a:r>
                        <a:rPr lang="ar-SA" sz="1200">
                          <a:effectLst/>
                        </a:rPr>
                        <a:t>الإتجاه النفسي</a:t>
                      </a:r>
                      <a:endParaRPr lang="fr-FR"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justLow" rtl="1">
                        <a:lnSpc>
                          <a:spcPct val="150000"/>
                        </a:lnSpc>
                        <a:spcAft>
                          <a:spcPts val="0"/>
                        </a:spcAft>
                        <a:buSzPts val="1200"/>
                        <a:buFont typeface="Times New Roman" panose="02020603050405020304" pitchFamily="18" charset="0"/>
                        <a:buChar char="-"/>
                      </a:pPr>
                      <a:r>
                        <a:rPr lang="ar-SA" sz="1200">
                          <a:effectLst/>
                        </a:rPr>
                        <a:t>يرى علماء النفس أن جودة الحياة تتضمن الإستمتاع بالظروف المادية في البيئة الخارجية والإحساس بحسن الحال، وإشباع الحاجات ، والرضا عن الحياة، وإدراك الفرد لقوى ومتضمنات حياته وشعوره بمعنى الحياة ، إلى جانب الصحة الجسمية الإيجابية وإحساسه بمعنى السعادة ، أي أنهم يربطون بين المؤشرات الموضوعية والذاتية من أجل تعريف هذا المفهوم</a:t>
                      </a:r>
                      <a:endParaRPr lang="fr-FR" sz="11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68580" marR="68580" marT="0" marB="0"/>
                </a:tc>
              </a:tr>
              <a:tr h="0">
                <a:tc>
                  <a:txBody>
                    <a:bodyPr/>
                    <a:lstStyle/>
                    <a:p>
                      <a:pPr algn="ctr" rtl="1">
                        <a:lnSpc>
                          <a:spcPct val="150000"/>
                        </a:lnSpc>
                        <a:spcAft>
                          <a:spcPts val="0"/>
                        </a:spcAft>
                      </a:pPr>
                      <a:r>
                        <a:rPr lang="ar-SA" sz="1200">
                          <a:effectLst/>
                        </a:rPr>
                        <a:t>الإتجاه الفلسفي</a:t>
                      </a:r>
                      <a:endParaRPr lang="fr-FR"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justLow" rtl="1">
                        <a:lnSpc>
                          <a:spcPct val="150000"/>
                        </a:lnSpc>
                        <a:spcAft>
                          <a:spcPts val="0"/>
                        </a:spcAft>
                        <a:buSzPts val="1200"/>
                        <a:buFont typeface="Times New Roman" panose="02020603050405020304" pitchFamily="18" charset="0"/>
                        <a:buChar char="-"/>
                      </a:pPr>
                      <a:r>
                        <a:rPr lang="ar-SA" sz="1200">
                          <a:effectLst/>
                        </a:rPr>
                        <a:t>جاء مفهوم جودة الحياة حسب المنظور الفلسفي من أجل وضع مفاهيم السعادة  و أن السعادة المأمولة لا يمكن للإنسان الحصول عليها إلا إذ حرر نفسه من أسر الواقع، وحلق في فضاء مثالية. </a:t>
                      </a:r>
                      <a:endParaRPr lang="fr-FR" sz="11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68580" marR="68580" marT="0" marB="0"/>
                </a:tc>
              </a:tr>
              <a:tr h="0">
                <a:tc>
                  <a:txBody>
                    <a:bodyPr/>
                    <a:lstStyle/>
                    <a:p>
                      <a:pPr algn="ctr" rtl="1">
                        <a:lnSpc>
                          <a:spcPct val="150000"/>
                        </a:lnSpc>
                        <a:spcAft>
                          <a:spcPts val="0"/>
                        </a:spcAft>
                      </a:pPr>
                      <a:r>
                        <a:rPr lang="ar-SA" sz="1200">
                          <a:effectLst/>
                        </a:rPr>
                        <a:t>الإتجاه الإجتماعي</a:t>
                      </a:r>
                      <a:endParaRPr lang="fr-FR"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justLow" rtl="1">
                        <a:lnSpc>
                          <a:spcPct val="150000"/>
                        </a:lnSpc>
                        <a:spcAft>
                          <a:spcPts val="0"/>
                        </a:spcAft>
                        <a:buSzPts val="1200"/>
                        <a:buFont typeface="Times New Roman" panose="02020603050405020304" pitchFamily="18" charset="0"/>
                        <a:buChar char="-"/>
                      </a:pPr>
                      <a:r>
                        <a:rPr lang="ar-SA" sz="1200">
                          <a:effectLst/>
                        </a:rPr>
                        <a:t>إعتبر علماء الإجتماع أن جودة الحياة مرتبطة بظروف وشروط العيش الغير محدودة للشخص والجماعة، كما ركزوا على المؤشرات الموضوعية المتمثلة في التعليم ، العلاقات الاجتماعية ، نوعية السكان ، عدد المواليد والوفيات</a:t>
                      </a:r>
                      <a:endParaRPr lang="fr-FR" sz="11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68580" marR="68580" marT="0" marB="0"/>
                </a:tc>
              </a:tr>
              <a:tr h="0">
                <a:tc>
                  <a:txBody>
                    <a:bodyPr/>
                    <a:lstStyle/>
                    <a:p>
                      <a:pPr algn="ctr" rtl="1">
                        <a:lnSpc>
                          <a:spcPct val="150000"/>
                        </a:lnSpc>
                        <a:spcAft>
                          <a:spcPts val="0"/>
                        </a:spcAft>
                      </a:pPr>
                      <a:r>
                        <a:rPr lang="ar-SA" sz="1200">
                          <a:effectLst/>
                        </a:rPr>
                        <a:t>الإتجاه الطبي</a:t>
                      </a:r>
                      <a:endParaRPr lang="fr-FR"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lvl="0" indent="-342900" algn="justLow" rtl="1">
                        <a:lnSpc>
                          <a:spcPct val="150000"/>
                        </a:lnSpc>
                        <a:spcAft>
                          <a:spcPts val="0"/>
                        </a:spcAft>
                        <a:buSzPts val="1200"/>
                        <a:buFont typeface="Times New Roman" panose="02020603050405020304" pitchFamily="18" charset="0"/>
                        <a:buChar char="-"/>
                      </a:pPr>
                      <a:r>
                        <a:rPr lang="ar-SA" sz="1200" dirty="0">
                          <a:effectLst/>
                        </a:rPr>
                        <a:t>ركز الأطباء في قياسهم لجودة الحياة على علامات الأمراض و أعراضها بدل الاهتمام بمشاعر المريض و معايشته للمرض ، والتغاضي عن كيفية تأثير بيئته المحيطة، والسياق الاجتماعي والخبرة الذاتية في حدوث المرض ونتائجه.</a:t>
                      </a:r>
                      <a:endParaRPr lang="fr-FR" sz="1100" dirty="0">
                        <a:effectLst/>
                        <a:latin typeface="Calibri" panose="020F0502020204030204" pitchFamily="34" charset="0"/>
                        <a:ea typeface="Times New Roman" panose="02020603050405020304" pitchFamily="18" charset="0"/>
                        <a:cs typeface="Traditional Arabic" panose="02020603050405020304" pitchFamily="18" charset="-78"/>
                      </a:endParaRPr>
                    </a:p>
                  </a:txBody>
                  <a:tcPr marL="68580" marR="68580" marT="0" marB="0"/>
                </a:tc>
              </a:tr>
            </a:tbl>
          </a:graphicData>
        </a:graphic>
      </p:graphicFrame>
      <p:sp>
        <p:nvSpPr>
          <p:cNvPr id="5" name="Rectangle 1"/>
          <p:cNvSpPr>
            <a:spLocks noChangeArrowheads="1"/>
          </p:cNvSpPr>
          <p:nvPr/>
        </p:nvSpPr>
        <p:spPr bwMode="auto">
          <a:xfrm>
            <a:off x="4846566" y="549474"/>
            <a:ext cx="39545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pPr>
            <a:endParaRPr kumimoji="0" lang="ar-DZ" sz="14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ar-DZ" sz="14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Simplified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14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Simplified Arabic" panose="02020603050405020304" pitchFamily="18" charset="-78"/>
              </a:rPr>
              <a:t>الجدول رقم (01) : يبين </a:t>
            </a:r>
            <a:r>
              <a:rPr kumimoji="0" lang="ar-SA" sz="1400" b="1" i="0" u="none" strike="noStrike" cap="none" normalizeH="0" baseline="0" dirty="0" err="1" smtClean="0">
                <a:ln>
                  <a:noFill/>
                </a:ln>
                <a:solidFill>
                  <a:schemeClr val="tx1"/>
                </a:solidFill>
                <a:effectLst/>
                <a:latin typeface="Simplified Arabic" panose="02020603050405020304" pitchFamily="18" charset="-78"/>
                <a:ea typeface="Times New Roman" panose="02020603050405020304" pitchFamily="18" charset="0"/>
                <a:cs typeface="Simplified Arabic" panose="02020603050405020304" pitchFamily="18" charset="-78"/>
              </a:rPr>
              <a:t>الإتجاهات</a:t>
            </a:r>
            <a:r>
              <a:rPr kumimoji="0" lang="ar-SA" sz="14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Simplified Arabic" panose="02020603050405020304" pitchFamily="18" charset="-78"/>
              </a:rPr>
              <a:t> المفسرة لمفهوم جودة الحياة</a:t>
            </a:r>
            <a:endParaRPr kumimoji="0" lang="fr-FR" sz="11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à coins arrondis 5"/>
          <p:cNvSpPr/>
          <p:nvPr/>
        </p:nvSpPr>
        <p:spPr>
          <a:xfrm>
            <a:off x="9193212" y="431800"/>
            <a:ext cx="2374900" cy="5207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dirty="0" smtClean="0">
              <a:latin typeface="Simplified Arabic" panose="02020603050405020304" pitchFamily="18" charset="-78"/>
              <a:cs typeface="Simplified Arabic" panose="02020603050405020304" pitchFamily="18" charset="-78"/>
            </a:endParaRPr>
          </a:p>
          <a:p>
            <a:pPr algn="ctr"/>
            <a:r>
              <a:rPr lang="ar-DZ" sz="2000" b="1" dirty="0" err="1" smtClean="0">
                <a:latin typeface="Simplified Arabic" panose="02020603050405020304" pitchFamily="18" charset="-78"/>
                <a:cs typeface="Simplified Arabic" panose="02020603050405020304" pitchFamily="18" charset="-78"/>
              </a:rPr>
              <a:t>إتجاهات</a:t>
            </a:r>
            <a:r>
              <a:rPr lang="ar-DZ" sz="2000" b="1" dirty="0" smtClean="0">
                <a:latin typeface="Simplified Arabic" panose="02020603050405020304" pitchFamily="18" charset="-78"/>
                <a:cs typeface="Simplified Arabic" panose="02020603050405020304" pitchFamily="18" charset="-78"/>
              </a:rPr>
              <a:t> جودة الحياة</a:t>
            </a:r>
            <a:endParaRPr lang="ar-DZ" sz="2000" b="1" dirty="0">
              <a:latin typeface="Simplified Arabic" panose="02020603050405020304" pitchFamily="18" charset="-78"/>
              <a:cs typeface="Simplified Arabic" panose="02020603050405020304" pitchFamily="18" charset="-78"/>
            </a:endParaRP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7055814"/>
      </p:ext>
    </p:extLst>
  </p:cSld>
  <p:clrMapOvr>
    <a:masterClrMapping/>
  </p:clrMapOvr>
  <mc:AlternateContent xmlns:mc="http://schemas.openxmlformats.org/markup-compatibility/2006">
    <mc:Choice xmlns:p14="http://schemas.microsoft.com/office/powerpoint/2010/main" Requires="p14">
      <p:transition spd="slow" p14:dur="2000" advTm="136506"/>
    </mc:Choice>
    <mc:Fallback>
      <p:transition spd="slow" advTm="13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431800"/>
            <a:ext cx="8915400" cy="5479422"/>
          </a:xfrm>
        </p:spPr>
        <p:txBody>
          <a:bodyPr/>
          <a:lstStyle/>
          <a:p>
            <a:pPr marL="0" indent="0" algn="justLow" rtl="1">
              <a:buNone/>
            </a:pPr>
            <a:r>
              <a:rPr lang="ar-DZ" sz="2000" dirty="0" smtClean="0">
                <a:latin typeface="Simplified Arabic" panose="02020603050405020304" pitchFamily="18" charset="-78"/>
                <a:cs typeface="Simplified Arabic" panose="02020603050405020304" pitchFamily="18" charset="-78"/>
              </a:rPr>
              <a:t>     </a:t>
            </a:r>
          </a:p>
          <a:p>
            <a:pPr marL="0" indent="0" algn="justLow" rtl="1">
              <a:buNone/>
            </a:pPr>
            <a:r>
              <a:rPr lang="ar-DZ"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     </a:t>
            </a:r>
          </a:p>
          <a:p>
            <a:pPr marL="0" indent="0" algn="justLow" rtl="1">
              <a:buNone/>
            </a:pPr>
            <a:r>
              <a:rPr lang="ar-DZ"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تتحكم </a:t>
            </a:r>
            <a:r>
              <a:rPr lang="ar-SA" sz="2000" dirty="0">
                <a:latin typeface="Simplified Arabic" panose="02020603050405020304" pitchFamily="18" charset="-78"/>
                <a:cs typeface="Simplified Arabic" panose="02020603050405020304" pitchFamily="18" charset="-78"/>
              </a:rPr>
              <a:t>في تحديد مؤشرات جودة الحياة عدة عوامل وهي تختلف من فرد لآخر وذلك حسب </a:t>
            </a:r>
            <a:r>
              <a:rPr lang="ar-SA" sz="2000" dirty="0" smtClean="0">
                <a:latin typeface="Simplified Arabic" panose="02020603050405020304" pitchFamily="18" charset="-78"/>
                <a:cs typeface="Simplified Arabic" panose="02020603050405020304" pitchFamily="18" charset="-78"/>
              </a:rPr>
              <a:t>ما</a:t>
            </a:r>
            <a:r>
              <a:rPr lang="ar-DZ"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يراه </a:t>
            </a:r>
            <a:r>
              <a:rPr lang="ar-SA" sz="2000" dirty="0">
                <a:latin typeface="Simplified Arabic" panose="02020603050405020304" pitchFamily="18" charset="-78"/>
                <a:cs typeface="Simplified Arabic" panose="02020603050405020304" pitchFamily="18" charset="-78"/>
              </a:rPr>
              <a:t>من معايير لتقييم حياته. وقد ظهر هذا </a:t>
            </a:r>
            <a:r>
              <a:rPr lang="ar-SA" sz="2000" dirty="0" err="1">
                <a:latin typeface="Simplified Arabic" panose="02020603050405020304" pitchFamily="18" charset="-78"/>
                <a:cs typeface="Simplified Arabic" panose="02020603050405020304" pitchFamily="18" charset="-78"/>
              </a:rPr>
              <a:t>الإختلاف</a:t>
            </a:r>
            <a:r>
              <a:rPr lang="ar-SA" sz="2000" dirty="0">
                <a:latin typeface="Simplified Arabic" panose="02020603050405020304" pitchFamily="18" charset="-78"/>
                <a:cs typeface="Simplified Arabic" panose="02020603050405020304" pitchFamily="18" charset="-78"/>
              </a:rPr>
              <a:t> جليا في تباين التعريف </a:t>
            </a:r>
            <a:r>
              <a:rPr lang="ar-SA" sz="2000" dirty="0" err="1">
                <a:latin typeface="Simplified Arabic" panose="02020603050405020304" pitchFamily="18" charset="-78"/>
                <a:cs typeface="Simplified Arabic" panose="02020603050405020304" pitchFamily="18" charset="-78"/>
              </a:rPr>
              <a:t>الإصطلاحي</a:t>
            </a:r>
            <a:r>
              <a:rPr lang="ar-SA" sz="2000" dirty="0">
                <a:latin typeface="Simplified Arabic" panose="02020603050405020304" pitchFamily="18" charset="-78"/>
                <a:cs typeface="Simplified Arabic" panose="02020603050405020304" pitchFamily="18" charset="-78"/>
              </a:rPr>
              <a:t> للمفهوم من طرف الباحثين ، حيث تتمثل مؤشرات جودة الحياة حسب بعض الباحثين في : </a:t>
            </a:r>
            <a:endParaRPr lang="fr-FR" sz="20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000" dirty="0">
                <a:latin typeface="Simplified Arabic" panose="02020603050405020304" pitchFamily="18" charset="-78"/>
                <a:cs typeface="Simplified Arabic" panose="02020603050405020304" pitchFamily="18" charset="-78"/>
              </a:rPr>
              <a:t> القدرة على التفكير وأخذ القرارات</a:t>
            </a:r>
            <a:r>
              <a:rPr lang="en-US" sz="2000" dirty="0" smtClean="0">
                <a:latin typeface="Simplified Arabic" panose="02020603050405020304" pitchFamily="18" charset="-78"/>
                <a:cs typeface="Simplified Arabic" panose="02020603050405020304" pitchFamily="18" charset="-78"/>
              </a:rPr>
              <a:t>.</a:t>
            </a:r>
            <a:endParaRPr lang="ar-DZ" sz="2000" dirty="0" smtClean="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r>
              <a:rPr lang="ar-SA" sz="2000" dirty="0" smtClean="0">
                <a:latin typeface="Simplified Arabic" panose="02020603050405020304" pitchFamily="18" charset="-78"/>
                <a:cs typeface="Simplified Arabic" panose="02020603050405020304" pitchFamily="18" charset="-78"/>
              </a:rPr>
              <a:t>القدرة </a:t>
            </a:r>
            <a:r>
              <a:rPr lang="ar-SA" sz="2000" dirty="0">
                <a:latin typeface="Simplified Arabic" panose="02020603050405020304" pitchFamily="18" charset="-78"/>
                <a:cs typeface="Simplified Arabic" panose="02020603050405020304" pitchFamily="18" charset="-78"/>
              </a:rPr>
              <a:t>على التحكم</a:t>
            </a:r>
            <a:r>
              <a:rPr lang="en-US" sz="2000" dirty="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en-US" sz="2000"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الصحة الجسمانية والعقلية</a:t>
            </a:r>
            <a:r>
              <a:rPr lang="en-US" sz="2000" dirty="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en-US" sz="2000"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الأحوال المعيشية والعلاقات الاجتماعية</a:t>
            </a:r>
            <a:r>
              <a:rPr lang="en-US" sz="2000" dirty="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en-US" sz="2000"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المعتقدات الدينية</a:t>
            </a:r>
            <a:r>
              <a:rPr lang="en-US" sz="2000" dirty="0">
                <a:latin typeface="Simplified Arabic" panose="02020603050405020304" pitchFamily="18" charset="-78"/>
                <a:cs typeface="Simplified Arabic" panose="02020603050405020304" pitchFamily="18" charset="-78"/>
              </a:rPr>
              <a:t> - </a:t>
            </a:r>
            <a:r>
              <a:rPr lang="ar-SA" sz="2000" dirty="0">
                <a:latin typeface="Simplified Arabic" panose="02020603050405020304" pitchFamily="18" charset="-78"/>
                <a:cs typeface="Simplified Arabic" panose="02020603050405020304" pitchFamily="18" charset="-78"/>
              </a:rPr>
              <a:t>القيم الثقافية والحضارية</a:t>
            </a:r>
            <a:r>
              <a:rPr lang="en-US" sz="2000" dirty="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000" dirty="0">
                <a:latin typeface="Simplified Arabic" panose="02020603050405020304" pitchFamily="18" charset="-78"/>
                <a:cs typeface="Simplified Arabic" panose="02020603050405020304" pitchFamily="18" charset="-78"/>
              </a:rPr>
              <a:t> الأوضاع المالية والاقتصادية والتي عليها يحدد كل شخص ما هو الشيء </a:t>
            </a:r>
            <a:endParaRPr lang="fr-FR" sz="2000" dirty="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r>
              <a:rPr lang="en-US" sz="2000"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الأهم بالنسبة له و الذي يحقق سعادته في الحياة</a:t>
            </a:r>
            <a:r>
              <a:rPr lang="ar-SA" dirty="0"/>
              <a:t> </a:t>
            </a:r>
            <a:endParaRPr lang="fr-FR" dirty="0"/>
          </a:p>
        </p:txBody>
      </p:sp>
      <p:sp>
        <p:nvSpPr>
          <p:cNvPr id="7" name="Rectangle à coins arrondis 6"/>
          <p:cNvSpPr/>
          <p:nvPr/>
        </p:nvSpPr>
        <p:spPr>
          <a:xfrm>
            <a:off x="9193212" y="431800"/>
            <a:ext cx="2374900" cy="5207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dirty="0" smtClean="0">
              <a:latin typeface="Simplified Arabic" panose="02020603050405020304" pitchFamily="18" charset="-78"/>
              <a:cs typeface="Simplified Arabic" panose="02020603050405020304" pitchFamily="18" charset="-78"/>
            </a:endParaRPr>
          </a:p>
          <a:p>
            <a:pPr algn="ctr"/>
            <a:r>
              <a:rPr lang="ar-DZ" sz="2000" b="1" dirty="0" smtClean="0">
                <a:latin typeface="Simplified Arabic" panose="02020603050405020304" pitchFamily="18" charset="-78"/>
                <a:cs typeface="Simplified Arabic" panose="02020603050405020304" pitchFamily="18" charset="-78"/>
              </a:rPr>
              <a:t>مؤشرات جودة الحياة</a:t>
            </a:r>
            <a:endParaRPr lang="ar-DZ" sz="2400" b="1" dirty="0">
              <a:latin typeface="Simplified Arabic" panose="02020603050405020304" pitchFamily="18" charset="-78"/>
              <a:cs typeface="Simplified Arabic" panose="02020603050405020304" pitchFamily="18" charset="-78"/>
            </a:endParaRP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0130378"/>
      </p:ext>
    </p:extLst>
  </p:cSld>
  <p:clrMapOvr>
    <a:masterClrMapping/>
  </p:clrMapOvr>
  <mc:AlternateContent xmlns:mc="http://schemas.openxmlformats.org/markup-compatibility/2006">
    <mc:Choice xmlns:p14="http://schemas.microsoft.com/office/powerpoint/2010/main" Requires="p14">
      <p:transition spd="slow" p14:dur="2000" advTm="60333"/>
    </mc:Choice>
    <mc:Fallback>
      <p:transition spd="slow" advTm="6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p:cNvSpPr>
            <a:spLocks noChangeArrowheads="1"/>
          </p:cNvSpPr>
          <p:nvPr/>
        </p:nvSpPr>
        <p:spPr bwMode="auto">
          <a:xfrm rot="5400000">
            <a:off x="7479506" y="2775744"/>
            <a:ext cx="2630488" cy="749300"/>
          </a:xfrm>
          <a:prstGeom prst="ellipse">
            <a:avLst/>
          </a:prstGeom>
          <a:noFill/>
          <a:ln w="19050">
            <a:solidFill>
              <a:srgbClr val="666666"/>
            </a:solidFill>
            <a:round/>
            <a:headEnd/>
            <a:tailEnd/>
          </a:ln>
          <a:effectLst>
            <a:outerShdw dist="28398" dir="3806097" algn="ctr" rotWithShape="0">
              <a:srgbClr val="7F7F7F">
                <a:alpha val="50000"/>
              </a:srgbClr>
            </a:outerShdw>
          </a:effectLst>
          <a:extLst>
            <a:ext uri="{909E8E84-426E-40DD-AFC4-6F175D3DCCD1}">
              <a14:hiddenFill xmlns:a14="http://schemas.microsoft.com/office/drawing/2010/main">
                <a:gradFill rotWithShape="0">
                  <a:gsLst>
                    <a:gs pos="0">
                      <a:srgbClr val="666666"/>
                    </a:gs>
                    <a:gs pos="50000">
                      <a:srgbClr val="CCCCCC"/>
                    </a:gs>
                    <a:gs pos="100000">
                      <a:srgbClr val="666666"/>
                    </a:gs>
                  </a:gsLst>
                  <a:lin ang="18900000" scaled="1"/>
                </a:gra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نموذج</a:t>
            </a:r>
            <a:r>
              <a:rPr kumimoji="0" lang="fr-FR"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 </a:t>
            </a:r>
            <a:r>
              <a:rPr kumimoji="0" lang="ar-SA"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العوامل</a:t>
            </a:r>
            <a:r>
              <a:rPr kumimoji="0" lang="fr-FR"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 </a:t>
            </a:r>
            <a:r>
              <a:rPr kumimoji="0" lang="ar-SA"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الستة</a:t>
            </a:r>
            <a:r>
              <a:rPr kumimoji="0" lang="fr-FR"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 </a:t>
            </a:r>
            <a:r>
              <a:rPr kumimoji="0" lang="ar-SA"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لكارول</a:t>
            </a:r>
            <a:r>
              <a:rPr kumimoji="0" lang="fr-FR"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 </a:t>
            </a:r>
            <a:r>
              <a:rPr kumimoji="0" lang="ar-SA" sz="1200" b="1" i="0" u="none" strike="noStrike" cap="none" normalizeH="0" baseline="0" dirty="0" err="1"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rPr>
              <a:t>رايف</a:t>
            </a:r>
            <a:endParaRPr kumimoji="0" lang="en-US"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dirty="0" smtClean="0">
                <a:ln>
                  <a:noFill/>
                </a:ln>
                <a:solidFill>
                  <a:schemeClr val="tx1"/>
                </a:solidFill>
                <a:effectLst/>
                <a:latin typeface="Traditional Arabic" panose="02020603050405020304" pitchFamily="18" charset="-78"/>
                <a:ea typeface="Arial" panose="020B0604020202020204" pitchFamily="34" charset="0"/>
                <a:cs typeface="Traditional Arabic" panose="02020603050405020304" pitchFamily="18" charset="-78"/>
              </a:rPr>
              <a:t>(</a:t>
            </a:r>
            <a:r>
              <a:rPr kumimoji="0" lang="fr-FR" sz="1200" b="1"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rPr>
              <a:t>1989</a:t>
            </a:r>
            <a:r>
              <a:rPr kumimoji="0" lang="fr-FR" sz="1200" b="1" i="1" u="none" strike="noStrike" cap="none" normalizeH="0" baseline="0" dirty="0" smtClean="0">
                <a:ln>
                  <a:noFill/>
                </a:ln>
                <a:solidFill>
                  <a:schemeClr val="tx1"/>
                </a:solidFill>
                <a:effectLst/>
                <a:latin typeface="Traditional Arabic" panose="02020603050405020304" pitchFamily="18" charset="-78"/>
                <a:ea typeface="Arial" panose="020B0604020202020204" pitchFamily="34" charset="0"/>
                <a:cs typeface="Traditional Arabic" panose="02020603050405020304" pitchFamily="18" charset="-78"/>
              </a:rPr>
              <a:t>) </a:t>
            </a:r>
            <a:r>
              <a:rPr kumimoji="0" lang="fr-FR" sz="1200" b="1"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rPr>
              <a:t>Carrol</a:t>
            </a:r>
            <a:r>
              <a:rPr kumimoji="0" lang="fr-FR" sz="1200" b="1" i="1"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rPr>
              <a:t> </a:t>
            </a:r>
            <a:r>
              <a:rPr kumimoji="0" lang="fr-FR" sz="1200" b="1" i="1"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rPr>
              <a:t>Ryff</a:t>
            </a:r>
            <a:endParaRPr kumimoji="0" lang="fr-FR" sz="1200" b="1" i="1"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endParaRPr>
          </a:p>
          <a:p>
            <a:pPr marL="0" marR="0" lvl="0" indent="0" algn="ctr" defTabSz="914400" rtl="0" eaLnBrk="0" fontAlgn="base" latinLnBrk="0" hangingPunct="0">
              <a:lnSpc>
                <a:spcPct val="100000"/>
              </a:lnSpc>
              <a:spcBef>
                <a:spcPct val="0"/>
              </a:spcBef>
              <a:spcAft>
                <a:spcPts val="800"/>
              </a:spcAft>
              <a:buClrTx/>
              <a:buSzTx/>
              <a:buFontTx/>
              <a:buNone/>
              <a:tabLst/>
            </a:pPr>
            <a:endParaRPr kumimoji="0" lang="fr-FR" sz="1200" b="1" i="0" u="none" strike="noStrike" cap="none" normalizeH="0" baseline="0" dirty="0" smtClean="0">
              <a:ln>
                <a:noFill/>
              </a:ln>
              <a:solidFill>
                <a:schemeClr val="tx1"/>
              </a:solidFill>
              <a:effectLst/>
              <a:latin typeface="Simplified Arabic" panose="02020603050405020304" pitchFamily="18" charset="-78"/>
              <a:ea typeface="Arial" panose="020B0604020202020204" pitchFamily="34" charset="0"/>
              <a:cs typeface="Simplified Arabic" panose="02020603050405020304" pitchFamily="18" charset="-7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500" y="0"/>
            <a:ext cx="2892245" cy="6858000"/>
          </a:xfrm>
          <a:prstGeom prst="rect">
            <a:avLst/>
          </a:prstGeom>
        </p:spPr>
      </p:pic>
      <p:cxnSp>
        <p:nvCxnSpPr>
          <p:cNvPr id="14" name="Connecteur droit avec flèche 13"/>
          <p:cNvCxnSpPr>
            <a:stCxn id="7" idx="4"/>
          </p:cNvCxnSpPr>
          <p:nvPr/>
        </p:nvCxnSpPr>
        <p:spPr>
          <a:xfrm flipH="1" flipV="1">
            <a:off x="7400745" y="1422400"/>
            <a:ext cx="1019355" cy="1727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7" idx="4"/>
          </p:cNvCxnSpPr>
          <p:nvPr/>
        </p:nvCxnSpPr>
        <p:spPr>
          <a:xfrm flipH="1" flipV="1">
            <a:off x="7400745" y="431800"/>
            <a:ext cx="1019355" cy="271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7" idx="4"/>
          </p:cNvCxnSpPr>
          <p:nvPr/>
        </p:nvCxnSpPr>
        <p:spPr>
          <a:xfrm flipH="1" flipV="1">
            <a:off x="7400746" y="2692400"/>
            <a:ext cx="1019354" cy="457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7" idx="4"/>
          </p:cNvCxnSpPr>
          <p:nvPr/>
        </p:nvCxnSpPr>
        <p:spPr>
          <a:xfrm flipH="1">
            <a:off x="7400745" y="3150394"/>
            <a:ext cx="1019355" cy="685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7" idx="4"/>
          </p:cNvCxnSpPr>
          <p:nvPr/>
        </p:nvCxnSpPr>
        <p:spPr>
          <a:xfrm flipH="1">
            <a:off x="7400745" y="3150394"/>
            <a:ext cx="1019355" cy="1980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7" idx="4"/>
          </p:cNvCxnSpPr>
          <p:nvPr/>
        </p:nvCxnSpPr>
        <p:spPr>
          <a:xfrm flipH="1">
            <a:off x="7400745" y="3150394"/>
            <a:ext cx="1019355" cy="30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2079083"/>
      </p:ext>
    </p:extLst>
  </p:cSld>
  <p:clrMapOvr>
    <a:masterClrMapping/>
  </p:clrMapOvr>
  <mc:AlternateContent xmlns:mc="http://schemas.openxmlformats.org/markup-compatibility/2006">
    <mc:Choice xmlns:p14="http://schemas.microsoft.com/office/powerpoint/2010/main" Requires="p14">
      <p:transition spd="slow" p14:dur="2000" advTm="224531"/>
    </mc:Choice>
    <mc:Fallback>
      <p:transition spd="slow" advTm="22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79771" y="267952"/>
            <a:ext cx="8915400" cy="3247980"/>
          </a:xfrm>
        </p:spPr>
        <p:txBody>
          <a:bodyPr>
            <a:normAutofit fontScale="25000" lnSpcReduction="20000"/>
          </a:bodyPr>
          <a:lstStyle/>
          <a:p>
            <a:pPr algn="justLow" rtl="1"/>
            <a:r>
              <a:rPr lang="ar-SA" sz="8000" dirty="0">
                <a:latin typeface="Simplified Arabic" panose="02020603050405020304" pitchFamily="18" charset="-78"/>
                <a:cs typeface="Simplified Arabic" panose="02020603050405020304" pitchFamily="18" charset="-78"/>
              </a:rPr>
              <a:t>من جهته فقد حدد </a:t>
            </a:r>
            <a:r>
              <a:rPr lang="ar-SA" sz="8000" dirty="0" err="1">
                <a:latin typeface="Simplified Arabic" panose="02020603050405020304" pitchFamily="18" charset="-78"/>
                <a:cs typeface="Simplified Arabic" panose="02020603050405020304" pitchFamily="18" charset="-78"/>
              </a:rPr>
              <a:t>فلوفيلد</a:t>
            </a:r>
            <a:r>
              <a:rPr lang="ar-SA" sz="8000" dirty="0">
                <a:latin typeface="Simplified Arabic" panose="02020603050405020304" pitchFamily="18" charset="-78"/>
                <a:cs typeface="Simplified Arabic" panose="02020603050405020304" pitchFamily="18" charset="-78"/>
              </a:rPr>
              <a:t> </a:t>
            </a:r>
            <a:r>
              <a:rPr lang="fr-FR" sz="8000" dirty="0" err="1">
                <a:latin typeface="Simplified Arabic" panose="02020603050405020304" pitchFamily="18" charset="-78"/>
                <a:cs typeface="Simplified Arabic" panose="02020603050405020304" pitchFamily="18" charset="-78"/>
              </a:rPr>
              <a:t>Fallowfied</a:t>
            </a:r>
            <a:r>
              <a:rPr lang="ar-SA" sz="8000" dirty="0">
                <a:latin typeface="Simplified Arabic" panose="02020603050405020304" pitchFamily="18" charset="-78"/>
                <a:cs typeface="Simplified Arabic" panose="02020603050405020304" pitchFamily="18" charset="-78"/>
              </a:rPr>
              <a:t> (1990) مؤشرات لجودة الحياة في </a:t>
            </a:r>
            <a:r>
              <a:rPr lang="ar-SA" sz="8000" dirty="0" err="1">
                <a:latin typeface="Simplified Arabic" panose="02020603050405020304" pitchFamily="18" charset="-78"/>
                <a:cs typeface="Simplified Arabic" panose="02020603050405020304" pitchFamily="18" charset="-78"/>
              </a:rPr>
              <a:t>مايلي</a:t>
            </a:r>
            <a:r>
              <a:rPr lang="ar-SA" sz="8000" dirty="0">
                <a:latin typeface="Simplified Arabic" panose="02020603050405020304" pitchFamily="18" charset="-78"/>
                <a:cs typeface="Simplified Arabic" panose="02020603050405020304" pitchFamily="18" charset="-78"/>
              </a:rPr>
              <a:t> </a:t>
            </a:r>
            <a:r>
              <a:rPr lang="ar-SA" sz="8000" dirty="0" smtClean="0">
                <a:latin typeface="Simplified Arabic" panose="02020603050405020304" pitchFamily="18" charset="-78"/>
                <a:cs typeface="Simplified Arabic" panose="02020603050405020304" pitchFamily="18" charset="-78"/>
              </a:rPr>
              <a:t>:</a:t>
            </a:r>
            <a:endParaRPr lang="ar-DZ" sz="8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endParaRPr lang="fr-FR" sz="20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000" dirty="0" smtClean="0">
                <a:latin typeface="Simplified Arabic" panose="02020603050405020304" pitchFamily="18" charset="-78"/>
                <a:cs typeface="Simplified Arabic" panose="02020603050405020304" pitchFamily="18" charset="-78"/>
              </a:rPr>
              <a:t>. </a:t>
            </a:r>
            <a:endParaRPr lang="fr-FR" sz="2000" dirty="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r>
              <a:rPr lang="ar-DZ" sz="2000" dirty="0" smtClean="0">
                <a:latin typeface="Simplified Arabic" panose="02020603050405020304" pitchFamily="18" charset="-78"/>
                <a:cs typeface="Simplified Arabic" panose="02020603050405020304" pitchFamily="18" charset="-78"/>
              </a:rPr>
              <a:t>.</a:t>
            </a:r>
          </a:p>
          <a:p>
            <a:pPr algn="justLow" rtl="1">
              <a:buFont typeface="Wingdings" panose="05000000000000000000" pitchFamily="2" charset="2"/>
              <a:buChar char="§"/>
            </a:pPr>
            <a:r>
              <a:rPr lang="ar-DZ" sz="2000" dirty="0" smtClean="0">
                <a:latin typeface="Simplified Arabic" panose="02020603050405020304" pitchFamily="18" charset="-78"/>
                <a:cs typeface="Simplified Arabic" panose="02020603050405020304" pitchFamily="18" charset="-78"/>
              </a:rPr>
              <a:t>:</a:t>
            </a:r>
          </a:p>
          <a:p>
            <a:pPr algn="justLow" rtl="1">
              <a:buFont typeface="Wingdings" panose="05000000000000000000" pitchFamily="2" charset="2"/>
              <a:buChar char="§"/>
            </a:pPr>
            <a:endParaRPr lang="ar-DZ" sz="2000" dirty="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endParaRPr lang="ar-DZ" sz="2000" dirty="0" smtClean="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endParaRPr lang="ar-DZ" sz="2000" dirty="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endParaRPr lang="ar-DZ" sz="2000" dirty="0" smtClean="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endParaRPr lang="fr-FR" sz="2000" dirty="0">
              <a:latin typeface="Simplified Arabic" panose="02020603050405020304" pitchFamily="18" charset="-78"/>
              <a:cs typeface="Simplified Arabic" panose="02020603050405020304" pitchFamily="18" charset="-78"/>
            </a:endParaRPr>
          </a:p>
        </p:txBody>
      </p:sp>
      <p:graphicFrame>
        <p:nvGraphicFramePr>
          <p:cNvPr id="2" name="Diagramme 1"/>
          <p:cNvGraphicFramePr/>
          <p:nvPr>
            <p:extLst>
              <p:ext uri="{D42A27DB-BD31-4B8C-83A1-F6EECF244321}">
                <p14:modId xmlns:p14="http://schemas.microsoft.com/office/powerpoint/2010/main" val="1059706777"/>
              </p:ext>
            </p:extLst>
          </p:nvPr>
        </p:nvGraphicFramePr>
        <p:xfrm>
          <a:off x="1774423" y="1056067"/>
          <a:ext cx="8128000" cy="4713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0854554"/>
      </p:ext>
    </p:extLst>
  </p:cSld>
  <p:clrMapOvr>
    <a:masterClrMapping/>
  </p:clrMapOvr>
  <mc:AlternateContent xmlns:mc="http://schemas.openxmlformats.org/markup-compatibility/2006">
    <mc:Choice xmlns:p14="http://schemas.microsoft.com/office/powerpoint/2010/main" Requires="p14">
      <p:transition spd="slow" p14:dur="2000" advTm="72034"/>
    </mc:Choice>
    <mc:Fallback>
      <p:transition spd="slow" advTm="7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8911687" cy="625141"/>
          </a:xfrm>
        </p:spPr>
        <p:txBody>
          <a:bodyPr>
            <a:normAutofit/>
          </a:bodyPr>
          <a:lstStyle/>
          <a:p>
            <a:pPr algn="justLow" rtl="1"/>
            <a:r>
              <a:rPr lang="ar-SA" sz="2000" dirty="0" smtClean="0">
                <a:latin typeface="Simplified Arabic" panose="02020603050405020304" pitchFamily="18" charset="-78"/>
                <a:cs typeface="Simplified Arabic" panose="02020603050405020304" pitchFamily="18" charset="-78"/>
              </a:rPr>
              <a:t>وقد </a:t>
            </a:r>
            <a:r>
              <a:rPr lang="ar-SA" sz="2000" dirty="0" err="1">
                <a:latin typeface="Simplified Arabic" panose="02020603050405020304" pitchFamily="18" charset="-78"/>
                <a:cs typeface="Simplified Arabic" panose="02020603050405020304" pitchFamily="18" charset="-78"/>
              </a:rPr>
              <a:t>إقترح</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نوردنفالت</a:t>
            </a:r>
            <a:r>
              <a:rPr lang="ar-SA" sz="2000" dirty="0">
                <a:latin typeface="Simplified Arabic" panose="02020603050405020304" pitchFamily="18" charset="-78"/>
                <a:cs typeface="Simplified Arabic" panose="02020603050405020304" pitchFamily="18" charset="-78"/>
              </a:rPr>
              <a:t> </a:t>
            </a:r>
            <a:r>
              <a:rPr lang="fr-FR" sz="2000" dirty="0">
                <a:latin typeface="Simplified Arabic" panose="02020603050405020304" pitchFamily="18" charset="-78"/>
                <a:cs typeface="Simplified Arabic" panose="02020603050405020304" pitchFamily="18" charset="-78"/>
              </a:rPr>
              <a:t> </a:t>
            </a:r>
            <a:r>
              <a:rPr lang="fr-FR" sz="2000" dirty="0" err="1">
                <a:latin typeface="Simplified Arabic" panose="02020603050405020304" pitchFamily="18" charset="-78"/>
                <a:cs typeface="Simplified Arabic" panose="02020603050405020304" pitchFamily="18" charset="-78"/>
              </a:rPr>
              <a:t>Nordenfelt</a:t>
            </a:r>
            <a:r>
              <a:rPr lang="fr-FR" sz="2000"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(1994) مخططا يبين فيه وجهة نظره</a:t>
            </a:r>
            <a:endParaRPr lang="fr-FR" sz="2000" dirty="0"/>
          </a:p>
        </p:txBody>
      </p:sp>
      <p:pic>
        <p:nvPicPr>
          <p:cNvPr id="4" name="Espace réservé du contenu 3"/>
          <p:cNvPicPr>
            <a:picLocks noGrp="1"/>
          </p:cNvPicPr>
          <p:nvPr>
            <p:ph idx="1"/>
          </p:nvPr>
        </p:nvPicPr>
        <p:blipFill>
          <a:blip r:embed="rId4" cstate="print"/>
          <a:srcRect/>
          <a:stretch>
            <a:fillRect/>
          </a:stretch>
        </p:blipFill>
        <p:spPr bwMode="auto">
          <a:xfrm>
            <a:off x="3970271" y="1592687"/>
            <a:ext cx="5844190" cy="377825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4336109"/>
      </p:ext>
    </p:extLst>
  </p:cSld>
  <p:clrMapOvr>
    <a:masterClrMapping/>
  </p:clrMapOvr>
  <mc:AlternateContent xmlns:mc="http://schemas.openxmlformats.org/markup-compatibility/2006">
    <mc:Choice xmlns:p14="http://schemas.microsoft.com/office/powerpoint/2010/main" Requires="p14">
      <p:transition spd="slow" p14:dur="2000" advTm="45172"/>
    </mc:Choice>
    <mc:Fallback>
      <p:transition spd="slow" advTm="4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419100"/>
            <a:ext cx="8915400" cy="5492122"/>
          </a:xfrm>
        </p:spPr>
        <p:txBody>
          <a:bodyPr>
            <a:normAutofit fontScale="77500" lnSpcReduction="20000"/>
          </a:bodyPr>
          <a:lstStyle/>
          <a:p>
            <a:pPr algn="justLow" rtl="1"/>
            <a:r>
              <a:rPr lang="ar-SA" sz="2400" dirty="0">
                <a:latin typeface="Simplified Arabic" panose="02020603050405020304" pitchFamily="18" charset="-78"/>
                <a:cs typeface="Simplified Arabic" panose="02020603050405020304" pitchFamily="18" charset="-78"/>
              </a:rPr>
              <a:t>أما  شالوك </a:t>
            </a:r>
            <a:r>
              <a:rPr lang="fr-FR" sz="2400" dirty="0">
                <a:latin typeface="Simplified Arabic" panose="02020603050405020304" pitchFamily="18" charset="-78"/>
                <a:cs typeface="Simplified Arabic" panose="02020603050405020304" pitchFamily="18" charset="-78"/>
              </a:rPr>
              <a:t> </a:t>
            </a:r>
            <a:r>
              <a:rPr lang="fr-FR" sz="2400" dirty="0" err="1">
                <a:latin typeface="Simplified Arabic" panose="02020603050405020304" pitchFamily="18" charset="-78"/>
                <a:cs typeface="Simplified Arabic" panose="02020603050405020304" pitchFamily="18" charset="-78"/>
              </a:rPr>
              <a:t>Schalock</a:t>
            </a:r>
            <a:r>
              <a:rPr lang="fr-FR"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(1996) فيشير إلى أنه ليس هناك حاجة إلى تصنيف متغيرات  جودة الحياة إلى بعدين (موضوعي وذاتي)  بل اعتبره تصنيفا</a:t>
            </a:r>
            <a:r>
              <a:rPr lang="fr-FR"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ينقصه بعض المرونة ، حيث توجد متغيرات أخرى تخرج عن هذا التصنيف الثنائي،  لمفهوم جودة الحياة، والتي يمكن أن تختلف في درجة أهميتها ، وفقا لتوجه الباحث وأهدافه عند دراسة  المفهوم والمنطق النظري الذي يحكم هذه الدراسة (الهنداوي ، 2011 ). وقد قدم تحليلاً مفصلاً على أساس أنه مفهوم مكون من ثمانية مجالات، وكل مجال يتكون من مجموعة من المؤشرات تتمثل في :</a:t>
            </a:r>
            <a:endParaRPr lang="fr-FR" sz="24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400" b="1" dirty="0">
                <a:latin typeface="Simplified Arabic" panose="02020603050405020304" pitchFamily="18" charset="-78"/>
                <a:cs typeface="Simplified Arabic" panose="02020603050405020304" pitchFamily="18" charset="-78"/>
              </a:rPr>
              <a:t>جودة الحياة الانفعالية</a:t>
            </a:r>
            <a:r>
              <a:rPr lang="en-US"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وتشمل الشعور بالأمان، والجوانب الروحية، والسعادة، والتعرض للمشقة ، ومفهوم الذات ، والرضا أو القناعة</a:t>
            </a:r>
            <a:r>
              <a:rPr lang="en-US" sz="2400" dirty="0">
                <a:latin typeface="Simplified Arabic" panose="02020603050405020304" pitchFamily="18" charset="-78"/>
                <a:cs typeface="Simplified Arabic" panose="02020603050405020304" pitchFamily="18" charset="-78"/>
              </a:rPr>
              <a:t>.</a:t>
            </a:r>
            <a:endParaRPr lang="fr-FR" sz="24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400" b="1" dirty="0">
                <a:latin typeface="Simplified Arabic" panose="02020603050405020304" pitchFamily="18" charset="-78"/>
                <a:cs typeface="Simplified Arabic" panose="02020603050405020304" pitchFamily="18" charset="-78"/>
              </a:rPr>
              <a:t>العلاقات بين الأشخاص </a:t>
            </a:r>
            <a:r>
              <a:rPr lang="en-US"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وتشمل الصداقة ، والجوانب ، والعلاقات الأسرية، والتفاعل، والمساندة الاجتماعية</a:t>
            </a:r>
            <a:r>
              <a:rPr lang="en-US" sz="2400" dirty="0">
                <a:latin typeface="Simplified Arabic" panose="02020603050405020304" pitchFamily="18" charset="-78"/>
                <a:cs typeface="Simplified Arabic" panose="02020603050405020304" pitchFamily="18" charset="-78"/>
              </a:rPr>
              <a:t>.</a:t>
            </a:r>
            <a:endParaRPr lang="fr-FR" sz="24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400" b="1" dirty="0">
                <a:latin typeface="Simplified Arabic" panose="02020603050405020304" pitchFamily="18" charset="-78"/>
                <a:cs typeface="Simplified Arabic" panose="02020603050405020304" pitchFamily="18" charset="-78"/>
              </a:rPr>
              <a:t>جودة المعيشة المادية</a:t>
            </a:r>
            <a:r>
              <a:rPr lang="en-US"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 وتشمل الوضع المادي ، وعوامل الأمان </a:t>
            </a:r>
            <a:r>
              <a:rPr lang="ar-SA" sz="2400" dirty="0" err="1">
                <a:latin typeface="Simplified Arabic" panose="02020603050405020304" pitchFamily="18" charset="-78"/>
                <a:cs typeface="Simplified Arabic" panose="02020603050405020304" pitchFamily="18" charset="-78"/>
              </a:rPr>
              <a:t>الإجتماعي</a:t>
            </a:r>
            <a:r>
              <a:rPr lang="ar-SA" sz="2400" dirty="0">
                <a:latin typeface="Simplified Arabic" panose="02020603050405020304" pitchFamily="18" charset="-78"/>
                <a:cs typeface="Simplified Arabic" panose="02020603050405020304" pitchFamily="18" charset="-78"/>
              </a:rPr>
              <a:t>، وظروف العمل، والممتلكات، والمكانة الاجتماعية والاقتصادية</a:t>
            </a:r>
            <a:r>
              <a:rPr lang="en-US" sz="2400" dirty="0">
                <a:latin typeface="Simplified Arabic" panose="02020603050405020304" pitchFamily="18" charset="-78"/>
                <a:cs typeface="Simplified Arabic" panose="02020603050405020304" pitchFamily="18" charset="-78"/>
              </a:rPr>
              <a:t>.</a:t>
            </a:r>
            <a:endParaRPr lang="fr-FR" sz="24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400" b="1" dirty="0">
                <a:latin typeface="Simplified Arabic" panose="02020603050405020304" pitchFamily="18" charset="-78"/>
                <a:cs typeface="Simplified Arabic" panose="02020603050405020304" pitchFamily="18" charset="-78"/>
              </a:rPr>
              <a:t> الارتقاء الشخصي</a:t>
            </a:r>
            <a:r>
              <a:rPr lang="en-US"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ويشمل مستوى التعليم، والمهارات الشخصية، ومستوى الإنجاز</a:t>
            </a:r>
            <a:r>
              <a:rPr lang="en-US" sz="2400" dirty="0">
                <a:latin typeface="Simplified Arabic" panose="02020603050405020304" pitchFamily="18" charset="-78"/>
                <a:cs typeface="Simplified Arabic" panose="02020603050405020304" pitchFamily="18" charset="-78"/>
              </a:rPr>
              <a:t>.</a:t>
            </a:r>
            <a:endParaRPr lang="fr-FR" sz="24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400" b="1" dirty="0">
                <a:latin typeface="Simplified Arabic" panose="02020603050405020304" pitchFamily="18" charset="-78"/>
                <a:cs typeface="Simplified Arabic" panose="02020603050405020304" pitchFamily="18" charset="-78"/>
              </a:rPr>
              <a:t>جودة الصحة الجسمية</a:t>
            </a:r>
            <a:r>
              <a:rPr lang="en-US"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وتشمل الحالة الصحية ، والتغذية والاستجمام، والنشاط الحركي، ومستوى الرعاية الصحية ، والتأمين الصحي، ووقت الفراغ، ونشاطات الحياة اليومية</a:t>
            </a:r>
            <a:r>
              <a:rPr lang="en-US" sz="2400" dirty="0">
                <a:latin typeface="Simplified Arabic" panose="02020603050405020304" pitchFamily="18" charset="-78"/>
                <a:cs typeface="Simplified Arabic" panose="02020603050405020304" pitchFamily="18" charset="-78"/>
              </a:rPr>
              <a:t>.</a:t>
            </a:r>
            <a:endParaRPr lang="fr-FR" sz="24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400" b="1" dirty="0">
                <a:latin typeface="Simplified Arabic" panose="02020603050405020304" pitchFamily="18" charset="-78"/>
                <a:cs typeface="Simplified Arabic" panose="02020603050405020304" pitchFamily="18" charset="-78"/>
              </a:rPr>
              <a:t>محددات الذات</a:t>
            </a:r>
            <a:r>
              <a:rPr lang="en-US"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وتشمل الاستقلالية القادرة على الاختيار الشخصي، وتوجيهات الذات، والأهداف والقيم</a:t>
            </a:r>
            <a:r>
              <a:rPr lang="en-US" sz="2400" dirty="0">
                <a:latin typeface="Simplified Arabic" panose="02020603050405020304" pitchFamily="18" charset="-78"/>
                <a:cs typeface="Simplified Arabic" panose="02020603050405020304" pitchFamily="18" charset="-78"/>
              </a:rPr>
              <a:t>.</a:t>
            </a:r>
            <a:endParaRPr lang="fr-FR" sz="2400" dirty="0">
              <a:latin typeface="Simplified Arabic" panose="02020603050405020304" pitchFamily="18" charset="-78"/>
              <a:cs typeface="Simplified Arabic" panose="02020603050405020304" pitchFamily="18" charset="-78"/>
            </a:endParaRPr>
          </a:p>
          <a:p>
            <a:pPr lvl="0" algn="justLow" rtl="1">
              <a:buFont typeface="Wingdings" panose="05000000000000000000" pitchFamily="2" charset="2"/>
              <a:buChar char="§"/>
            </a:pPr>
            <a:r>
              <a:rPr lang="ar-SA" sz="2400" b="1" dirty="0">
                <a:latin typeface="Simplified Arabic" panose="02020603050405020304" pitchFamily="18" charset="-78"/>
                <a:cs typeface="Simplified Arabic" panose="02020603050405020304" pitchFamily="18" charset="-78"/>
              </a:rPr>
              <a:t>التضمين الاجتماعي</a:t>
            </a:r>
            <a:r>
              <a:rPr lang="en-US" sz="2400" dirty="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ويشمل القبول الاجتماعي والمكانة، وخصائص بيئة العمل، والتكامل والمشاركة الاجتماعية، والدور الاجتماعي ، والنشاط التطوعي، وبيئة المسكن</a:t>
            </a:r>
            <a:r>
              <a:rPr lang="en-US" sz="2400" dirty="0">
                <a:latin typeface="Simplified Arabic" panose="02020603050405020304" pitchFamily="18" charset="-78"/>
                <a:cs typeface="Simplified Arabic" panose="02020603050405020304" pitchFamily="18" charset="-78"/>
              </a:rPr>
              <a:t>.</a:t>
            </a:r>
            <a:endParaRPr lang="fr-FR" sz="2400" dirty="0">
              <a:latin typeface="Simplified Arabic" panose="02020603050405020304" pitchFamily="18" charset="-78"/>
              <a:cs typeface="Simplified Arabic" panose="02020603050405020304" pitchFamily="18" charset="-78"/>
            </a:endParaRPr>
          </a:p>
          <a:p>
            <a:pPr algn="justLow" rtl="1">
              <a:buFont typeface="Wingdings" panose="05000000000000000000" pitchFamily="2" charset="2"/>
              <a:buChar char="§"/>
            </a:pPr>
            <a:r>
              <a:rPr lang="ar-SA" sz="2600" b="1" dirty="0">
                <a:latin typeface="Simplified Arabic" panose="02020603050405020304" pitchFamily="18" charset="-78"/>
                <a:cs typeface="Simplified Arabic" panose="02020603050405020304" pitchFamily="18" charset="-78"/>
              </a:rPr>
              <a:t>الحقوق</a:t>
            </a:r>
            <a:r>
              <a:rPr lang="fr-FR" sz="2600" dirty="0">
                <a:latin typeface="Simplified Arabic" panose="02020603050405020304" pitchFamily="18" charset="-78"/>
                <a:cs typeface="Simplified Arabic" panose="02020603050405020304" pitchFamily="18" charset="-78"/>
              </a:rPr>
              <a:t>: </a:t>
            </a:r>
            <a:r>
              <a:rPr lang="ar-SA" sz="2600" dirty="0">
                <a:latin typeface="Simplified Arabic" panose="02020603050405020304" pitchFamily="18" charset="-78"/>
                <a:cs typeface="Simplified Arabic" panose="02020603050405020304" pitchFamily="18" charset="-78"/>
              </a:rPr>
              <a:t>وتشمل الخصوصية، والحق في الانتخاب والتصويت، وأداء الواجبات، والحق في الملكية</a:t>
            </a:r>
            <a:endParaRPr lang="fr-FR" sz="2600"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598603"/>
      </p:ext>
    </p:extLst>
  </p:cSld>
  <p:clrMapOvr>
    <a:masterClrMapping/>
  </p:clrMapOvr>
  <mc:AlternateContent xmlns:mc="http://schemas.openxmlformats.org/markup-compatibility/2006">
    <mc:Choice xmlns:p14="http://schemas.microsoft.com/office/powerpoint/2010/main" Requires="p14">
      <p:transition spd="slow" p14:dur="2000" advTm="178052"/>
    </mc:Choice>
    <mc:Fallback>
      <p:transition spd="slow" advTm="17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09"/>
            <a:ext cx="8911687" cy="6037948"/>
          </a:xfrm>
        </p:spPr>
        <p:txBody>
          <a:bodyPr>
            <a:normAutofit fontScale="90000"/>
          </a:bodyPr>
          <a:lstStyle/>
          <a:p>
            <a:pPr algn="r" rtl="1"/>
            <a:r>
              <a:rPr lang="ar-DZ" sz="2700" b="1" dirty="0" smtClean="0">
                <a:solidFill>
                  <a:srgbClr val="FF0000"/>
                </a:solidFill>
                <a:latin typeface="Simplified Arabic" panose="02020603050405020304" pitchFamily="18" charset="-78"/>
                <a:cs typeface="Simplified Arabic" panose="02020603050405020304" pitchFamily="18" charset="-78"/>
              </a:rPr>
              <a:t>                                         السداسي الأول </a:t>
            </a:r>
            <a:br>
              <a:rPr lang="ar-DZ" sz="2700" b="1" dirty="0" smtClean="0">
                <a:solidFill>
                  <a:srgbClr val="FF0000"/>
                </a:solidFill>
                <a:latin typeface="Simplified Arabic" panose="02020603050405020304" pitchFamily="18" charset="-78"/>
                <a:cs typeface="Simplified Arabic" panose="02020603050405020304" pitchFamily="18" charset="-78"/>
              </a:rPr>
            </a:br>
            <a:r>
              <a:rPr lang="ar-DZ" sz="2700" b="1" dirty="0" smtClean="0">
                <a:solidFill>
                  <a:srgbClr val="FF0000"/>
                </a:solidFill>
                <a:latin typeface="Simplified Arabic" panose="02020603050405020304" pitchFamily="18" charset="-78"/>
                <a:cs typeface="Simplified Arabic" panose="02020603050405020304" pitchFamily="18" charset="-78"/>
              </a:rPr>
              <a:t>                         وحدة التعليم </a:t>
            </a:r>
            <a:r>
              <a:rPr lang="ar-DZ" sz="2700" b="1" dirty="0" err="1" smtClean="0">
                <a:solidFill>
                  <a:srgbClr val="FF0000"/>
                </a:solidFill>
                <a:latin typeface="Simplified Arabic" panose="02020603050405020304" pitchFamily="18" charset="-78"/>
                <a:cs typeface="Simplified Arabic" panose="02020603050405020304" pitchFamily="18" charset="-78"/>
              </a:rPr>
              <a:t>الإستكشافية</a:t>
            </a:r>
            <a:r>
              <a:rPr lang="ar-DZ" sz="2700" b="1" dirty="0" smtClean="0">
                <a:solidFill>
                  <a:srgbClr val="FF0000"/>
                </a:solidFill>
                <a:latin typeface="Simplified Arabic" panose="02020603050405020304" pitchFamily="18" charset="-78"/>
                <a:cs typeface="Simplified Arabic" panose="02020603050405020304" pitchFamily="18" charset="-78"/>
              </a:rPr>
              <a:t>  : مادة جودة الحياة</a:t>
            </a:r>
            <a:br>
              <a:rPr lang="ar-DZ" sz="2700" b="1" dirty="0" smtClean="0">
                <a:solidFill>
                  <a:srgbClr val="FF0000"/>
                </a:solidFill>
                <a:latin typeface="Simplified Arabic" panose="02020603050405020304" pitchFamily="18" charset="-78"/>
                <a:cs typeface="Simplified Arabic" panose="02020603050405020304" pitchFamily="18" charset="-78"/>
              </a:rPr>
            </a:br>
            <a:r>
              <a:rPr lang="ar-DZ" sz="2700" b="1" dirty="0" smtClean="0">
                <a:solidFill>
                  <a:srgbClr val="FF0000"/>
                </a:solidFill>
                <a:latin typeface="Simplified Arabic" panose="02020603050405020304" pitchFamily="18" charset="-78"/>
                <a:cs typeface="Simplified Arabic" panose="02020603050405020304" pitchFamily="18" charset="-78"/>
              </a:rPr>
              <a:t/>
            </a:r>
            <a:br>
              <a:rPr lang="ar-DZ" sz="2700" b="1" dirty="0" smtClean="0">
                <a:solidFill>
                  <a:srgbClr val="FF0000"/>
                </a:solidFill>
                <a:latin typeface="Simplified Arabic" panose="02020603050405020304" pitchFamily="18" charset="-78"/>
                <a:cs typeface="Simplified Arabic" panose="02020603050405020304" pitchFamily="18" charset="-78"/>
              </a:rPr>
            </a:br>
            <a:r>
              <a:rPr lang="ar-DZ" sz="2700" b="1" dirty="0">
                <a:solidFill>
                  <a:srgbClr val="FF0000"/>
                </a:solidFill>
                <a:latin typeface="Simplified Arabic" panose="02020603050405020304" pitchFamily="18" charset="-78"/>
                <a:cs typeface="Simplified Arabic" panose="02020603050405020304" pitchFamily="18" charset="-78"/>
              </a:rPr>
              <a:t>الرصيد 2           المعامل : 1</a:t>
            </a:r>
            <a:r>
              <a:rPr lang="ar-DZ" sz="2700" b="1" dirty="0" smtClean="0">
                <a:solidFill>
                  <a:srgbClr val="FF0000"/>
                </a:solidFill>
                <a:latin typeface="Simplified Arabic" panose="02020603050405020304" pitchFamily="18" charset="-78"/>
                <a:cs typeface="Simplified Arabic" panose="02020603050405020304" pitchFamily="18" charset="-78"/>
              </a:rPr>
              <a:t/>
            </a:r>
            <a:br>
              <a:rPr lang="ar-DZ" sz="2700" b="1" dirty="0" smtClean="0">
                <a:solidFill>
                  <a:srgbClr val="FF0000"/>
                </a:solidFill>
                <a:latin typeface="Simplified Arabic" panose="02020603050405020304" pitchFamily="18" charset="-78"/>
                <a:cs typeface="Simplified Arabic" panose="02020603050405020304" pitchFamily="18" charset="-78"/>
              </a:rPr>
            </a:br>
            <a:r>
              <a:rPr lang="ar-DZ" sz="2700" b="1" dirty="0" smtClean="0">
                <a:solidFill>
                  <a:srgbClr val="FF0000"/>
                </a:solidFill>
                <a:latin typeface="Simplified Arabic" panose="02020603050405020304" pitchFamily="18" charset="-78"/>
                <a:cs typeface="Simplified Arabic" panose="02020603050405020304" pitchFamily="18" charset="-78"/>
              </a:rPr>
              <a:t>أهداف المادة</a:t>
            </a:r>
            <a:r>
              <a:rPr lang="ar-DZ" dirty="0" smtClean="0">
                <a:latin typeface="Simplified Arabic" panose="02020603050405020304" pitchFamily="18" charset="-78"/>
                <a:cs typeface="Simplified Arabic" panose="02020603050405020304" pitchFamily="18" charset="-78"/>
              </a:rPr>
              <a:t/>
            </a:r>
            <a:br>
              <a:rPr lang="ar-DZ" dirty="0" smtClean="0">
                <a:latin typeface="Simplified Arabic" panose="02020603050405020304" pitchFamily="18" charset="-78"/>
                <a:cs typeface="Simplified Arabic" panose="02020603050405020304" pitchFamily="18" charset="-78"/>
              </a:rPr>
            </a:br>
            <a:r>
              <a:rPr lang="ar-DZ" sz="2200" dirty="0" smtClean="0">
                <a:latin typeface="Simplified Arabic" panose="02020603050405020304" pitchFamily="18" charset="-78"/>
                <a:cs typeface="Simplified Arabic" panose="02020603050405020304" pitchFamily="18" charset="-78"/>
              </a:rPr>
              <a:t>-</a:t>
            </a:r>
            <a:r>
              <a:rPr lang="ar-DZ" dirty="0" smtClean="0">
                <a:latin typeface="Simplified Arabic" panose="02020603050405020304" pitchFamily="18" charset="-78"/>
                <a:cs typeface="Simplified Arabic" panose="02020603050405020304" pitchFamily="18" charset="-78"/>
              </a:rPr>
              <a:t> </a:t>
            </a:r>
            <a:r>
              <a:rPr lang="ar-DZ" sz="2200" b="1" dirty="0" smtClean="0">
                <a:latin typeface="Simplified Arabic" panose="02020603050405020304" pitchFamily="18" charset="-78"/>
                <a:cs typeface="Simplified Arabic" panose="02020603050405020304" pitchFamily="18" charset="-78"/>
              </a:rPr>
              <a:t>أن </a:t>
            </a:r>
            <a:r>
              <a:rPr lang="ar-DZ" sz="2200" b="1" dirty="0">
                <a:latin typeface="Simplified Arabic" panose="02020603050405020304" pitchFamily="18" charset="-78"/>
                <a:cs typeface="Simplified Arabic" panose="02020603050405020304" pitchFamily="18" charset="-78"/>
              </a:rPr>
              <a:t>يتعرف الطالب على مفهوم جودة </a:t>
            </a:r>
            <a:r>
              <a:rPr lang="ar-DZ" sz="2200" b="1" dirty="0" smtClean="0">
                <a:latin typeface="Simplified Arabic" panose="02020603050405020304" pitchFamily="18" charset="-78"/>
                <a:cs typeface="Simplified Arabic" panose="02020603050405020304" pitchFamily="18" charset="-78"/>
              </a:rPr>
              <a:t>الحياة (أبعاد ، مؤشراتها ، مجالاتها ، طرق قياسها)</a:t>
            </a:r>
            <a:r>
              <a:rPr lang="fr-FR" sz="2200" dirty="0">
                <a:latin typeface="Simplified Arabic" panose="02020603050405020304" pitchFamily="18" charset="-78"/>
                <a:cs typeface="Simplified Arabic" panose="02020603050405020304" pitchFamily="18" charset="-78"/>
              </a:rPr>
              <a:t/>
            </a:r>
            <a:br>
              <a:rPr lang="fr-FR" sz="2200" dirty="0">
                <a:latin typeface="Simplified Arabic" panose="02020603050405020304" pitchFamily="18" charset="-78"/>
                <a:cs typeface="Simplified Arabic" panose="02020603050405020304" pitchFamily="18" charset="-78"/>
              </a:rPr>
            </a:br>
            <a:r>
              <a:rPr lang="ar-DZ" sz="2200" dirty="0" smtClean="0">
                <a:latin typeface="Simplified Arabic" panose="02020603050405020304" pitchFamily="18" charset="-78"/>
                <a:cs typeface="Simplified Arabic" panose="02020603050405020304" pitchFamily="18" charset="-78"/>
              </a:rPr>
              <a:t>- </a:t>
            </a:r>
            <a:r>
              <a:rPr lang="ar-DZ" sz="2200" b="1" dirty="0" smtClean="0">
                <a:latin typeface="Simplified Arabic" panose="02020603050405020304" pitchFamily="18" charset="-78"/>
                <a:cs typeface="Simplified Arabic" panose="02020603050405020304" pitchFamily="18" charset="-78"/>
              </a:rPr>
              <a:t>أن </a:t>
            </a:r>
            <a:r>
              <a:rPr lang="ar-DZ" sz="2200" b="1" dirty="0">
                <a:latin typeface="Simplified Arabic" panose="02020603050405020304" pitchFamily="18" charset="-78"/>
                <a:cs typeface="Simplified Arabic" panose="02020603050405020304" pitchFamily="18" charset="-78"/>
              </a:rPr>
              <a:t>يتعرف الطالب على مفهوم علم النفس </a:t>
            </a:r>
            <a:r>
              <a:rPr lang="ar-DZ" sz="2200" b="1" dirty="0" smtClean="0">
                <a:latin typeface="Simplified Arabic" panose="02020603050405020304" pitchFamily="18" charset="-78"/>
                <a:cs typeface="Simplified Arabic" panose="02020603050405020304" pitchFamily="18" charset="-78"/>
              </a:rPr>
              <a:t>الإيجابي</a:t>
            </a:r>
            <a:r>
              <a:rPr lang="fr-FR" sz="2200" dirty="0">
                <a:latin typeface="Simplified Arabic" panose="02020603050405020304" pitchFamily="18" charset="-78"/>
                <a:cs typeface="Simplified Arabic" panose="02020603050405020304" pitchFamily="18" charset="-78"/>
              </a:rPr>
              <a:t/>
            </a:r>
            <a:br>
              <a:rPr lang="fr-FR" sz="2200" dirty="0">
                <a:latin typeface="Simplified Arabic" panose="02020603050405020304" pitchFamily="18" charset="-78"/>
                <a:cs typeface="Simplified Arabic" panose="02020603050405020304" pitchFamily="18" charset="-78"/>
              </a:rPr>
            </a:br>
            <a:r>
              <a:rPr lang="ar-DZ" sz="2200" dirty="0" smtClean="0">
                <a:latin typeface="Simplified Arabic" panose="02020603050405020304" pitchFamily="18" charset="-78"/>
                <a:cs typeface="Simplified Arabic" panose="02020603050405020304" pitchFamily="18" charset="-78"/>
              </a:rPr>
              <a:t>- </a:t>
            </a:r>
            <a:r>
              <a:rPr lang="ar-DZ" sz="2200" b="1" dirty="0" smtClean="0">
                <a:latin typeface="Simplified Arabic" panose="02020603050405020304" pitchFamily="18" charset="-78"/>
                <a:cs typeface="Simplified Arabic" panose="02020603050405020304" pitchFamily="18" charset="-78"/>
              </a:rPr>
              <a:t>أن </a:t>
            </a:r>
            <a:r>
              <a:rPr lang="ar-DZ" sz="2200" b="1" dirty="0">
                <a:latin typeface="Simplified Arabic" panose="02020603050405020304" pitchFamily="18" charset="-78"/>
                <a:cs typeface="Simplified Arabic" panose="02020603050405020304" pitchFamily="18" charset="-78"/>
              </a:rPr>
              <a:t>يربط بين جودة الحياة وأسر أطفال التوحد وأهمية ذلك في تقدم </a:t>
            </a:r>
            <a:r>
              <a:rPr lang="ar-DZ" sz="2200" b="1" dirty="0" smtClean="0">
                <a:latin typeface="Simplified Arabic" panose="02020603050405020304" pitchFamily="18" charset="-78"/>
                <a:cs typeface="Simplified Arabic" panose="02020603050405020304" pitchFamily="18" charset="-78"/>
              </a:rPr>
              <a:t>العلاج</a:t>
            </a:r>
            <a:br>
              <a:rPr lang="ar-DZ" sz="2200" b="1" dirty="0" smtClean="0">
                <a:latin typeface="Simplified Arabic" panose="02020603050405020304" pitchFamily="18" charset="-78"/>
                <a:cs typeface="Simplified Arabic" panose="02020603050405020304" pitchFamily="18" charset="-78"/>
              </a:rPr>
            </a:br>
            <a:r>
              <a:rPr lang="ar-DZ" sz="1300" b="1" dirty="0" smtClean="0">
                <a:solidFill>
                  <a:srgbClr val="FF0000"/>
                </a:solidFill>
                <a:latin typeface="Simplified Arabic" panose="02020603050405020304" pitchFamily="18" charset="-78"/>
                <a:cs typeface="Simplified Arabic" panose="02020603050405020304" pitchFamily="18" charset="-78"/>
              </a:rPr>
              <a:t/>
            </a:r>
            <a:br>
              <a:rPr lang="ar-DZ" sz="1300" b="1" dirty="0" smtClean="0">
                <a:solidFill>
                  <a:srgbClr val="FF0000"/>
                </a:solidFill>
                <a:latin typeface="Simplified Arabic" panose="02020603050405020304" pitchFamily="18" charset="-78"/>
                <a:cs typeface="Simplified Arabic" panose="02020603050405020304" pitchFamily="18" charset="-78"/>
              </a:rPr>
            </a:br>
            <a:r>
              <a:rPr lang="ar-DZ" sz="2700" b="1" dirty="0">
                <a:solidFill>
                  <a:srgbClr val="FF0000"/>
                </a:solidFill>
                <a:latin typeface="Simplified Arabic" panose="02020603050405020304" pitchFamily="18" charset="-78"/>
                <a:cs typeface="Simplified Arabic" panose="02020603050405020304" pitchFamily="18" charset="-78"/>
              </a:rPr>
              <a:t>المعارف المسبقة المطلوبة :</a:t>
            </a:r>
            <a:r>
              <a:rPr lang="fr-FR" sz="2200" dirty="0">
                <a:latin typeface="Simplified Arabic" panose="02020603050405020304" pitchFamily="18" charset="-78"/>
                <a:cs typeface="Simplified Arabic" panose="02020603050405020304" pitchFamily="18" charset="-78"/>
              </a:rPr>
              <a:t/>
            </a:r>
            <a:br>
              <a:rPr lang="fr-FR" sz="2200" dirty="0">
                <a:latin typeface="Simplified Arabic" panose="02020603050405020304" pitchFamily="18" charset="-78"/>
                <a:cs typeface="Simplified Arabic" panose="02020603050405020304" pitchFamily="18" charset="-78"/>
              </a:rPr>
            </a:br>
            <a:r>
              <a:rPr lang="ar-DZ" sz="2200" b="1" dirty="0">
                <a:latin typeface="Simplified Arabic" panose="02020603050405020304" pitchFamily="18" charset="-78"/>
                <a:cs typeface="Simplified Arabic" panose="02020603050405020304" pitchFamily="18" charset="-78"/>
              </a:rPr>
              <a:t> </a:t>
            </a:r>
            <a:r>
              <a:rPr lang="ar-DZ" sz="100" dirty="0" smtClean="0">
                <a:latin typeface="Simplified Arabic" panose="02020603050405020304" pitchFamily="18" charset="-78"/>
                <a:cs typeface="Simplified Arabic" panose="02020603050405020304" pitchFamily="18" charset="-78"/>
              </a:rPr>
              <a:t/>
            </a:r>
            <a:br>
              <a:rPr lang="ar-DZ" sz="100" dirty="0" smtClean="0">
                <a:latin typeface="Simplified Arabic" panose="02020603050405020304" pitchFamily="18" charset="-78"/>
                <a:cs typeface="Simplified Arabic" panose="02020603050405020304" pitchFamily="18" charset="-78"/>
              </a:rPr>
            </a:br>
            <a:r>
              <a:rPr lang="ar-DZ" sz="2200" dirty="0" smtClean="0">
                <a:latin typeface="Simplified Arabic" panose="02020603050405020304" pitchFamily="18" charset="-78"/>
                <a:cs typeface="Simplified Arabic" panose="02020603050405020304" pitchFamily="18" charset="-78"/>
              </a:rPr>
              <a:t>- </a:t>
            </a:r>
            <a:r>
              <a:rPr lang="ar-DZ" sz="2200" b="1" dirty="0" smtClean="0">
                <a:latin typeface="Simplified Arabic" panose="02020603050405020304" pitchFamily="18" charset="-78"/>
                <a:cs typeface="Simplified Arabic" panose="02020603050405020304" pitchFamily="18" charset="-78"/>
              </a:rPr>
              <a:t>أن </a:t>
            </a:r>
            <a:r>
              <a:rPr lang="ar-DZ" sz="2200" b="1" dirty="0">
                <a:latin typeface="Simplified Arabic" panose="02020603050405020304" pitchFamily="18" charset="-78"/>
                <a:cs typeface="Simplified Arabic" panose="02020603050405020304" pitchFamily="18" charset="-78"/>
              </a:rPr>
              <a:t>يكون للطالب بعض المعلومات عن المدارس المختلفة في علم النفس</a:t>
            </a:r>
            <a:r>
              <a:rPr lang="fr-FR" sz="2200" dirty="0">
                <a:latin typeface="Simplified Arabic" panose="02020603050405020304" pitchFamily="18" charset="-78"/>
                <a:cs typeface="Simplified Arabic" panose="02020603050405020304" pitchFamily="18" charset="-78"/>
              </a:rPr>
              <a:t/>
            </a:r>
            <a:br>
              <a:rPr lang="fr-FR" sz="2200" dirty="0">
                <a:latin typeface="Simplified Arabic" panose="02020603050405020304" pitchFamily="18" charset="-78"/>
                <a:cs typeface="Simplified Arabic" panose="02020603050405020304" pitchFamily="18" charset="-78"/>
              </a:rPr>
            </a:br>
            <a:r>
              <a:rPr lang="ar-DZ" sz="2200" dirty="0" smtClean="0">
                <a:latin typeface="Simplified Arabic" panose="02020603050405020304" pitchFamily="18" charset="-78"/>
                <a:cs typeface="Simplified Arabic" panose="02020603050405020304" pitchFamily="18" charset="-78"/>
              </a:rPr>
              <a:t>- </a:t>
            </a:r>
            <a:r>
              <a:rPr lang="ar-DZ" sz="2200" b="1" dirty="0" smtClean="0">
                <a:latin typeface="Simplified Arabic" panose="02020603050405020304" pitchFamily="18" charset="-78"/>
                <a:cs typeface="Simplified Arabic" panose="02020603050405020304" pitchFamily="18" charset="-78"/>
              </a:rPr>
              <a:t>أن </a:t>
            </a:r>
            <a:r>
              <a:rPr lang="ar-DZ" sz="2200" b="1" dirty="0">
                <a:latin typeface="Simplified Arabic" panose="02020603050405020304" pitchFamily="18" charset="-78"/>
                <a:cs typeface="Simplified Arabic" panose="02020603050405020304" pitchFamily="18" charset="-78"/>
              </a:rPr>
              <a:t>يكون </a:t>
            </a:r>
            <a:r>
              <a:rPr lang="ar-DZ" sz="2200" b="1" dirty="0" smtClean="0">
                <a:latin typeface="Simplified Arabic" panose="02020603050405020304" pitchFamily="18" charset="-78"/>
                <a:cs typeface="Simplified Arabic" panose="02020603050405020304" pitchFamily="18" charset="-78"/>
              </a:rPr>
              <a:t>للطالب بعض </a:t>
            </a:r>
            <a:r>
              <a:rPr lang="ar-DZ" sz="2200" b="1" dirty="0">
                <a:latin typeface="Simplified Arabic" panose="02020603050405020304" pitchFamily="18" charset="-78"/>
                <a:cs typeface="Simplified Arabic" panose="02020603050405020304" pitchFamily="18" charset="-78"/>
              </a:rPr>
              <a:t>المعلومات عن نظريات علم النفس الإنساني (</a:t>
            </a:r>
            <a:r>
              <a:rPr lang="ar-DZ" sz="2200" b="1" dirty="0" err="1">
                <a:latin typeface="Simplified Arabic" panose="02020603050405020304" pitchFamily="18" charset="-78"/>
                <a:cs typeface="Simplified Arabic" panose="02020603050405020304" pitchFamily="18" charset="-78"/>
              </a:rPr>
              <a:t>ماسلو</a:t>
            </a:r>
            <a:r>
              <a:rPr lang="ar-DZ" sz="2200" b="1" dirty="0">
                <a:latin typeface="Simplified Arabic" panose="02020603050405020304" pitchFamily="18" charset="-78"/>
                <a:cs typeface="Simplified Arabic" panose="02020603050405020304" pitchFamily="18" charset="-78"/>
              </a:rPr>
              <a:t>، كارل </a:t>
            </a:r>
            <a:r>
              <a:rPr lang="ar-DZ" sz="2200" b="1" dirty="0" err="1">
                <a:latin typeface="Simplified Arabic" panose="02020603050405020304" pitchFamily="18" charset="-78"/>
                <a:cs typeface="Simplified Arabic" panose="02020603050405020304" pitchFamily="18" charset="-78"/>
              </a:rPr>
              <a:t>روجرس</a:t>
            </a:r>
            <a:r>
              <a:rPr lang="ar-DZ" sz="2200" b="1" dirty="0">
                <a:latin typeface="Simplified Arabic" panose="02020603050405020304" pitchFamily="18" charset="-78"/>
                <a:cs typeface="Simplified Arabic" panose="02020603050405020304" pitchFamily="18" charset="-78"/>
              </a:rPr>
              <a:t>، </a:t>
            </a:r>
            <a:r>
              <a:rPr lang="ar-DZ" sz="2200" b="1" dirty="0" err="1">
                <a:latin typeface="Simplified Arabic" panose="02020603050405020304" pitchFamily="18" charset="-78"/>
                <a:cs typeface="Simplified Arabic" panose="02020603050405020304" pitchFamily="18" charset="-78"/>
              </a:rPr>
              <a:t>سيليغمان</a:t>
            </a:r>
            <a:r>
              <a:rPr lang="ar-DZ" sz="2200" b="1" dirty="0" smtClean="0">
                <a:latin typeface="Simplified Arabic" panose="02020603050405020304" pitchFamily="18" charset="-78"/>
                <a:cs typeface="Simplified Arabic" panose="02020603050405020304" pitchFamily="18" charset="-78"/>
              </a:rPr>
              <a:t>...)</a:t>
            </a:r>
            <a:br>
              <a:rPr lang="ar-DZ" sz="2200" b="1" dirty="0" smtClean="0">
                <a:latin typeface="Simplified Arabic" panose="02020603050405020304" pitchFamily="18" charset="-78"/>
                <a:cs typeface="Simplified Arabic" panose="02020603050405020304" pitchFamily="18" charset="-78"/>
              </a:rPr>
            </a:br>
            <a:r>
              <a:rPr lang="ar-DZ" sz="2200" b="1" dirty="0">
                <a:latin typeface="Simplified Arabic" panose="02020603050405020304" pitchFamily="18" charset="-78"/>
                <a:cs typeface="Simplified Arabic" panose="02020603050405020304" pitchFamily="18" charset="-78"/>
              </a:rPr>
              <a:t/>
            </a:r>
            <a:br>
              <a:rPr lang="ar-DZ" sz="2200" b="1" dirty="0">
                <a:latin typeface="Simplified Arabic" panose="02020603050405020304" pitchFamily="18" charset="-78"/>
                <a:cs typeface="Simplified Arabic" panose="02020603050405020304" pitchFamily="18" charset="-78"/>
              </a:rPr>
            </a:br>
            <a:r>
              <a:rPr lang="ar-DZ" sz="2200" b="1" dirty="0" smtClean="0">
                <a:latin typeface="Simplified Arabic" panose="02020603050405020304" pitchFamily="18" charset="-78"/>
                <a:cs typeface="Simplified Arabic" panose="02020603050405020304" pitchFamily="18" charset="-78"/>
              </a:rPr>
              <a:t> </a:t>
            </a:r>
            <a:r>
              <a:rPr lang="ar-DZ" sz="2700" b="1" dirty="0" smtClean="0">
                <a:solidFill>
                  <a:srgbClr val="FF0000"/>
                </a:solidFill>
                <a:latin typeface="Simplified Arabic" panose="02020603050405020304" pitchFamily="18" charset="-78"/>
                <a:cs typeface="Simplified Arabic" panose="02020603050405020304" pitchFamily="18" charset="-78"/>
              </a:rPr>
              <a:t>طريقة التقييم :</a:t>
            </a:r>
            <a:r>
              <a:rPr lang="ar-DZ" sz="2200" b="1" dirty="0" err="1" smtClean="0">
                <a:latin typeface="Simplified Arabic" panose="02020603050405020304" pitchFamily="18" charset="-78"/>
                <a:cs typeface="Simplified Arabic" panose="02020603050405020304" pitchFamily="18" charset="-78"/>
              </a:rPr>
              <a:t>إمتحان</a:t>
            </a:r>
            <a:r>
              <a:rPr lang="ar-DZ" sz="2200" b="1" dirty="0" smtClean="0">
                <a:latin typeface="Simplified Arabic" panose="02020603050405020304" pitchFamily="18" charset="-78"/>
                <a:cs typeface="Simplified Arabic" panose="02020603050405020304" pitchFamily="18" charset="-78"/>
              </a:rPr>
              <a:t> كتابي في نهاية السداسي</a:t>
            </a:r>
            <a:br>
              <a:rPr lang="ar-DZ" sz="2200" b="1" dirty="0" smtClean="0">
                <a:latin typeface="Simplified Arabic" panose="02020603050405020304" pitchFamily="18" charset="-78"/>
                <a:cs typeface="Simplified Arabic" panose="02020603050405020304" pitchFamily="18" charset="-78"/>
              </a:rPr>
            </a:br>
            <a:r>
              <a:rPr lang="fr-FR" sz="2200" dirty="0">
                <a:latin typeface="Simplified Arabic" panose="02020603050405020304" pitchFamily="18" charset="-78"/>
                <a:cs typeface="Simplified Arabic" panose="02020603050405020304" pitchFamily="18" charset="-78"/>
              </a:rPr>
              <a:t/>
            </a:r>
            <a:br>
              <a:rPr lang="fr-FR" sz="2200" dirty="0">
                <a:latin typeface="Simplified Arabic" panose="02020603050405020304" pitchFamily="18" charset="-78"/>
                <a:cs typeface="Simplified Arabic" panose="02020603050405020304" pitchFamily="18" charset="-78"/>
              </a:rPr>
            </a:br>
            <a:r>
              <a:rPr lang="ar-DZ" sz="2200" b="1" dirty="0" smtClean="0">
                <a:latin typeface="Simplified Arabic" panose="02020603050405020304" pitchFamily="18" charset="-78"/>
                <a:cs typeface="Simplified Arabic" panose="02020603050405020304" pitchFamily="18" charset="-78"/>
              </a:rPr>
              <a:t/>
            </a:r>
            <a:br>
              <a:rPr lang="ar-DZ" sz="2200" b="1" dirty="0" smtClean="0">
                <a:latin typeface="Simplified Arabic" panose="02020603050405020304" pitchFamily="18" charset="-78"/>
                <a:cs typeface="Simplified Arabic" panose="02020603050405020304" pitchFamily="18" charset="-78"/>
              </a:rPr>
            </a:br>
            <a:r>
              <a:rPr lang="fr-FR" dirty="0"/>
              <a:t/>
            </a:r>
            <a:br>
              <a:rPr lang="fr-FR" dirty="0"/>
            </a:br>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9941021"/>
      </p:ext>
    </p:extLst>
  </p:cSld>
  <p:clrMapOvr>
    <a:masterClrMapping/>
  </p:clrMapOvr>
  <mc:AlternateContent xmlns:mc="http://schemas.openxmlformats.org/markup-compatibility/2006">
    <mc:Choice xmlns:p14="http://schemas.microsoft.com/office/powerpoint/2010/main" Requires="p14">
      <p:transition spd="slow" p14:dur="2000" advTm="62163"/>
    </mc:Choice>
    <mc:Fallback>
      <p:transition spd="slow" advTm="6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8911687" cy="1039590"/>
          </a:xfrm>
        </p:spPr>
        <p:txBody>
          <a:bodyPr>
            <a:normAutofit fontScale="90000"/>
          </a:bodyPr>
          <a:lstStyle/>
          <a:p>
            <a:pPr algn="justLow" rtl="1"/>
            <a:r>
              <a:rPr lang="ar-DZ" sz="2000" dirty="0" smtClean="0">
                <a:latin typeface="Simplified Arabic" panose="02020603050405020304" pitchFamily="18" charset="-78"/>
                <a:cs typeface="Simplified Arabic" panose="02020603050405020304" pitchFamily="18" charset="-78"/>
              </a:rPr>
              <a:t>أما بالنسبة للنموذج العربي فقد اقترح </a:t>
            </a:r>
            <a:r>
              <a:rPr lang="ar-SA" sz="2000" dirty="0" smtClean="0">
                <a:latin typeface="Simplified Arabic" panose="02020603050405020304" pitchFamily="18" charset="-78"/>
                <a:cs typeface="Simplified Arabic" panose="02020603050405020304" pitchFamily="18" charset="-78"/>
              </a:rPr>
              <a:t>أبو </a:t>
            </a:r>
            <a:r>
              <a:rPr lang="ar-SA" sz="2000" dirty="0">
                <a:latin typeface="Simplified Arabic" panose="02020603050405020304" pitchFamily="18" charset="-78"/>
                <a:cs typeface="Simplified Arabic" panose="02020603050405020304" pitchFamily="18" charset="-78"/>
              </a:rPr>
              <a:t>سريع وآخرون (2006) </a:t>
            </a:r>
            <a:r>
              <a:rPr lang="ar-SA" sz="2000" dirty="0" err="1" smtClean="0">
                <a:latin typeface="Simplified Arabic" panose="02020603050405020304" pitchFamily="18" charset="-78"/>
                <a:cs typeface="Simplified Arabic" panose="02020603050405020304" pitchFamily="18" charset="-78"/>
              </a:rPr>
              <a:t>أنموذجا</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نظريا لتقدير وتفسير جودة الحياة يعتمد على تصنيف المتغيرات المؤثرة في جودة الحياة وهي موزعة على بعدين متعامدين والتي يمكن</a:t>
            </a:r>
            <a:r>
              <a:rPr lang="ar-SA" sz="2000" b="1"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تلخيصها في المخطط </a:t>
            </a:r>
            <a:r>
              <a:rPr lang="ar-SA" sz="2000" dirty="0" smtClean="0">
                <a:latin typeface="Simplified Arabic" panose="02020603050405020304" pitchFamily="18" charset="-78"/>
                <a:cs typeface="Simplified Arabic" panose="02020603050405020304" pitchFamily="18" charset="-78"/>
              </a:rPr>
              <a:t>التالي</a:t>
            </a:r>
            <a:r>
              <a:rPr lang="ar-DZ" sz="2000" dirty="0" smtClean="0">
                <a:latin typeface="Simplified Arabic" panose="02020603050405020304" pitchFamily="18" charset="-78"/>
                <a:cs typeface="Simplified Arabic" panose="02020603050405020304" pitchFamily="18" charset="-78"/>
              </a:rPr>
              <a:t> :</a:t>
            </a:r>
            <a:br>
              <a:rPr lang="ar-DZ" sz="2000" dirty="0" smtClean="0">
                <a:latin typeface="Simplified Arabic" panose="02020603050405020304" pitchFamily="18" charset="-78"/>
                <a:cs typeface="Simplified Arabic" panose="02020603050405020304" pitchFamily="18" charset="-78"/>
              </a:rPr>
            </a:br>
            <a:r>
              <a:rPr lang="ar-SA" sz="2000" dirty="0" smtClean="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
            </a:r>
            <a:br>
              <a:rPr lang="ar-DZ" sz="2000" dirty="0" smtClean="0">
                <a:latin typeface="Simplified Arabic" panose="02020603050405020304" pitchFamily="18" charset="-78"/>
                <a:cs typeface="Simplified Arabic" panose="02020603050405020304" pitchFamily="18" charset="-78"/>
              </a:rPr>
            </a:br>
            <a:endParaRPr lang="fr-FR" sz="2000" dirty="0">
              <a:latin typeface="Simplified Arabic" panose="02020603050405020304" pitchFamily="18" charset="-78"/>
              <a:cs typeface="Simplified Arabic" panose="02020603050405020304" pitchFamily="18" charset="-78"/>
            </a:endParaRPr>
          </a:p>
        </p:txBody>
      </p:sp>
      <p:pic>
        <p:nvPicPr>
          <p:cNvPr id="8" name="Image 7"/>
          <p:cNvPicPr/>
          <p:nvPr/>
        </p:nvPicPr>
        <p:blipFill>
          <a:blip r:embed="rId4" cstate="print"/>
          <a:srcRect/>
          <a:stretch>
            <a:fillRect/>
          </a:stretch>
        </p:blipFill>
        <p:spPr bwMode="auto">
          <a:xfrm>
            <a:off x="3340101" y="2214562"/>
            <a:ext cx="6629400" cy="3729038"/>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2893737"/>
      </p:ext>
    </p:extLst>
  </p:cSld>
  <p:clrMapOvr>
    <a:masterClrMapping/>
  </p:clrMapOvr>
  <mc:AlternateContent xmlns:mc="http://schemas.openxmlformats.org/markup-compatibility/2006">
    <mc:Choice xmlns:p14="http://schemas.microsoft.com/office/powerpoint/2010/main" Requires="p14">
      <p:transition spd="slow" p14:dur="2000" advTm="75500"/>
    </mc:Choice>
    <mc:Fallback>
      <p:transition spd="slow" advTm="7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8911687" cy="1014190"/>
          </a:xfrm>
        </p:spPr>
        <p:txBody>
          <a:bodyPr>
            <a:normAutofit/>
          </a:bodyPr>
          <a:lstStyle/>
          <a:p>
            <a:pPr algn="justLow" rtl="1"/>
            <a:r>
              <a:rPr lang="ar-SA" sz="2000" dirty="0">
                <a:latin typeface="Simplified Arabic" panose="02020603050405020304" pitchFamily="18" charset="-78"/>
                <a:cs typeface="Simplified Arabic" panose="02020603050405020304" pitchFamily="18" charset="-78"/>
              </a:rPr>
              <a:t>بينما أشارت شقير (2010) الى أن جودة الحياة تتكون من ثلاثة معايير رئيسية تتضمن أبعاد فرعية وهي كالتالي :</a:t>
            </a:r>
            <a:endParaRPr lang="fr-FR" sz="2000" dirty="0">
              <a:latin typeface="Simplified Arabic" panose="02020603050405020304" pitchFamily="18" charset="-78"/>
              <a:cs typeface="Simplified Arabic" panose="02020603050405020304" pitchFamily="18" charset="-78"/>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972758430"/>
              </p:ext>
            </p:extLst>
          </p:nvPr>
        </p:nvGraphicFramePr>
        <p:xfrm>
          <a:off x="2589213" y="1549400"/>
          <a:ext cx="8915400" cy="4362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8714557"/>
      </p:ext>
    </p:extLst>
  </p:cSld>
  <p:clrMapOvr>
    <a:masterClrMapping/>
  </p:clrMapOvr>
  <mc:AlternateContent xmlns:mc="http://schemas.openxmlformats.org/markup-compatibility/2006">
    <mc:Choice xmlns:p14="http://schemas.microsoft.com/office/powerpoint/2010/main" Requires="p14">
      <p:transition spd="slow" p14:dur="2000" advTm="53659"/>
    </mc:Choice>
    <mc:Fallback>
      <p:transition spd="slow" advTm="5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551031345"/>
              </p:ext>
            </p:extLst>
          </p:nvPr>
        </p:nvGraphicFramePr>
        <p:xfrm>
          <a:off x="3556000" y="29493"/>
          <a:ext cx="5934772" cy="6485664"/>
        </p:xfrm>
        <a:graphic>
          <a:graphicData uri="http://schemas.openxmlformats.org/drawingml/2006/table">
            <a:tbl>
              <a:tblPr rtl="1" firstRow="1" firstCol="1" bandRow="1">
                <a:tableStyleId>{5C22544A-7EE6-4342-B048-85BDC9FD1C3A}</a:tableStyleId>
              </a:tblPr>
              <a:tblGrid>
                <a:gridCol w="1488362"/>
                <a:gridCol w="4446410"/>
              </a:tblGrid>
              <a:tr h="255283">
                <a:tc>
                  <a:txBody>
                    <a:bodyPr/>
                    <a:lstStyle/>
                    <a:p>
                      <a:pPr algn="ctr" rtl="1">
                        <a:lnSpc>
                          <a:spcPct val="150000"/>
                        </a:lnSpc>
                        <a:spcAft>
                          <a:spcPts val="0"/>
                        </a:spcAft>
                      </a:pPr>
                      <a:r>
                        <a:rPr lang="ar-SA" sz="1200" dirty="0">
                          <a:effectLst/>
                        </a:rPr>
                        <a:t>الباحثين</a:t>
                      </a:r>
                      <a:endParaRPr lang="fr-FR" sz="1000" dirty="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algn="ctr" rtl="1">
                        <a:lnSpc>
                          <a:spcPct val="150000"/>
                        </a:lnSpc>
                        <a:spcAft>
                          <a:spcPts val="0"/>
                        </a:spcAft>
                      </a:pPr>
                      <a:r>
                        <a:rPr lang="ar-SA" sz="1200" dirty="0">
                          <a:effectLst/>
                        </a:rPr>
                        <a:t>مؤشرات جودة الحياة</a:t>
                      </a:r>
                      <a:endParaRPr lang="fr-FR" sz="1000" dirty="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r>
              <a:tr h="820121">
                <a:tc>
                  <a:txBody>
                    <a:bodyPr/>
                    <a:lstStyle/>
                    <a:p>
                      <a:pPr algn="ctr" rtl="1">
                        <a:lnSpc>
                          <a:spcPct val="115000"/>
                        </a:lnSpc>
                        <a:spcAft>
                          <a:spcPts val="0"/>
                        </a:spcAft>
                      </a:pPr>
                      <a:r>
                        <a:rPr lang="ar-SA" sz="900" dirty="0">
                          <a:effectLst/>
                        </a:rPr>
                        <a:t> </a:t>
                      </a:r>
                      <a:endParaRPr lang="fr-FR" sz="1000" dirty="0">
                        <a:effectLst/>
                      </a:endParaRPr>
                    </a:p>
                    <a:p>
                      <a:pPr algn="ctr" rtl="1">
                        <a:lnSpc>
                          <a:spcPct val="115000"/>
                        </a:lnSpc>
                        <a:spcAft>
                          <a:spcPts val="0"/>
                        </a:spcAft>
                      </a:pPr>
                      <a:r>
                        <a:rPr lang="ar-SA" sz="900" dirty="0">
                          <a:effectLst/>
                        </a:rPr>
                        <a:t> </a:t>
                      </a:r>
                      <a:endParaRPr lang="fr-FR" sz="1000" dirty="0">
                        <a:effectLst/>
                      </a:endParaRPr>
                    </a:p>
                    <a:p>
                      <a:pPr algn="ctr" rtl="1">
                        <a:lnSpc>
                          <a:spcPct val="115000"/>
                        </a:lnSpc>
                        <a:spcAft>
                          <a:spcPts val="0"/>
                        </a:spcAft>
                      </a:pPr>
                      <a:r>
                        <a:rPr lang="ar-SA" sz="900" dirty="0">
                          <a:effectLst/>
                        </a:rPr>
                        <a:t>كارول </a:t>
                      </a:r>
                      <a:r>
                        <a:rPr lang="ar-SA" sz="900" dirty="0" err="1">
                          <a:effectLst/>
                        </a:rPr>
                        <a:t>رايف</a:t>
                      </a:r>
                      <a:r>
                        <a:rPr lang="ar-SA" sz="900" dirty="0">
                          <a:effectLst/>
                        </a:rPr>
                        <a:t> </a:t>
                      </a:r>
                      <a:r>
                        <a:rPr lang="fr-FR" sz="900" dirty="0">
                          <a:effectLst/>
                        </a:rPr>
                        <a:t>(1989) </a:t>
                      </a:r>
                      <a:r>
                        <a:rPr lang="fr-FR" sz="900" dirty="0" err="1">
                          <a:effectLst/>
                        </a:rPr>
                        <a:t>Carrol</a:t>
                      </a:r>
                      <a:r>
                        <a:rPr lang="fr-FR" sz="900" dirty="0">
                          <a:effectLst/>
                        </a:rPr>
                        <a:t> </a:t>
                      </a:r>
                      <a:r>
                        <a:rPr lang="fr-FR" sz="900" dirty="0" err="1">
                          <a:effectLst/>
                        </a:rPr>
                        <a:t>Ryff</a:t>
                      </a:r>
                      <a:endParaRPr lang="fr-FR" sz="1000" dirty="0">
                        <a:effectLst/>
                      </a:endParaRPr>
                    </a:p>
                    <a:p>
                      <a:pPr algn="ctr" rtl="1">
                        <a:lnSpc>
                          <a:spcPct val="115000"/>
                        </a:lnSpc>
                        <a:spcAft>
                          <a:spcPts val="0"/>
                        </a:spcAft>
                      </a:pPr>
                      <a:r>
                        <a:rPr lang="ar-SA" sz="900" dirty="0">
                          <a:effectLst/>
                        </a:rPr>
                        <a:t>(نموذج العوامل الستة)</a:t>
                      </a:r>
                      <a:endParaRPr lang="fr-FR" sz="1000" dirty="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dirty="0">
                          <a:effectLst/>
                        </a:rPr>
                        <a:t>مفهوم جودة الحياة ينعكس في درجة إحساسه بالسعادة التي حددتها بمجموعة من المؤشرات السلوكية التي تدل على ارتفاع مستويات رضا الفرد عن حياته بشكل عام وترتبط بأهداف الحياة والإنجاز الشخصي والشعور بالكفاءة وتحقيق الذات والتنمية الشخصية.</a:t>
                      </a:r>
                      <a:endParaRPr lang="fr-FR" sz="1000" dirty="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r h="569266">
                <a:tc>
                  <a:txBody>
                    <a:bodyPr/>
                    <a:lstStyle/>
                    <a:p>
                      <a:pPr algn="ctr" rtl="1">
                        <a:lnSpc>
                          <a:spcPct val="150000"/>
                        </a:lnSpc>
                        <a:spcAft>
                          <a:spcPts val="0"/>
                        </a:spcAft>
                      </a:pPr>
                      <a:r>
                        <a:rPr lang="ar-SA" sz="900">
                          <a:effectLst/>
                        </a:rPr>
                        <a:t> </a:t>
                      </a:r>
                      <a:endParaRPr lang="fr-FR" sz="1000">
                        <a:effectLst/>
                      </a:endParaRPr>
                    </a:p>
                    <a:p>
                      <a:pPr algn="ctr" rtl="1">
                        <a:lnSpc>
                          <a:spcPct val="150000"/>
                        </a:lnSpc>
                        <a:spcAft>
                          <a:spcPts val="0"/>
                        </a:spcAft>
                      </a:pPr>
                      <a:r>
                        <a:rPr lang="ar-SA" sz="900">
                          <a:effectLst/>
                        </a:rPr>
                        <a:t>فلوفيلد </a:t>
                      </a:r>
                      <a:r>
                        <a:rPr lang="fr-FR" sz="900">
                          <a:effectLst/>
                        </a:rPr>
                        <a:t>Fallowfied</a:t>
                      </a:r>
                      <a:r>
                        <a:rPr lang="ar-SA" sz="900">
                          <a:effectLst/>
                        </a:rPr>
                        <a:t> (1990)</a:t>
                      </a:r>
                      <a:endParaRPr lang="fr-FR" sz="100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dirty="0">
                          <a:effectLst/>
                        </a:rPr>
                        <a:t>إدراك جودة الحياة يكون من خلال توفر المؤشرات الموضوعية والذاتية المتمثلة في :المؤشرات النفسية ، </a:t>
                      </a:r>
                      <a:r>
                        <a:rPr lang="ar-SA" sz="1000" dirty="0" err="1">
                          <a:effectLst/>
                        </a:rPr>
                        <a:t>الإجتماعية</a:t>
                      </a:r>
                      <a:r>
                        <a:rPr lang="ar-SA" sz="1000" dirty="0">
                          <a:effectLst/>
                        </a:rPr>
                        <a:t> ، المهنية ، الصحية والجسمية</a:t>
                      </a:r>
                      <a:endParaRPr lang="fr-FR" sz="1000" dirty="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r h="820121">
                <a:tc>
                  <a:txBody>
                    <a:bodyPr/>
                    <a:lstStyle/>
                    <a:p>
                      <a:pPr algn="ctr" rtl="1">
                        <a:lnSpc>
                          <a:spcPct val="150000"/>
                        </a:lnSpc>
                        <a:spcAft>
                          <a:spcPts val="0"/>
                        </a:spcAft>
                      </a:pPr>
                      <a:r>
                        <a:rPr lang="ar-SA" sz="900">
                          <a:effectLst/>
                        </a:rPr>
                        <a:t> </a:t>
                      </a:r>
                      <a:endParaRPr lang="fr-FR" sz="1000">
                        <a:effectLst/>
                      </a:endParaRPr>
                    </a:p>
                    <a:p>
                      <a:pPr algn="r" rtl="1">
                        <a:lnSpc>
                          <a:spcPct val="115000"/>
                        </a:lnSpc>
                        <a:spcAft>
                          <a:spcPts val="0"/>
                        </a:spcAft>
                      </a:pPr>
                      <a:r>
                        <a:rPr lang="ar-SA" sz="900">
                          <a:effectLst/>
                        </a:rPr>
                        <a:t> </a:t>
                      </a:r>
                      <a:endParaRPr lang="fr-FR" sz="1000">
                        <a:effectLst/>
                      </a:endParaRPr>
                    </a:p>
                    <a:p>
                      <a:pPr algn="ctr" rtl="1">
                        <a:lnSpc>
                          <a:spcPct val="115000"/>
                        </a:lnSpc>
                        <a:spcAft>
                          <a:spcPts val="0"/>
                        </a:spcAft>
                      </a:pPr>
                      <a:r>
                        <a:rPr lang="ar-SA" sz="900">
                          <a:effectLst/>
                        </a:rPr>
                        <a:t>نوردنفالت </a:t>
                      </a:r>
                      <a:r>
                        <a:rPr lang="fr-FR" sz="900">
                          <a:effectLst/>
                        </a:rPr>
                        <a:t> Nordenfelt </a:t>
                      </a:r>
                      <a:r>
                        <a:rPr lang="ar-SA" sz="900">
                          <a:effectLst/>
                        </a:rPr>
                        <a:t>(1994)</a:t>
                      </a:r>
                      <a:endParaRPr lang="fr-FR" sz="100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a:effectLst/>
                        </a:rPr>
                        <a:t>وضع مخططا يبين فيه وجهة نظره التي تتمثل في كون مفهوم جودة الحياة يكون بإدماج  مختلف المؤشرات كالسعادة التي هي ذات أصل فلسفي ، والراحة المادية والوجود الذاتي ذوي الأصل الإجتماعي والنفسي ، والصحة الجسمية ذات الأصل الطبي بالإضافة إلى الصحة العقلية.</a:t>
                      </a:r>
                      <a:endParaRPr lang="fr-FR" sz="10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r h="335515">
                <a:tc>
                  <a:txBody>
                    <a:bodyPr/>
                    <a:lstStyle/>
                    <a:p>
                      <a:pPr algn="ctr" rtl="1">
                        <a:lnSpc>
                          <a:spcPct val="150000"/>
                        </a:lnSpc>
                        <a:spcAft>
                          <a:spcPts val="0"/>
                        </a:spcAft>
                      </a:pPr>
                      <a:r>
                        <a:rPr lang="ar-SA" sz="900">
                          <a:effectLst/>
                        </a:rPr>
                        <a:t>روزن </a:t>
                      </a:r>
                      <a:r>
                        <a:rPr lang="fr-FR" sz="900">
                          <a:effectLst/>
                        </a:rPr>
                        <a:t> Rosen</a:t>
                      </a:r>
                      <a:r>
                        <a:rPr lang="ar-SA" sz="900">
                          <a:effectLst/>
                        </a:rPr>
                        <a:t> (</a:t>
                      </a:r>
                      <a:r>
                        <a:rPr lang="fr-FR" sz="900">
                          <a:effectLst/>
                        </a:rPr>
                        <a:t>(1995</a:t>
                      </a:r>
                      <a:endParaRPr lang="fr-FR" sz="100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a:effectLst/>
                        </a:rPr>
                        <a:t>يؤكد على وجود أربعة مؤشرات موضوعية لجودة الحياة تتمثل في :الضغط النفسي ، العاطفة ، الوحدة النفسية ، الرضا</a:t>
                      </a:r>
                      <a:endParaRPr lang="fr-FR" sz="10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r h="503272">
                <a:tc>
                  <a:txBody>
                    <a:bodyPr/>
                    <a:lstStyle/>
                    <a:p>
                      <a:pPr algn="ctr" rtl="1">
                        <a:lnSpc>
                          <a:spcPct val="150000"/>
                        </a:lnSpc>
                        <a:spcAft>
                          <a:spcPts val="0"/>
                        </a:spcAft>
                        <a:tabLst>
                          <a:tab pos="-68580" algn="r"/>
                          <a:tab pos="88900" algn="r"/>
                        </a:tabLst>
                      </a:pPr>
                      <a:r>
                        <a:rPr lang="ar-SA" sz="900">
                          <a:effectLst/>
                        </a:rPr>
                        <a:t>فيلس وبيرى </a:t>
                      </a:r>
                      <a:r>
                        <a:rPr lang="fr-FR" sz="900">
                          <a:effectLst/>
                        </a:rPr>
                        <a:t>Felce&amp;Berry</a:t>
                      </a:r>
                      <a:r>
                        <a:rPr lang="ar-SA" sz="900">
                          <a:effectLst/>
                        </a:rPr>
                        <a:t> (1995)</a:t>
                      </a:r>
                      <a:endParaRPr lang="fr-FR" sz="100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a:effectLst/>
                        </a:rPr>
                        <a:t>قدما نموذجا لجودة الحياة تتكامل فيه المؤشرات الموضوعية والذاتية ويتضمن خمسة مؤشرات أساسية هي</a:t>
                      </a:r>
                      <a:r>
                        <a:rPr lang="en-US" sz="1000">
                          <a:effectLst/>
                        </a:rPr>
                        <a:t>: </a:t>
                      </a:r>
                      <a:r>
                        <a:rPr lang="ar-SA" sz="1000">
                          <a:effectLst/>
                        </a:rPr>
                        <a:t> الصلاحية الجسمية و الانفعالية ،الرفاهية المادية و الاجتماعية، النمو والنشاط.</a:t>
                      </a:r>
                      <a:endParaRPr lang="fr-FR" sz="10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r h="986398">
                <a:tc>
                  <a:txBody>
                    <a:bodyPr/>
                    <a:lstStyle/>
                    <a:p>
                      <a:pPr algn="justLow" rtl="1">
                        <a:lnSpc>
                          <a:spcPct val="150000"/>
                        </a:lnSpc>
                        <a:spcAft>
                          <a:spcPts val="0"/>
                        </a:spcAft>
                      </a:pPr>
                      <a:r>
                        <a:rPr lang="ar-SA" sz="900">
                          <a:effectLst/>
                        </a:rPr>
                        <a:t> </a:t>
                      </a:r>
                      <a:endParaRPr lang="fr-FR" sz="1000">
                        <a:effectLst/>
                      </a:endParaRPr>
                    </a:p>
                    <a:p>
                      <a:pPr algn="r" rtl="1">
                        <a:lnSpc>
                          <a:spcPct val="115000"/>
                        </a:lnSpc>
                        <a:spcAft>
                          <a:spcPts val="0"/>
                        </a:spcAft>
                      </a:pPr>
                      <a:r>
                        <a:rPr lang="ar-SA" sz="900">
                          <a:effectLst/>
                        </a:rPr>
                        <a:t> </a:t>
                      </a:r>
                      <a:endParaRPr lang="fr-FR" sz="1000">
                        <a:effectLst/>
                      </a:endParaRPr>
                    </a:p>
                    <a:p>
                      <a:pPr indent="179070" algn="ctr" rtl="1">
                        <a:lnSpc>
                          <a:spcPct val="115000"/>
                        </a:lnSpc>
                        <a:spcAft>
                          <a:spcPts val="0"/>
                        </a:spcAft>
                      </a:pPr>
                      <a:r>
                        <a:rPr lang="ar-SA" sz="900">
                          <a:effectLst/>
                        </a:rPr>
                        <a:t>شالوك </a:t>
                      </a:r>
                      <a:r>
                        <a:rPr lang="fr-FR" sz="900">
                          <a:effectLst/>
                        </a:rPr>
                        <a:t> Schalock  </a:t>
                      </a:r>
                      <a:r>
                        <a:rPr lang="ar-SA" sz="900">
                          <a:effectLst/>
                        </a:rPr>
                        <a:t>(1996)</a:t>
                      </a:r>
                      <a:endParaRPr lang="fr-FR" sz="100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a:effectLst/>
                        </a:rPr>
                        <a:t>وضع تصنيفا يجمع فيه بين المؤشرات الموضوعية والذاتية بطريقة أكثر مرونة من النماذج السابقة وذكر أن مفهوم جودة الحياة مكون من ثمانية مجالات، وكل مجال يتكون من مجموعة من المؤشرات تتمثل في :جودة الحياة الانفعالية، العلاقات بين الأشخاص، جودة المعيشة المادية، الإرتقاء الشخصي ،جودة الصحة الجسمية ، التضمين الاجتماعي ،محددات الذات،ـالحقوق</a:t>
                      </a:r>
                      <a:endParaRPr lang="fr-FR" sz="10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r h="986398">
                <a:tc>
                  <a:txBody>
                    <a:bodyPr/>
                    <a:lstStyle/>
                    <a:p>
                      <a:pPr algn="ctr" rtl="1">
                        <a:lnSpc>
                          <a:spcPct val="150000"/>
                        </a:lnSpc>
                        <a:spcAft>
                          <a:spcPts val="0"/>
                        </a:spcAft>
                      </a:pPr>
                      <a:r>
                        <a:rPr lang="ar-SA" sz="900">
                          <a:effectLst/>
                        </a:rPr>
                        <a:t> </a:t>
                      </a:r>
                      <a:endParaRPr lang="fr-FR" sz="1000">
                        <a:effectLst/>
                      </a:endParaRPr>
                    </a:p>
                    <a:p>
                      <a:pPr algn="ctr" rtl="1">
                        <a:lnSpc>
                          <a:spcPct val="115000"/>
                        </a:lnSpc>
                        <a:spcAft>
                          <a:spcPts val="0"/>
                        </a:spcAft>
                      </a:pPr>
                      <a:r>
                        <a:rPr lang="ar-SA" sz="900">
                          <a:effectLst/>
                        </a:rPr>
                        <a:t>أبو سريع وآخرون (2006)</a:t>
                      </a:r>
                      <a:endParaRPr lang="fr-FR" sz="1000">
                        <a:effectLst/>
                      </a:endParaRPr>
                    </a:p>
                    <a:p>
                      <a:pPr algn="ctr" rtl="1">
                        <a:lnSpc>
                          <a:spcPct val="115000"/>
                        </a:lnSpc>
                        <a:spcAft>
                          <a:spcPts val="0"/>
                        </a:spcAft>
                      </a:pPr>
                      <a:r>
                        <a:rPr lang="ar-SA" sz="900">
                          <a:effectLst/>
                        </a:rPr>
                        <a:t>(النموذج العربي)</a:t>
                      </a:r>
                      <a:endParaRPr lang="fr-FR" sz="1000">
                        <a:effectLst/>
                      </a:endParaRPr>
                    </a:p>
                    <a:p>
                      <a:pPr indent="449580" algn="r" rtl="1">
                        <a:lnSpc>
                          <a:spcPct val="115000"/>
                        </a:lnSpc>
                        <a:spcAft>
                          <a:spcPts val="0"/>
                        </a:spcAft>
                      </a:pPr>
                      <a:r>
                        <a:rPr lang="ar-SA" sz="900">
                          <a:effectLst/>
                        </a:rPr>
                        <a:t> </a:t>
                      </a:r>
                      <a:endParaRPr lang="fr-FR" sz="100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a:effectLst/>
                        </a:rPr>
                        <a:t>وفق هذا التصور، فإن مصطلح جودة الحياة يمثل ظاهرة متعددة الجوانب (صحية، واجتماعية ، ونفسية ، واقتصادية ، تتأثر بالنظام السائد في المجتمع فضلا عن النظام السياسي والتقاليد الإجتماعية ومفهوم الرفاهية ومعتقدات الأفراد) بالإضافة إلى إشباع الحاجات الإنسانية المادية وغير المادية مثل الرضا والقناعة والتوافق الشخصي والأسري والاجتماعي ، مفهوم الذات والوعي بها</a:t>
                      </a:r>
                      <a:endParaRPr lang="fr-FR" sz="10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r h="487566">
                <a:tc>
                  <a:txBody>
                    <a:bodyPr/>
                    <a:lstStyle/>
                    <a:p>
                      <a:pPr algn="ctr" rtl="1">
                        <a:lnSpc>
                          <a:spcPct val="150000"/>
                        </a:lnSpc>
                        <a:spcAft>
                          <a:spcPts val="0"/>
                        </a:spcAft>
                      </a:pPr>
                      <a:r>
                        <a:rPr lang="ar-SA" sz="1000">
                          <a:effectLst/>
                        </a:rPr>
                        <a:t>شقير (2010)</a:t>
                      </a:r>
                      <a:endParaRPr lang="fr-FR" sz="100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a:effectLst/>
                        </a:rPr>
                        <a:t>أشارت الى أن جودة الحياة تتكون من ثلاثة معايير رئيسية تتضمن أبعاد فرعية وهي : الصحة ، بعض خصائص الشخصية السوية ، المعيار الخارجي</a:t>
                      </a:r>
                      <a:endParaRPr lang="fr-FR" sz="100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r h="569266">
                <a:tc>
                  <a:txBody>
                    <a:bodyPr/>
                    <a:lstStyle/>
                    <a:p>
                      <a:pPr algn="ctr" rtl="1">
                        <a:lnSpc>
                          <a:spcPct val="150000"/>
                        </a:lnSpc>
                        <a:spcAft>
                          <a:spcPts val="0"/>
                        </a:spcAft>
                      </a:pPr>
                      <a:r>
                        <a:rPr lang="ar-SA" sz="900">
                          <a:effectLst/>
                        </a:rPr>
                        <a:t>كاريج جاكسون(2010)</a:t>
                      </a:r>
                      <a:r>
                        <a:rPr lang="fr-FR" sz="900">
                          <a:effectLst/>
                        </a:rPr>
                        <a:t>Craig a Jackson </a:t>
                      </a:r>
                      <a:endParaRPr lang="fr-FR" sz="1000">
                        <a:effectLst/>
                        <a:latin typeface="Calibri" panose="020F0502020204030204" pitchFamily="34" charset="0"/>
                        <a:ea typeface="Times New Roman" panose="02020603050405020304" pitchFamily="18" charset="0"/>
                        <a:cs typeface="Arial" panose="020B0604020202020204" pitchFamily="34" charset="0"/>
                      </a:endParaRPr>
                    </a:p>
                  </a:txBody>
                  <a:tcPr marL="59312" marR="59312" marT="0" marB="0"/>
                </a:tc>
                <a:tc>
                  <a:txBody>
                    <a:bodyPr/>
                    <a:lstStyle/>
                    <a:p>
                      <a:pPr marL="342900" lvl="0" indent="-342900" algn="justLow" rtl="1">
                        <a:lnSpc>
                          <a:spcPct val="115000"/>
                        </a:lnSpc>
                        <a:spcAft>
                          <a:spcPts val="0"/>
                        </a:spcAft>
                        <a:buSzPts val="1200"/>
                        <a:buFont typeface="Times New Roman" panose="02020603050405020304" pitchFamily="18" charset="0"/>
                        <a:buChar char="-"/>
                      </a:pPr>
                      <a:r>
                        <a:rPr lang="ar-SA" sz="1000" dirty="0">
                          <a:effectLst/>
                        </a:rPr>
                        <a:t>وصف جودة الحياة بأنها مفهوم متعدد الأبعاد يتضمن أبعاد عدة وتتمثل في الكينونة / </a:t>
                      </a:r>
                      <a:r>
                        <a:rPr lang="ar-SA" sz="1000" dirty="0" err="1">
                          <a:effectLst/>
                        </a:rPr>
                        <a:t>الإنتماء</a:t>
                      </a:r>
                      <a:r>
                        <a:rPr lang="ar-SA" sz="1000" dirty="0">
                          <a:effectLst/>
                        </a:rPr>
                        <a:t> / الصيرورة </a:t>
                      </a:r>
                      <a:endParaRPr lang="fr-FR" sz="1000" dirty="0">
                        <a:effectLst/>
                        <a:latin typeface="Calibri" panose="020F0502020204030204" pitchFamily="34" charset="0"/>
                        <a:ea typeface="Times New Roman" panose="02020603050405020304" pitchFamily="18" charset="0"/>
                        <a:cs typeface="Traditional Arabic" panose="02020603050405020304" pitchFamily="18" charset="-78"/>
                      </a:endParaRPr>
                    </a:p>
                  </a:txBody>
                  <a:tcPr marL="59312" marR="59312" marT="0" marB="0"/>
                </a:tc>
              </a:tr>
            </a:tbl>
          </a:graphicData>
        </a:graphic>
      </p:graphicFrame>
      <p:sp>
        <p:nvSpPr>
          <p:cNvPr id="5" name="Rectangle 1"/>
          <p:cNvSpPr>
            <a:spLocks noChangeArrowheads="1"/>
          </p:cNvSpPr>
          <p:nvPr/>
        </p:nvSpPr>
        <p:spPr bwMode="auto">
          <a:xfrm>
            <a:off x="5830542" y="59323"/>
            <a:ext cx="5309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1pPr>
            <a:lvl2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2pPr>
            <a:lvl3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3pPr>
            <a:lvl4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4pPr>
            <a:lvl5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5pPr>
            <a:lvl6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6pPr>
            <a:lvl7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7pPr>
            <a:lvl8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8pPr>
            <a:lvl9pPr eaLnBrk="0" fontAlgn="base" hangingPunct="0">
              <a:spcBef>
                <a:spcPct val="0"/>
              </a:spcBef>
              <a:spcAft>
                <a:spcPct val="0"/>
              </a:spcAft>
              <a:tabLst>
                <a:tab pos="-68263" algn="r"/>
                <a:tab pos="88900" algn="r"/>
              </a:tabLst>
              <a:defRPr>
                <a:solidFill>
                  <a:schemeClr val="tx1"/>
                </a:solidFill>
                <a:latin typeface="Arial" panose="020B0604020202020204" pitchFamily="34" charset="0"/>
              </a:defRPr>
            </a:lvl9pPr>
          </a:lstStyle>
          <a:p>
            <a:pPr marL="0" marR="0" lvl="0" indent="0" algn="justLow" defTabSz="914400" rtl="1" eaLnBrk="0" fontAlgn="base" latinLnBrk="0" hangingPunct="0">
              <a:lnSpc>
                <a:spcPct val="100000"/>
              </a:lnSpc>
              <a:spcBef>
                <a:spcPct val="0"/>
              </a:spcBef>
              <a:spcAft>
                <a:spcPct val="0"/>
              </a:spcAft>
              <a:buClrTx/>
              <a:buSzTx/>
              <a:buFontTx/>
              <a:buNone/>
              <a:tabLst>
                <a:tab pos="-68263" algn="r"/>
                <a:tab pos="88900" algn="r"/>
              </a:tabLst>
            </a:pPr>
            <a:r>
              <a:rPr kumimoji="0" lang="ar-SA" sz="1600" b="0" i="0" u="none" strike="noStrike" cap="none" normalizeH="0" baseline="0" dirty="0" smtClean="0">
                <a:ln>
                  <a:noFill/>
                </a:ln>
                <a:solidFill>
                  <a:schemeClr val="tx1"/>
                </a:solidFill>
                <a:effectLst/>
                <a:latin typeface="TraditionalArabic"/>
                <a:ea typeface="Times New Roman" panose="02020603050405020304" pitchFamily="18" charset="0"/>
                <a:cs typeface="Arial" panose="020B0604020202020204" pitchFamily="34" charset="0"/>
              </a:rPr>
              <a:t>      </a:t>
            </a:r>
            <a:endParaRPr kumimoji="0" lang="ar-SA"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5191795"/>
      </p:ext>
    </p:extLst>
  </p:cSld>
  <p:clrMapOvr>
    <a:masterClrMapping/>
  </p:clrMapOvr>
  <mc:AlternateContent xmlns:mc="http://schemas.openxmlformats.org/markup-compatibility/2006">
    <mc:Choice xmlns:p14="http://schemas.microsoft.com/office/powerpoint/2010/main" Requires="p14">
      <p:transition spd="slow" p14:dur="2000" advTm="26136"/>
    </mc:Choice>
    <mc:Fallback>
      <p:transition spd="slow" advTm="2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1770743"/>
            <a:ext cx="8915400" cy="3777622"/>
          </a:xfrm>
        </p:spPr>
        <p:txBody>
          <a:bodyPr>
            <a:normAutofit/>
          </a:bodyPr>
          <a:lstStyle/>
          <a:p>
            <a:pPr algn="r" rtl="1"/>
            <a:r>
              <a:rPr lang="ar-DZ" sz="2000" b="1" dirty="0" smtClean="0">
                <a:latin typeface="Simplified Arabic" panose="02020603050405020304" pitchFamily="18" charset="-78"/>
                <a:cs typeface="Simplified Arabic" panose="02020603050405020304" pitchFamily="18" charset="-78"/>
              </a:rPr>
              <a:t> السمات الشخصية </a:t>
            </a:r>
          </a:p>
          <a:p>
            <a:pPr algn="r" rtl="1"/>
            <a:r>
              <a:rPr lang="ar-DZ" sz="2000" b="1" dirty="0" smtClean="0">
                <a:latin typeface="Simplified Arabic" panose="02020603050405020304" pitchFamily="18" charset="-78"/>
                <a:cs typeface="Simplified Arabic" panose="02020603050405020304" pitchFamily="18" charset="-78"/>
              </a:rPr>
              <a:t>السياق او المجال الذي يعيش فيه الفرد</a:t>
            </a:r>
          </a:p>
          <a:p>
            <a:pPr algn="r" rtl="1"/>
            <a:r>
              <a:rPr lang="ar-DZ" sz="2000" b="1" dirty="0" smtClean="0">
                <a:latin typeface="Simplified Arabic" panose="02020603050405020304" pitchFamily="18" charset="-78"/>
                <a:cs typeface="Simplified Arabic" panose="02020603050405020304" pitchFamily="18" charset="-78"/>
              </a:rPr>
              <a:t>الطبقة الاجتماعية التي ينتمي اليها لفرد</a:t>
            </a:r>
          </a:p>
          <a:p>
            <a:pPr algn="r" rtl="1"/>
            <a:r>
              <a:rPr lang="ar-DZ" sz="2000" b="1" dirty="0" smtClean="0">
                <a:latin typeface="Simplified Arabic" panose="02020603050405020304" pitchFamily="18" charset="-78"/>
                <a:cs typeface="Simplified Arabic" panose="02020603050405020304" pitchFamily="18" charset="-78"/>
              </a:rPr>
              <a:t>نوعية إدراك الفرد للمواقف</a:t>
            </a:r>
          </a:p>
          <a:p>
            <a:pPr algn="r" rtl="1"/>
            <a:r>
              <a:rPr lang="ar-DZ" sz="2000" b="1" dirty="0" smtClean="0">
                <a:latin typeface="Simplified Arabic" panose="02020603050405020304" pitchFamily="18" charset="-78"/>
                <a:cs typeface="Simplified Arabic" panose="02020603050405020304" pitchFamily="18" charset="-78"/>
              </a:rPr>
              <a:t>إشباع الحاجات</a:t>
            </a:r>
            <a:endParaRPr lang="fr-FR" sz="2000" b="1" dirty="0">
              <a:latin typeface="Simplified Arabic" panose="02020603050405020304" pitchFamily="18" charset="-78"/>
              <a:cs typeface="Simplified Arabic" panose="02020603050405020304" pitchFamily="18" charset="-78"/>
            </a:endParaRPr>
          </a:p>
        </p:txBody>
      </p:sp>
      <p:sp>
        <p:nvSpPr>
          <p:cNvPr id="4" name="Titre 3"/>
          <p:cNvSpPr>
            <a:spLocks noGrp="1"/>
          </p:cNvSpPr>
          <p:nvPr>
            <p:ph type="title"/>
          </p:nvPr>
        </p:nvSpPr>
        <p:spPr>
          <a:xfrm>
            <a:off x="8360229" y="624110"/>
            <a:ext cx="3144383" cy="66766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endParaRPr lang="ar-DZ" dirty="0" smtClean="0">
              <a:latin typeface="Simplified Arabic" panose="02020603050405020304" pitchFamily="18" charset="-78"/>
              <a:cs typeface="Simplified Arabic" panose="02020603050405020304" pitchFamily="18" charset="-78"/>
            </a:endParaRPr>
          </a:p>
          <a:p>
            <a:pPr algn="ctr"/>
            <a:r>
              <a:rPr lang="ar-DZ" sz="2000" b="1" dirty="0" smtClean="0">
                <a:latin typeface="Simplified Arabic" panose="02020603050405020304" pitchFamily="18" charset="-78"/>
                <a:cs typeface="Simplified Arabic" panose="02020603050405020304" pitchFamily="18" charset="-78"/>
              </a:rPr>
              <a:t>العوامل المؤثرة في جودة الحياة</a:t>
            </a:r>
            <a:endParaRPr lang="ar-DZ" sz="2000" b="1" dirty="0">
              <a:latin typeface="Simplified Arabic" panose="02020603050405020304" pitchFamily="18" charset="-78"/>
              <a:cs typeface="Simplified Arabic" panose="02020603050405020304" pitchFamily="18" charset="-78"/>
            </a:endParaRP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5278592"/>
      </p:ext>
    </p:extLst>
  </p:cSld>
  <p:clrMapOvr>
    <a:masterClrMapping/>
  </p:clrMapOvr>
  <mc:AlternateContent xmlns:mc="http://schemas.openxmlformats.org/markup-compatibility/2006">
    <mc:Choice xmlns:p14="http://schemas.microsoft.com/office/powerpoint/2010/main" Requires="p14">
      <p:transition spd="slow" p14:dur="2000" advTm="16192"/>
    </mc:Choice>
    <mc:Fallback>
      <p:transition spd="slow" advTm="1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128468" y="2598053"/>
            <a:ext cx="8911687" cy="1280890"/>
          </a:xfr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ar-DZ" sz="2800" b="1" dirty="0" smtClean="0">
                <a:solidFill>
                  <a:srgbClr val="0070C0"/>
                </a:solidFill>
                <a:latin typeface="Simplified Arabic" panose="02020603050405020304" pitchFamily="18" charset="-78"/>
                <a:cs typeface="Simplified Arabic" panose="02020603050405020304" pitchFamily="18" charset="-78"/>
              </a:rPr>
              <a:t/>
            </a:r>
            <a:br>
              <a:rPr lang="ar-DZ" sz="2800" b="1" dirty="0" smtClean="0">
                <a:solidFill>
                  <a:srgbClr val="0070C0"/>
                </a:solidFill>
                <a:latin typeface="Simplified Arabic" panose="02020603050405020304" pitchFamily="18" charset="-78"/>
                <a:cs typeface="Simplified Arabic" panose="02020603050405020304" pitchFamily="18" charset="-78"/>
              </a:rPr>
            </a:br>
            <a:r>
              <a:rPr lang="ar-DZ" sz="3200" b="1" dirty="0" smtClean="0">
                <a:solidFill>
                  <a:srgbClr val="0070C0"/>
                </a:solidFill>
                <a:latin typeface="Simplified Arabic" panose="02020603050405020304" pitchFamily="18" charset="-78"/>
                <a:cs typeface="Simplified Arabic" panose="02020603050405020304" pitchFamily="18" charset="-78"/>
              </a:rPr>
              <a:t>الدرس الثالث : قياس جودة الحياة</a:t>
            </a:r>
            <a:endParaRPr lang="fr-FR" sz="3200" b="1" dirty="0">
              <a:solidFill>
                <a:srgbClr val="0070C0"/>
              </a:solidFill>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4662694"/>
      </p:ext>
    </p:extLst>
  </p:cSld>
  <p:clrMapOvr>
    <a:masterClrMapping/>
  </p:clrMapOvr>
  <mc:AlternateContent xmlns:mc="http://schemas.openxmlformats.org/markup-compatibility/2006">
    <mc:Choice xmlns:p14="http://schemas.microsoft.com/office/powerpoint/2010/main" Requires="p14">
      <p:transition spd="slow" p14:dur="2000" advTm="1127"/>
    </mc:Choice>
    <mc:Fallback>
      <p:transition spd="slow" advTm="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89212" y="776510"/>
            <a:ext cx="8911687" cy="709390"/>
          </a:xfr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ar-DZ" sz="2800" b="1" dirty="0" smtClean="0">
                <a:solidFill>
                  <a:srgbClr val="0070C0"/>
                </a:solidFill>
                <a:latin typeface="Simplified Arabic" panose="02020603050405020304" pitchFamily="18" charset="-78"/>
                <a:cs typeface="Simplified Arabic" panose="02020603050405020304" pitchFamily="18" charset="-78"/>
              </a:rPr>
              <a:t>الدرس الثالث : قياس جودة الحياة</a:t>
            </a:r>
            <a:endParaRPr lang="fr-FR" sz="2800" b="1" dirty="0">
              <a:solidFill>
                <a:srgbClr val="0070C0"/>
              </a:solidFill>
              <a:latin typeface="Simplified Arabic" panose="02020603050405020304" pitchFamily="18" charset="-78"/>
              <a:cs typeface="Simplified Arabic" panose="02020603050405020304" pitchFamily="18" charset="-78"/>
            </a:endParaRPr>
          </a:p>
        </p:txBody>
      </p:sp>
      <p:sp>
        <p:nvSpPr>
          <p:cNvPr id="3" name="Espace réservé du contenu 2"/>
          <p:cNvSpPr>
            <a:spLocks noGrp="1"/>
          </p:cNvSpPr>
          <p:nvPr>
            <p:ph idx="1"/>
          </p:nvPr>
        </p:nvSpPr>
        <p:spPr/>
        <p:txBody>
          <a:bodyPr>
            <a:normAutofit/>
          </a:bodyPr>
          <a:lstStyle/>
          <a:p>
            <a:pPr algn="justLow" rtl="1"/>
            <a:r>
              <a:rPr lang="ar-SA" sz="2000" b="1" dirty="0" smtClean="0">
                <a:latin typeface="Simplified Arabic" panose="02020603050405020304" pitchFamily="18" charset="-78"/>
                <a:cs typeface="Simplified Arabic" panose="02020603050405020304" pitchFamily="18" charset="-78"/>
              </a:rPr>
              <a:t>.</a:t>
            </a:r>
            <a:r>
              <a:rPr lang="ar-SA" sz="2000" b="1" dirty="0">
                <a:latin typeface="Simplified Arabic" panose="02020603050405020304" pitchFamily="18" charset="-78"/>
                <a:cs typeface="Simplified Arabic" panose="02020603050405020304" pitchFamily="18" charset="-78"/>
              </a:rPr>
              <a:t>مقياس جودة الحياة </a:t>
            </a:r>
            <a:r>
              <a:rPr lang="ar-SA" sz="2000" b="1" dirty="0" err="1">
                <a:latin typeface="Simplified Arabic" panose="02020603050405020304" pitchFamily="18" charset="-78"/>
                <a:cs typeface="Simplified Arabic" panose="02020603050405020304" pitchFamily="18" charset="-78"/>
              </a:rPr>
              <a:t>لفريش</a:t>
            </a:r>
            <a:r>
              <a:rPr lang="ar-SA" sz="2000" b="1" dirty="0">
                <a:latin typeface="Simplified Arabic" panose="02020603050405020304" pitchFamily="18" charset="-78"/>
                <a:cs typeface="Simplified Arabic" panose="02020603050405020304" pitchFamily="18" charset="-78"/>
              </a:rPr>
              <a:t> </a:t>
            </a:r>
            <a:r>
              <a:rPr lang="fr-FR" sz="2000" b="1" dirty="0">
                <a:latin typeface="Simplified Arabic" panose="02020603050405020304" pitchFamily="18" charset="-78"/>
                <a:cs typeface="Simplified Arabic" panose="02020603050405020304" pitchFamily="18" charset="-78"/>
              </a:rPr>
              <a:t>Frisch   )</a:t>
            </a:r>
            <a:r>
              <a:rPr lang="ar-SA" sz="2000" b="1" dirty="0">
                <a:latin typeface="Simplified Arabic" panose="02020603050405020304" pitchFamily="18" charset="-78"/>
                <a:cs typeface="Simplified Arabic" panose="02020603050405020304" pitchFamily="18" charset="-78"/>
              </a:rPr>
              <a:t>1992</a:t>
            </a:r>
            <a:r>
              <a:rPr lang="ar-SA" sz="2000" b="1" dirty="0" smtClean="0">
                <a:latin typeface="Simplified Arabic" panose="02020603050405020304" pitchFamily="18" charset="-78"/>
                <a:cs typeface="Simplified Arabic" panose="02020603050405020304" pitchFamily="18" charset="-78"/>
              </a:rPr>
              <a:t>)</a:t>
            </a:r>
            <a:endParaRPr lang="ar-DZ" sz="2000" dirty="0" smtClean="0">
              <a:latin typeface="Simplified Arabic" panose="02020603050405020304" pitchFamily="18" charset="-78"/>
              <a:cs typeface="Simplified Arabic" panose="02020603050405020304" pitchFamily="18" charset="-78"/>
            </a:endParaRPr>
          </a:p>
          <a:p>
            <a:pPr lvl="0" algn="justLow" rtl="1"/>
            <a:r>
              <a:rPr lang="ar-SA" sz="2000" b="1" dirty="0">
                <a:latin typeface="Simplified Arabic" panose="02020603050405020304" pitchFamily="18" charset="-78"/>
                <a:cs typeface="Simplified Arabic" panose="02020603050405020304" pitchFamily="18" charset="-78"/>
              </a:rPr>
              <a:t>مقياس </a:t>
            </a:r>
            <a:r>
              <a:rPr lang="ar-SA" sz="2000" b="1" dirty="0" err="1">
                <a:latin typeface="Simplified Arabic" panose="02020603050405020304" pitchFamily="18" charset="-78"/>
                <a:cs typeface="Simplified Arabic" panose="02020603050405020304" pitchFamily="18" charset="-78"/>
              </a:rPr>
              <a:t>بيرنس</a:t>
            </a:r>
            <a:r>
              <a:rPr lang="en-US" sz="2000" b="1" dirty="0">
                <a:latin typeface="Simplified Arabic" panose="02020603050405020304" pitchFamily="18" charset="-78"/>
                <a:cs typeface="Simplified Arabic" panose="02020603050405020304" pitchFamily="18" charset="-78"/>
              </a:rPr>
              <a:t> </a:t>
            </a:r>
            <a:r>
              <a:rPr lang="en-US" sz="2000" b="1" dirty="0" err="1">
                <a:latin typeface="Simplified Arabic" panose="02020603050405020304" pitchFamily="18" charset="-78"/>
                <a:cs typeface="Simplified Arabic" panose="02020603050405020304" pitchFamily="18" charset="-78"/>
              </a:rPr>
              <a:t>Bernes</a:t>
            </a:r>
            <a:r>
              <a:rPr lang="en-US" sz="2000" b="1" dirty="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 (1995) لجودة </a:t>
            </a:r>
            <a:r>
              <a:rPr lang="ar-SA" sz="2000" b="1" dirty="0" smtClean="0">
                <a:latin typeface="Simplified Arabic" panose="02020603050405020304" pitchFamily="18" charset="-78"/>
                <a:cs typeface="Simplified Arabic" panose="02020603050405020304" pitchFamily="18" charset="-78"/>
              </a:rPr>
              <a:t>الحياة</a:t>
            </a:r>
            <a:endParaRPr lang="ar-DZ" sz="2000" b="1" dirty="0" smtClean="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 مقياس جودة الحياة للأطفال ذوي الصعوبات التعلم الأكاديمية من إعداد </a:t>
            </a:r>
            <a:r>
              <a:rPr lang="ar-SA" sz="2000" b="1" dirty="0" err="1">
                <a:latin typeface="Simplified Arabic" panose="02020603050405020304" pitchFamily="18" charset="-78"/>
                <a:cs typeface="Simplified Arabic" panose="02020603050405020304" pitchFamily="18" charset="-78"/>
              </a:rPr>
              <a:t>كومينس</a:t>
            </a:r>
            <a:r>
              <a:rPr lang="ar-SA" sz="2000" b="1" dirty="0">
                <a:latin typeface="Simplified Arabic" panose="02020603050405020304" pitchFamily="18" charset="-78"/>
                <a:cs typeface="Simplified Arabic" panose="02020603050405020304" pitchFamily="18" charset="-78"/>
              </a:rPr>
              <a:t> </a:t>
            </a:r>
            <a:r>
              <a:rPr lang="fr-FR" sz="2000" b="1" dirty="0">
                <a:latin typeface="Simplified Arabic" panose="02020603050405020304" pitchFamily="18" charset="-78"/>
                <a:cs typeface="Simplified Arabic" panose="02020603050405020304" pitchFamily="18" charset="-78"/>
              </a:rPr>
              <a:t>  (1997) </a:t>
            </a:r>
            <a:r>
              <a:rPr lang="fr-FR" sz="2000" b="1" dirty="0" err="1">
                <a:latin typeface="Simplified Arabic" panose="02020603050405020304" pitchFamily="18" charset="-78"/>
                <a:cs typeface="Simplified Arabic" panose="02020603050405020304" pitchFamily="18" charset="-78"/>
              </a:rPr>
              <a:t>Cummins</a:t>
            </a:r>
            <a:r>
              <a:rPr lang="fr-FR" sz="2000" b="1" dirty="0">
                <a:latin typeface="Simplified Arabic" panose="02020603050405020304" pitchFamily="18" charset="-78"/>
                <a:cs typeface="Simplified Arabic" panose="02020603050405020304" pitchFamily="18" charset="-78"/>
              </a:rPr>
              <a:t> </a:t>
            </a:r>
            <a:endParaRPr lang="ar-DZ" sz="2000" b="1" dirty="0" smtClean="0">
              <a:latin typeface="Simplified Arabic" panose="02020603050405020304" pitchFamily="18" charset="-78"/>
              <a:cs typeface="Simplified Arabic" panose="02020603050405020304" pitchFamily="18" charset="-78"/>
            </a:endParaRPr>
          </a:p>
          <a:p>
            <a:pPr algn="justLow" rtl="1"/>
            <a:r>
              <a:rPr lang="ar-SA" sz="2000" b="1" dirty="0">
                <a:latin typeface="Simplified Arabic" panose="02020603050405020304" pitchFamily="18" charset="-78"/>
                <a:cs typeface="Simplified Arabic" panose="02020603050405020304" pitchFamily="18" charset="-78"/>
              </a:rPr>
              <a:t>. مقياس بروفيل </a:t>
            </a:r>
            <a:r>
              <a:rPr lang="ar-SA" sz="2000" b="1" dirty="0" err="1">
                <a:latin typeface="Simplified Arabic" panose="02020603050405020304" pitchFamily="18" charset="-78"/>
                <a:cs typeface="Simplified Arabic" panose="02020603050405020304" pitchFamily="18" charset="-78"/>
              </a:rPr>
              <a:t>لانكشير</a:t>
            </a:r>
            <a:r>
              <a:rPr lang="ar-SA" sz="2000" b="1" dirty="0">
                <a:latin typeface="Simplified Arabic" panose="02020603050405020304" pitchFamily="18" charset="-78"/>
                <a:cs typeface="Simplified Arabic" panose="02020603050405020304" pitchFamily="18" charset="-78"/>
              </a:rPr>
              <a:t> لجودة الحياة </a:t>
            </a:r>
            <a:r>
              <a:rPr lang="fr-FR" sz="2000" b="1" dirty="0">
                <a:latin typeface="Simplified Arabic" panose="02020603050405020304" pitchFamily="18" charset="-78"/>
                <a:cs typeface="Simplified Arabic" panose="02020603050405020304" pitchFamily="18" charset="-78"/>
              </a:rPr>
              <a:t> Lancashire </a:t>
            </a:r>
            <a:r>
              <a:rPr lang="fr-FR" sz="2000" b="1" dirty="0" err="1">
                <a:latin typeface="Simplified Arabic" panose="02020603050405020304" pitchFamily="18" charset="-78"/>
                <a:cs typeface="Simplified Arabic" panose="02020603050405020304" pitchFamily="18" charset="-78"/>
              </a:rPr>
              <a:t>Quality</a:t>
            </a:r>
            <a:r>
              <a:rPr lang="fr-FR" sz="2000" b="1" dirty="0">
                <a:latin typeface="Simplified Arabic" panose="02020603050405020304" pitchFamily="18" charset="-78"/>
                <a:cs typeface="Simplified Arabic" panose="02020603050405020304" pitchFamily="18" charset="-78"/>
              </a:rPr>
              <a:t> of life </a:t>
            </a:r>
            <a:endParaRPr lang="fr-FR" sz="2000" dirty="0">
              <a:latin typeface="Simplified Arabic" panose="02020603050405020304" pitchFamily="18" charset="-78"/>
              <a:cs typeface="Simplified Arabic" panose="02020603050405020304" pitchFamily="18" charset="-78"/>
            </a:endParaRPr>
          </a:p>
          <a:p>
            <a:pPr algn="justLow" rtl="1"/>
            <a:r>
              <a:rPr lang="ar-SA" sz="2000" dirty="0">
                <a:latin typeface="Simplified Arabic" panose="02020603050405020304" pitchFamily="18" charset="-78"/>
                <a:cs typeface="Simplified Arabic" panose="02020603050405020304" pitchFamily="18" charset="-78"/>
              </a:rPr>
              <a:t>.</a:t>
            </a:r>
            <a:r>
              <a:rPr lang="ar-DZ" sz="2000" b="1" dirty="0">
                <a:latin typeface="Simplified Arabic" panose="02020603050405020304" pitchFamily="18" charset="-78"/>
                <a:cs typeface="Simplified Arabic" panose="02020603050405020304" pitchFamily="18" charset="-78"/>
              </a:rPr>
              <a:t>مقياس تقييم الجودة لـ </a:t>
            </a:r>
            <a:r>
              <a:rPr lang="ar-DZ" sz="2000" b="1" dirty="0" err="1">
                <a:latin typeface="Simplified Arabic" panose="02020603050405020304" pitchFamily="18" charset="-78"/>
                <a:cs typeface="Simplified Arabic" panose="02020603050405020304" pitchFamily="18" charset="-78"/>
              </a:rPr>
              <a:t>هـوثرن</a:t>
            </a:r>
            <a:r>
              <a:rPr lang="ar-DZ" sz="2000" b="1" dirty="0">
                <a:latin typeface="Simplified Arabic" panose="02020603050405020304" pitchFamily="18" charset="-78"/>
                <a:cs typeface="Simplified Arabic" panose="02020603050405020304" pitchFamily="18" charset="-78"/>
              </a:rPr>
              <a:t> </a:t>
            </a:r>
            <a:r>
              <a:rPr lang="fr-FR" sz="2000" b="1" dirty="0">
                <a:latin typeface="Simplified Arabic" panose="02020603050405020304" pitchFamily="18" charset="-78"/>
                <a:cs typeface="Simplified Arabic" panose="02020603050405020304" pitchFamily="18" charset="-78"/>
              </a:rPr>
              <a:t>Hawthorne </a:t>
            </a:r>
            <a:r>
              <a:rPr lang="ar-DZ" sz="2000" b="1" dirty="0">
                <a:latin typeface="Simplified Arabic" panose="02020603050405020304" pitchFamily="18" charset="-78"/>
                <a:cs typeface="Simplified Arabic" panose="02020603050405020304" pitchFamily="18" charset="-78"/>
              </a:rPr>
              <a:t>  ( 1999) :</a:t>
            </a:r>
            <a:endParaRPr lang="ar-DZ" sz="2000" dirty="0">
              <a:latin typeface="Simplified Arabic" panose="02020603050405020304" pitchFamily="18" charset="-78"/>
              <a:cs typeface="Simplified Arabic" panose="02020603050405020304" pitchFamily="18" charset="-78"/>
            </a:endParaRPr>
          </a:p>
          <a:p>
            <a:pPr algn="justLow" rtl="1"/>
            <a:r>
              <a:rPr lang="ar-SA" sz="2000" b="1" dirty="0">
                <a:latin typeface="Simplified Arabic" panose="02020603050405020304" pitchFamily="18" charset="-78"/>
                <a:cs typeface="Simplified Arabic" panose="02020603050405020304" pitchFamily="18" charset="-78"/>
              </a:rPr>
              <a:t>.مقياس مكينا</a:t>
            </a:r>
            <a:r>
              <a:rPr lang="fr-FR" sz="2000" b="1" dirty="0" err="1">
                <a:latin typeface="Simplified Arabic" panose="02020603050405020304" pitchFamily="18" charset="-78"/>
                <a:cs typeface="Simplified Arabic" panose="02020603050405020304" pitchFamily="18" charset="-78"/>
              </a:rPr>
              <a:t>McKenna</a:t>
            </a:r>
            <a:r>
              <a:rPr lang="ar-SA" sz="2000" b="1" dirty="0">
                <a:latin typeface="Simplified Arabic" panose="02020603050405020304" pitchFamily="18" charset="-78"/>
                <a:cs typeface="Simplified Arabic" panose="02020603050405020304" pitchFamily="18" charset="-78"/>
              </a:rPr>
              <a:t> (2001) المطور لجودة الحياة لدى </a:t>
            </a:r>
            <a:r>
              <a:rPr lang="ar-SA" sz="2000" b="1" dirty="0" smtClean="0">
                <a:latin typeface="Simplified Arabic" panose="02020603050405020304" pitchFamily="18" charset="-78"/>
                <a:cs typeface="Simplified Arabic" panose="02020603050405020304" pitchFamily="18" charset="-78"/>
              </a:rPr>
              <a:t>المسنين</a:t>
            </a:r>
            <a:endParaRPr lang="ar-DZ" sz="2000" b="1" dirty="0" smtClean="0">
              <a:latin typeface="Simplified Arabic" panose="02020603050405020304" pitchFamily="18" charset="-78"/>
              <a:cs typeface="Simplified Arabic" panose="02020603050405020304" pitchFamily="18" charset="-78"/>
            </a:endParaRPr>
          </a:p>
          <a:p>
            <a:pPr algn="justLow" rtl="1"/>
            <a:r>
              <a:rPr lang="ar-SA" sz="2000" b="1" dirty="0">
                <a:latin typeface="Simplified Arabic" panose="02020603050405020304" pitchFamily="18" charset="-78"/>
                <a:cs typeface="Simplified Arabic" panose="02020603050405020304" pitchFamily="18" charset="-78"/>
              </a:rPr>
              <a:t>مقياس( </a:t>
            </a:r>
            <a:r>
              <a:rPr lang="ar-SA" sz="2000" b="1" dirty="0" err="1">
                <a:latin typeface="Simplified Arabic" panose="02020603050405020304" pitchFamily="18" charset="-78"/>
                <a:cs typeface="Simplified Arabic" panose="02020603050405020304" pitchFamily="18" charset="-78"/>
              </a:rPr>
              <a:t>دارتماوث</a:t>
            </a:r>
            <a:r>
              <a:rPr lang="ar-SA" sz="2000" b="1" dirty="0">
                <a:latin typeface="Simplified Arabic" panose="02020603050405020304" pitchFamily="18" charset="-78"/>
                <a:cs typeface="Simplified Arabic" panose="02020603050405020304" pitchFamily="18" charset="-78"/>
              </a:rPr>
              <a:t>) </a:t>
            </a:r>
            <a:endParaRPr lang="fr-FR" sz="2000" dirty="0">
              <a:latin typeface="Simplified Arabic" panose="02020603050405020304" pitchFamily="18" charset="-78"/>
              <a:cs typeface="Simplified Arabic" panose="02020603050405020304" pitchFamily="18" charset="-78"/>
            </a:endParaRPr>
          </a:p>
          <a:p>
            <a:pPr algn="justLow" rtl="1"/>
            <a:r>
              <a:rPr lang="ar-DZ" sz="2000" b="1" dirty="0">
                <a:latin typeface="Simplified Arabic" panose="02020603050405020304" pitchFamily="18" charset="-78"/>
                <a:cs typeface="Simplified Arabic" panose="02020603050405020304" pitchFamily="18" charset="-78"/>
              </a:rPr>
              <a:t>استبيان المنظمة الأوروبية لعلاج السرطان </a:t>
            </a:r>
          </a:p>
          <a:p>
            <a:pPr algn="justLow" rtl="1"/>
            <a:endParaRPr lang="fr-FR" sz="2000" dirty="0">
              <a:latin typeface="Simplified Arabic" panose="02020603050405020304" pitchFamily="18" charset="-78"/>
              <a:cs typeface="Simplified Arabic" panose="02020603050405020304" pitchFamily="18" charset="-78"/>
            </a:endParaRPr>
          </a:p>
          <a:p>
            <a:pPr algn="justLow" rtl="1"/>
            <a:endParaRPr lang="ar-DZ" sz="2000" dirty="0">
              <a:latin typeface="Simplified Arabic" panose="02020603050405020304" pitchFamily="18" charset="-78"/>
              <a:cs typeface="Simplified Arabic" panose="02020603050405020304" pitchFamily="18" charset="-78"/>
            </a:endParaRPr>
          </a:p>
          <a:p>
            <a:pPr lvl="0" algn="justLow" rtl="1"/>
            <a:endParaRPr lang="fr-FR" sz="2000" dirty="0">
              <a:latin typeface="Simplified Arabic" panose="02020603050405020304" pitchFamily="18" charset="-78"/>
              <a:cs typeface="Simplified Arabic" panose="02020603050405020304"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8957051"/>
      </p:ext>
    </p:extLst>
  </p:cSld>
  <p:clrMapOvr>
    <a:masterClrMapping/>
  </p:clrMapOvr>
  <mc:AlternateContent xmlns:mc="http://schemas.openxmlformats.org/markup-compatibility/2006">
    <mc:Choice xmlns:p14="http://schemas.microsoft.com/office/powerpoint/2010/main" Requires="p14">
      <p:transition spd="slow" p14:dur="2000" advTm="286974"/>
    </mc:Choice>
    <mc:Fallback>
      <p:transition spd="slow" advTm="28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justLow" rtl="1"/>
            <a:r>
              <a:rPr lang="ar-SA" sz="1800" dirty="0">
                <a:latin typeface="Simplified Arabic" panose="02020603050405020304" pitchFamily="18" charset="-78"/>
                <a:cs typeface="Simplified Arabic" panose="02020603050405020304" pitchFamily="18" charset="-78"/>
              </a:rPr>
              <a:t>وقد قام </a:t>
            </a:r>
            <a:r>
              <a:rPr lang="ar-SA" sz="1800" dirty="0" err="1">
                <a:latin typeface="Simplified Arabic" panose="02020603050405020304" pitchFamily="18" charset="-78"/>
                <a:cs typeface="Simplified Arabic" panose="02020603050405020304" pitchFamily="18" charset="-78"/>
              </a:rPr>
              <a:t>سكيفينتون</a:t>
            </a:r>
            <a:r>
              <a:rPr lang="ar-SA" sz="1800" dirty="0">
                <a:latin typeface="Simplified Arabic" panose="02020603050405020304" pitchFamily="18" charset="-78"/>
                <a:cs typeface="Simplified Arabic" panose="02020603050405020304" pitchFamily="18" charset="-78"/>
              </a:rPr>
              <a:t> وآخرون </a:t>
            </a:r>
            <a:r>
              <a:rPr lang="fr-FR" sz="1800" dirty="0">
                <a:latin typeface="Simplified Arabic" panose="02020603050405020304" pitchFamily="18" charset="-78"/>
                <a:cs typeface="Simplified Arabic" panose="02020603050405020304" pitchFamily="18" charset="-78"/>
              </a:rPr>
              <a:t>&amp;all S.M </a:t>
            </a:r>
            <a:r>
              <a:rPr lang="fr-FR" sz="1800" dirty="0" err="1">
                <a:latin typeface="Simplified Arabic" panose="02020603050405020304" pitchFamily="18" charset="-78"/>
                <a:cs typeface="Simplified Arabic" panose="02020603050405020304" pitchFamily="18" charset="-78"/>
              </a:rPr>
              <a:t>Skevington</a:t>
            </a:r>
            <a:r>
              <a:rPr lang="ar-SA" sz="1800" dirty="0">
                <a:latin typeface="Simplified Arabic" panose="02020603050405020304" pitchFamily="18" charset="-78"/>
                <a:cs typeface="Simplified Arabic" panose="02020603050405020304" pitchFamily="18" charset="-78"/>
              </a:rPr>
              <a:t> (2003) بدراسة استقصائية للبالغين أجريت في 23 دولة. تم أخذ عينات المرضى من عموم السكان وكذلك من المستشفى لإعادة التأهيل و الرعاية الأولية  وخدمة المرضى الذين يعانون من اضطرابات جسدية وعقلية وتوصلوا فيها الى أن المقياس لديه خصائص </a:t>
            </a:r>
            <a:r>
              <a:rPr lang="ar-SA" sz="1800" dirty="0" err="1">
                <a:latin typeface="Simplified Arabic" panose="02020603050405020304" pitchFamily="18" charset="-78"/>
                <a:cs typeface="Simplified Arabic" panose="02020603050405020304" pitchFamily="18" charset="-78"/>
              </a:rPr>
              <a:t>سيكومترية</a:t>
            </a:r>
            <a:r>
              <a:rPr lang="ar-SA" sz="1800" dirty="0">
                <a:latin typeface="Simplified Arabic" panose="02020603050405020304" pitchFamily="18" charset="-78"/>
                <a:cs typeface="Simplified Arabic" panose="02020603050405020304" pitchFamily="18" charset="-78"/>
              </a:rPr>
              <a:t> </a:t>
            </a:r>
            <a:r>
              <a:rPr lang="ar-SA" sz="1800" dirty="0" err="1" smtClean="0">
                <a:latin typeface="Simplified Arabic" panose="02020603050405020304" pitchFamily="18" charset="-78"/>
                <a:cs typeface="Simplified Arabic" panose="02020603050405020304" pitchFamily="18" charset="-78"/>
              </a:rPr>
              <a:t>ممتازةويوضح</a:t>
            </a:r>
            <a:r>
              <a:rPr lang="ar-SA" sz="1800" dirty="0" smtClean="0">
                <a:latin typeface="Simplified Arabic" panose="02020603050405020304" pitchFamily="18" charset="-78"/>
                <a:cs typeface="Simplified Arabic" panose="02020603050405020304" pitchFamily="18" charset="-78"/>
              </a:rPr>
              <a:t> </a:t>
            </a:r>
            <a:r>
              <a:rPr lang="ar-SA" sz="1800" dirty="0">
                <a:latin typeface="Simplified Arabic" panose="02020603050405020304" pitchFamily="18" charset="-78"/>
                <a:cs typeface="Simplified Arabic" panose="02020603050405020304" pitchFamily="18" charset="-78"/>
              </a:rPr>
              <a:t>الشكل التالي نموذج للتحليل العاملي التوكيدي لمقياس </a:t>
            </a:r>
            <a:r>
              <a:rPr lang="ar-EG" sz="1800" dirty="0">
                <a:latin typeface="Simplified Arabic" panose="02020603050405020304" pitchFamily="18" charset="-78"/>
                <a:cs typeface="Simplified Arabic" panose="02020603050405020304" pitchFamily="18" charset="-78"/>
              </a:rPr>
              <a:t>جودة الحياة لمنظمة الصحة العالمية </a:t>
            </a:r>
            <a:r>
              <a:rPr lang="fr-FR" sz="1800" dirty="0" smtClean="0">
                <a:latin typeface="Simplified Arabic" panose="02020603050405020304" pitchFamily="18" charset="-78"/>
                <a:cs typeface="Simplified Arabic" panose="02020603050405020304" pitchFamily="18" charset="-78"/>
              </a:rPr>
              <a:t>WHOQOL</a:t>
            </a:r>
            <a:r>
              <a:rPr lang="ar-DZ" sz="1800" dirty="0" smtClean="0">
                <a:latin typeface="Simplified Arabic" panose="02020603050405020304" pitchFamily="18" charset="-78"/>
                <a:cs typeface="Simplified Arabic" panose="02020603050405020304" pitchFamily="18" charset="-78"/>
              </a:rPr>
              <a:t/>
            </a:r>
            <a:br>
              <a:rPr lang="ar-DZ" sz="1800" dirty="0" smtClean="0">
                <a:latin typeface="Simplified Arabic" panose="02020603050405020304" pitchFamily="18" charset="-78"/>
                <a:cs typeface="Simplified Arabic" panose="02020603050405020304" pitchFamily="18" charset="-78"/>
              </a:rPr>
            </a:br>
            <a:r>
              <a:rPr lang="ar-DZ" sz="1000" dirty="0" smtClean="0">
                <a:latin typeface="Simplified Arabic" panose="02020603050405020304" pitchFamily="18" charset="-78"/>
                <a:cs typeface="Simplified Arabic" panose="02020603050405020304" pitchFamily="18" charset="-78"/>
              </a:rPr>
              <a:t/>
            </a:r>
            <a:br>
              <a:rPr lang="ar-DZ" sz="1000" dirty="0" smtClean="0">
                <a:latin typeface="Simplified Arabic" panose="02020603050405020304" pitchFamily="18" charset="-78"/>
                <a:cs typeface="Simplified Arabic" panose="02020603050405020304" pitchFamily="18" charset="-78"/>
              </a:rPr>
            </a:br>
            <a:r>
              <a:rPr lang="ar-SA" sz="1600" b="1" dirty="0">
                <a:latin typeface="Simplified Arabic" panose="02020603050405020304" pitchFamily="18" charset="-78"/>
                <a:cs typeface="Simplified Arabic" panose="02020603050405020304" pitchFamily="18" charset="-78"/>
              </a:rPr>
              <a:t>الشكل رقم (09) : نموذج التحليل العاملي التوكيدي لمقياس </a:t>
            </a:r>
            <a:r>
              <a:rPr lang="ar-EG" sz="1600" b="1" dirty="0">
                <a:latin typeface="Simplified Arabic" panose="02020603050405020304" pitchFamily="18" charset="-78"/>
                <a:cs typeface="Simplified Arabic" panose="02020603050405020304" pitchFamily="18" charset="-78"/>
              </a:rPr>
              <a:t>جودة الحياة لمنظمة الصحة العالمية </a:t>
            </a:r>
            <a:r>
              <a:rPr lang="fr-FR" sz="1600" b="1" dirty="0">
                <a:latin typeface="Simplified Arabic" panose="02020603050405020304" pitchFamily="18" charset="-78"/>
                <a:cs typeface="Simplified Arabic" panose="02020603050405020304" pitchFamily="18" charset="-78"/>
              </a:rPr>
              <a:t>WHOQOL</a:t>
            </a:r>
            <a:r>
              <a:rPr lang="fr-FR" sz="1600" dirty="0">
                <a:latin typeface="Simplified Arabic" panose="02020603050405020304" pitchFamily="18" charset="-78"/>
                <a:cs typeface="Simplified Arabic" panose="02020603050405020304" pitchFamily="18" charset="-78"/>
              </a:rPr>
              <a:t/>
            </a:r>
            <a:br>
              <a:rPr lang="fr-FR" sz="1600" dirty="0">
                <a:latin typeface="Simplified Arabic" panose="02020603050405020304" pitchFamily="18" charset="-78"/>
                <a:cs typeface="Simplified Arabic" panose="02020603050405020304" pitchFamily="18" charset="-78"/>
              </a:rPr>
            </a:br>
            <a:r>
              <a:rPr lang="fr-FR" sz="1800" dirty="0">
                <a:latin typeface="Simplified Arabic" panose="02020603050405020304" pitchFamily="18" charset="-78"/>
                <a:cs typeface="Simplified Arabic" panose="02020603050405020304" pitchFamily="18" charset="-78"/>
              </a:rPr>
              <a:t/>
            </a:r>
            <a:br>
              <a:rPr lang="fr-FR" sz="1800" dirty="0">
                <a:latin typeface="Simplified Arabic" panose="02020603050405020304" pitchFamily="18" charset="-78"/>
                <a:cs typeface="Simplified Arabic" panose="02020603050405020304" pitchFamily="18" charset="-78"/>
              </a:rPr>
            </a:br>
            <a:endParaRPr lang="fr-FR" sz="1800" dirty="0">
              <a:latin typeface="Simplified Arabic" panose="02020603050405020304" pitchFamily="18" charset="-78"/>
              <a:cs typeface="Simplified Arabic" panose="02020603050405020304" pitchFamily="18" charset="-78"/>
            </a:endParaRPr>
          </a:p>
        </p:txBody>
      </p:sp>
      <p:pic>
        <p:nvPicPr>
          <p:cNvPr id="4" name="Espace réservé du contenu 3"/>
          <p:cNvPicPr>
            <a:picLocks noGrp="1"/>
          </p:cNvPicPr>
          <p:nvPr>
            <p:ph idx="1"/>
          </p:nvPr>
        </p:nvPicPr>
        <p:blipFill>
          <a:blip r:embed="rId4" cstate="print"/>
          <a:srcRect/>
          <a:stretch>
            <a:fillRect/>
          </a:stretch>
        </p:blipFill>
        <p:spPr bwMode="auto">
          <a:xfrm>
            <a:off x="4800600" y="2540000"/>
            <a:ext cx="4012396" cy="42037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5789748"/>
      </p:ext>
    </p:extLst>
  </p:cSld>
  <p:clrMapOvr>
    <a:masterClrMapping/>
  </p:clrMapOvr>
  <mc:AlternateContent xmlns:mc="http://schemas.openxmlformats.org/markup-compatibility/2006">
    <mc:Choice xmlns:p14="http://schemas.microsoft.com/office/powerpoint/2010/main" Requires="p14">
      <p:transition spd="slow" p14:dur="2000" advTm="14652"/>
    </mc:Choice>
    <mc:Fallback>
      <p:transition spd="slow" advTm="1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2455107" y="649848"/>
            <a:ext cx="8915400" cy="1011528"/>
          </a:xfr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r>
              <a:rPr lang="ar-DZ" sz="1400" b="1" dirty="0" smtClean="0">
                <a:solidFill>
                  <a:schemeClr val="tx1"/>
                </a:solidFill>
                <a:latin typeface="Simplified Arabic" panose="02020603050405020304" pitchFamily="18" charset="-78"/>
                <a:cs typeface="Simplified Arabic" panose="02020603050405020304" pitchFamily="18" charset="-78"/>
              </a:rPr>
              <a:t/>
            </a:r>
            <a:br>
              <a:rPr lang="ar-DZ" sz="1400" b="1" dirty="0" smtClean="0">
                <a:solidFill>
                  <a:schemeClr val="tx1"/>
                </a:solidFill>
                <a:latin typeface="Simplified Arabic" panose="02020603050405020304" pitchFamily="18" charset="-78"/>
                <a:cs typeface="Simplified Arabic" panose="02020603050405020304" pitchFamily="18" charset="-78"/>
              </a:rPr>
            </a:br>
            <a:r>
              <a:rPr lang="ar-DZ" sz="2800" b="1" dirty="0" smtClean="0">
                <a:solidFill>
                  <a:schemeClr val="tx1"/>
                </a:solidFill>
                <a:latin typeface="Simplified Arabic" panose="02020603050405020304" pitchFamily="18" charset="-78"/>
                <a:cs typeface="Simplified Arabic" panose="02020603050405020304" pitchFamily="18" charset="-78"/>
              </a:rPr>
              <a:t>الدرس الرابع: علم النفس الإيجابي</a:t>
            </a:r>
            <a:endParaRPr lang="fr-FR" sz="2800" b="1" dirty="0">
              <a:solidFill>
                <a:schemeClr val="tx1"/>
              </a:solidFill>
              <a:latin typeface="Simplified Arabic" panose="02020603050405020304" pitchFamily="18" charset="-78"/>
              <a:cs typeface="Simplified Arabic" panose="02020603050405020304" pitchFamily="18" charset="-78"/>
            </a:endParaRPr>
          </a:p>
        </p:txBody>
      </p:sp>
      <p:sp>
        <p:nvSpPr>
          <p:cNvPr id="5" name="Rectangle à coins arrondis 4"/>
          <p:cNvSpPr/>
          <p:nvPr/>
        </p:nvSpPr>
        <p:spPr>
          <a:xfrm>
            <a:off x="2922542" y="2190754"/>
            <a:ext cx="8447965" cy="2429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r" rtl="1">
              <a:buFontTx/>
              <a:buChar char="-"/>
            </a:pPr>
            <a:r>
              <a:rPr lang="ar-DZ" dirty="0" smtClean="0"/>
              <a:t>جذور علم النفس الإيجابي</a:t>
            </a:r>
          </a:p>
          <a:p>
            <a:pPr marL="285750" indent="-285750" algn="r" rtl="1">
              <a:buFontTx/>
              <a:buChar char="-"/>
            </a:pPr>
            <a:r>
              <a:rPr lang="ar-DZ" dirty="0" smtClean="0"/>
              <a:t>مجالات علم النفس الإيجابي</a:t>
            </a:r>
          </a:p>
          <a:p>
            <a:pPr marL="285750" indent="-285750" algn="r" rtl="1">
              <a:buFontTx/>
              <a:buChar char="-"/>
            </a:pPr>
            <a:r>
              <a:rPr lang="ar-DZ" dirty="0" smtClean="0"/>
              <a:t>الأهداف الرئيسية لعلم النفس الإيجابي</a:t>
            </a:r>
          </a:p>
          <a:p>
            <a:pPr marL="285750" indent="-285750" algn="r" rtl="1">
              <a:buFontTx/>
              <a:buChar char="-"/>
            </a:pPr>
            <a:r>
              <a:rPr lang="ar-DZ" dirty="0" smtClean="0"/>
              <a:t>أهمية دراسة علم النفس الإيجابي</a:t>
            </a:r>
          </a:p>
          <a:p>
            <a:pPr marL="285750" indent="-285750" algn="r" rtl="1">
              <a:buFontTx/>
              <a:buChar char="-"/>
            </a:pPr>
            <a:r>
              <a:rPr lang="ar-DZ" dirty="0" smtClean="0"/>
              <a:t>تطبيقات علم النفس الإيجابي</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118765"/>
      </p:ext>
    </p:extLst>
  </p:cSld>
  <p:clrMapOvr>
    <a:masterClrMapping/>
  </p:clrMapOvr>
  <mc:AlternateContent xmlns:mc="http://schemas.openxmlformats.org/markup-compatibility/2006">
    <mc:Choice xmlns:p14="http://schemas.microsoft.com/office/powerpoint/2010/main" Requires="p14">
      <p:transition spd="slow" p14:dur="2000" advTm="99848"/>
    </mc:Choice>
    <mc:Fallback>
      <p:transition spd="slow" advTm="9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520700"/>
            <a:ext cx="8915400" cy="5390522"/>
          </a:xfrm>
        </p:spPr>
        <p:txBody>
          <a:bodyPr>
            <a:normAutofit/>
          </a:bodyPr>
          <a:lstStyle/>
          <a:p>
            <a:pPr algn="justLow" rtl="1"/>
            <a:endParaRPr lang="ar-DZ" sz="2000" b="1" dirty="0" smtClean="0">
              <a:latin typeface="Simplified Arabic" panose="02020603050405020304" pitchFamily="18" charset="-78"/>
              <a:cs typeface="Simplified Arabic" panose="02020603050405020304" pitchFamily="18" charset="-78"/>
            </a:endParaRPr>
          </a:p>
          <a:p>
            <a:pPr marL="0" indent="0" algn="justLow" rtl="1">
              <a:buNone/>
            </a:pPr>
            <a:endParaRPr lang="ar-DZ" sz="2000" dirty="0" smtClean="0">
              <a:latin typeface="Simplified Arabic" panose="02020603050405020304" pitchFamily="18" charset="-78"/>
              <a:cs typeface="Simplified Arabic" panose="02020603050405020304" pitchFamily="18" charset="-78"/>
            </a:endParaRPr>
          </a:p>
          <a:p>
            <a:pPr marL="0" indent="0" algn="justLow" rtl="1">
              <a:buNone/>
            </a:pPr>
            <a:r>
              <a:rPr lang="ar-SA" sz="2000" dirty="0"/>
              <a:t> </a:t>
            </a:r>
            <a:endParaRPr lang="fr-FR" sz="2200"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p:cNvSpPr>
          <p:nvPr/>
        </p:nvSpPr>
        <p:spPr>
          <a:xfrm>
            <a:off x="8666327" y="488930"/>
            <a:ext cx="2892875" cy="582304"/>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endParaRPr lang="ar-DZ" smtClean="0">
              <a:latin typeface="Simplified Arabic" panose="02020603050405020304" pitchFamily="18" charset="-78"/>
              <a:cs typeface="Simplified Arabic" panose="02020603050405020304" pitchFamily="18" charset="-78"/>
            </a:endParaRPr>
          </a:p>
          <a:p>
            <a:pPr algn="ctr"/>
            <a:r>
              <a:rPr lang="ar-DZ" sz="7200" b="1" smtClean="0">
                <a:latin typeface="Simplified Arabic" panose="02020603050405020304" pitchFamily="18" charset="-78"/>
                <a:cs typeface="Simplified Arabic" panose="02020603050405020304" pitchFamily="18" charset="-78"/>
              </a:rPr>
              <a:t>جذور علم النفس الإيجابي</a:t>
            </a:r>
            <a:endParaRPr lang="fr-FR" sz="7200" dirty="0"/>
          </a:p>
        </p:txBody>
      </p:sp>
      <p:sp>
        <p:nvSpPr>
          <p:cNvPr id="5" name="Rectangle 4"/>
          <p:cNvSpPr/>
          <p:nvPr/>
        </p:nvSpPr>
        <p:spPr>
          <a:xfrm>
            <a:off x="1351671" y="1389948"/>
            <a:ext cx="10249016" cy="7478970"/>
          </a:xfrm>
          <a:prstGeom prst="rect">
            <a:avLst/>
          </a:prstGeom>
        </p:spPr>
        <p:txBody>
          <a:bodyPr wrap="square">
            <a:spAutoFit/>
          </a:bodyPr>
          <a:lstStyle/>
          <a:p>
            <a:pPr algn="justLow" rtl="1"/>
            <a:r>
              <a:rPr lang="ar-DZ" sz="2000" dirty="0" smtClean="0">
                <a:effectLst/>
                <a:latin typeface="Simplified Arabic" panose="02020603050405020304" pitchFamily="18" charset="-78"/>
                <a:ea typeface="Calibri" panose="020F0502020204030204" pitchFamily="34" charset="0"/>
                <a:cs typeface="Simplified Arabic" panose="02020603050405020304" pitchFamily="18" charset="-78"/>
              </a:rPr>
              <a:t>     كانت بدايات نشأة علم النفس الايجابي في الاهتمام بالجوانب المشرقة في الشخصية الإنسانية ويمكن أن نعتبر </a:t>
            </a:r>
            <a:r>
              <a:rPr lang="ar-DZ" sz="2000" b="1" dirty="0" smtClean="0">
                <a:effectLst/>
                <a:latin typeface="Simplified Arabic" panose="02020603050405020304" pitchFamily="18" charset="-78"/>
                <a:ea typeface="Calibri" panose="020F0502020204030204" pitchFamily="34" charset="0"/>
                <a:cs typeface="Simplified Arabic" panose="02020603050405020304" pitchFamily="18" charset="-78"/>
              </a:rPr>
              <a:t>التيار الإنساني في علم النفس</a:t>
            </a:r>
            <a:r>
              <a:rPr lang="ar-DZ" sz="2000" dirty="0" smtClean="0">
                <a:effectLst/>
                <a:latin typeface="Simplified Arabic" panose="02020603050405020304" pitchFamily="18" charset="-78"/>
                <a:ea typeface="Calibri" panose="020F0502020204030204" pitchFamily="34" charset="0"/>
                <a:cs typeface="Simplified Arabic" panose="02020603050405020304" pitchFamily="18" charset="-78"/>
              </a:rPr>
              <a:t> مذهبا حديثا جاء للنظر في خصوصية الشخصية السوية الايجابية، حيث ظهرت بوادره في الخمسينات واستمرت بوادره في الستينات ولا يزال ينمو ويتبلور كي يحتل القوة الثالثة في علم النفس بعد التحليل النفسي والسلوكية. باعتباره خطوة أولى هذا التيار في التأسيس لعلم النفس الايجابي. حيث يمثل هذا التيار </a:t>
            </a:r>
            <a:r>
              <a:rPr lang="ar-DZ" sz="2000" b="1" dirty="0" smtClean="0">
                <a:effectLst/>
                <a:latin typeface="Simplified Arabic" panose="02020603050405020304" pitchFamily="18" charset="-78"/>
                <a:ea typeface="Calibri" panose="020F0502020204030204" pitchFamily="34" charset="0"/>
                <a:cs typeface="Simplified Arabic" panose="02020603050405020304" pitchFamily="18" charset="-78"/>
              </a:rPr>
              <a:t>(روجرز)</a:t>
            </a:r>
            <a:r>
              <a:rPr lang="ar-DZ" sz="2000" dirty="0" smtClean="0">
                <a:effectLst/>
                <a:latin typeface="Simplified Arabic" panose="02020603050405020304" pitchFamily="18" charset="-78"/>
                <a:ea typeface="Calibri" panose="020F0502020204030204" pitchFamily="34" charset="0"/>
                <a:cs typeface="Simplified Arabic" panose="02020603050405020304" pitchFamily="18" charset="-78"/>
              </a:rPr>
              <a:t> و</a:t>
            </a:r>
            <a:r>
              <a:rPr lang="ar-DZ" sz="2000" b="1" dirty="0" smtClean="0">
                <a:effectLst/>
                <a:latin typeface="Simplified Arabic" panose="02020603050405020304" pitchFamily="18" charset="-78"/>
                <a:ea typeface="Calibri" panose="020F0502020204030204" pitchFamily="34" charset="0"/>
                <a:cs typeface="Simplified Arabic" panose="02020603050405020304" pitchFamily="18" charset="-78"/>
              </a:rPr>
              <a:t>(</a:t>
            </a:r>
            <a:r>
              <a:rPr lang="ar-DZ" sz="2000" b="1" dirty="0" err="1" smtClean="0">
                <a:effectLst/>
                <a:latin typeface="Simplified Arabic" panose="02020603050405020304" pitchFamily="18" charset="-78"/>
                <a:ea typeface="Calibri" panose="020F0502020204030204" pitchFamily="34" charset="0"/>
                <a:cs typeface="Simplified Arabic" panose="02020603050405020304" pitchFamily="18" charset="-78"/>
              </a:rPr>
              <a:t>ماسلو</a:t>
            </a:r>
            <a:r>
              <a:rPr lang="ar-DZ" sz="2000" b="1" dirty="0" smtClean="0">
                <a:effectLst/>
                <a:latin typeface="Simplified Arabic" panose="02020603050405020304" pitchFamily="18" charset="-78"/>
                <a:ea typeface="Calibri" panose="020F0502020204030204" pitchFamily="34" charset="0"/>
                <a:cs typeface="Simplified Arabic" panose="02020603050405020304" pitchFamily="18" charset="-78"/>
              </a:rPr>
              <a:t>)</a:t>
            </a:r>
            <a:r>
              <a:rPr lang="ar-DZ" sz="2000" dirty="0" smtClean="0">
                <a:effectLst/>
                <a:latin typeface="Simplified Arabic" panose="02020603050405020304" pitchFamily="18" charset="-78"/>
                <a:ea typeface="Calibri" panose="020F0502020204030204" pitchFamily="34" charset="0"/>
                <a:cs typeface="Simplified Arabic" panose="02020603050405020304" pitchFamily="18" charset="-78"/>
              </a:rPr>
              <a:t>، إذ يحتل البحث في مفهوم الذات وتناول الشخصية من المنظور الذي يرى به الفرد نفسه مكانة كبيرة في علم النفس خاصة في دراسات النمو والشخصية والصحة النفسية.</a:t>
            </a:r>
          </a:p>
          <a:p>
            <a:pPr algn="justLow" rtl="1"/>
            <a:endParaRPr lang="ar-DZ" sz="2000" dirty="0" smtClean="0">
              <a:latin typeface="Simplified Arabic" panose="02020603050405020304" pitchFamily="18" charset="-78"/>
              <a:cs typeface="Simplified Arabic" panose="02020603050405020304" pitchFamily="18" charset="-78"/>
            </a:endParaRPr>
          </a:p>
          <a:p>
            <a:pPr algn="justLow" rtl="1"/>
            <a:r>
              <a:rPr lang="ar-DZ"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      من </a:t>
            </a:r>
            <a:r>
              <a:rPr lang="ar-DZ" sz="2000" dirty="0">
                <a:latin typeface="Simplified Arabic" panose="02020603050405020304" pitchFamily="18" charset="-78"/>
                <a:cs typeface="Simplified Arabic" panose="02020603050405020304" pitchFamily="18" charset="-78"/>
              </a:rPr>
              <a:t>هنا نلاحظ أن دراسة التيار الإنساني في علم النفس لها الفضل الأكبر في دراسة الشخصية السوية من خلال البحث والتنظير على تناول الصحة النفسية الايجابية من مفهوم تحقيق الذات وعلى تحليل خصائص الشخصية المحققة لذاتها وللأشخاص المحققين لذاتهم لأن أهم ما يقوم عليه هذا التيار كمسلمات هي(الإنسان خير، الإنسان له حرية مقيدة، وحياة الإنسان لها معنى). </a:t>
            </a:r>
          </a:p>
          <a:p>
            <a:pPr algn="justLow" rtl="1"/>
            <a:r>
              <a:rPr lang="ar-DZ" sz="2000" dirty="0" smtClean="0">
                <a:latin typeface="Simplified Arabic" panose="02020603050405020304" pitchFamily="18" charset="-78"/>
                <a:cs typeface="Simplified Arabic" panose="02020603050405020304" pitchFamily="18" charset="-78"/>
              </a:rPr>
              <a:t>     فبعد </a:t>
            </a:r>
            <a:r>
              <a:rPr lang="ar-DZ" sz="2000" dirty="0">
                <a:latin typeface="Simplified Arabic" panose="02020603050405020304" pitchFamily="18" charset="-78"/>
                <a:cs typeface="Simplified Arabic" panose="02020603050405020304" pitchFamily="18" charset="-78"/>
              </a:rPr>
              <a:t>أن أصبح علم النفس بعد الحرب العالمية القانية علما غارقا في الاهتمام بدراسة وعلاج الاضطرابات النفسية بمعنى أنه ركز في اهتمامه على دراسة ومعالجة المرضى والمضطربين نفسيا وتجاهل الاهتمام أو الانتباه للفكرة الخاصة بأن الفرد القادر على الانجاز وتحقيق الذات هو القادر بالرغم من أن بنا القوة وتمكين البشر ودفعهم نحو التعامل مع الأمور الجدية وايجابية يعتبر أقوى وأكثر فاعلية في مجال العلاج النفسي وعلى هذا فإن علماء النفس قد ركزوا في دراساتهم على أوجه العجز في الأداء البشري وتجاهلوا أوجه النمو الايجابي في هذا الأداء</a:t>
            </a:r>
            <a:endParaRPr lang="ar-DZ" sz="2000" dirty="0">
              <a:latin typeface="Simplified Arabic" panose="02020603050405020304" pitchFamily="18" charset="-78"/>
              <a:ea typeface="Calibri" panose="020F0502020204030204" pitchFamily="34" charset="0"/>
              <a:cs typeface="Simplified Arabic" panose="02020603050405020304" pitchFamily="18" charset="-78"/>
            </a:endParaRPr>
          </a:p>
          <a:p>
            <a:pPr algn="justLow" rtl="1"/>
            <a:endParaRPr lang="ar-DZ" sz="2000" dirty="0" smtClean="0">
              <a:effectLst/>
              <a:latin typeface="Simplified Arabic" panose="02020603050405020304" pitchFamily="18" charset="-78"/>
              <a:ea typeface="Calibri" panose="020F0502020204030204" pitchFamily="34" charset="0"/>
              <a:cs typeface="Simplified Arabic" panose="02020603050405020304" pitchFamily="18" charset="-78"/>
            </a:endParaRPr>
          </a:p>
          <a:p>
            <a:pPr algn="justLow" rtl="1"/>
            <a:endParaRPr lang="ar-DZ" sz="2000" dirty="0">
              <a:latin typeface="Simplified Arabic" panose="02020603050405020304" pitchFamily="18" charset="-78"/>
              <a:ea typeface="Calibri" panose="020F0502020204030204" pitchFamily="34" charset="0"/>
              <a:cs typeface="Simplified Arabic" panose="02020603050405020304" pitchFamily="18" charset="-78"/>
            </a:endParaRPr>
          </a:p>
          <a:p>
            <a:pPr algn="justLow" rtl="1"/>
            <a:endParaRPr lang="ar-DZ" sz="2000" dirty="0" smtClean="0">
              <a:effectLst/>
              <a:latin typeface="Simplified Arabic" panose="02020603050405020304" pitchFamily="18" charset="-78"/>
              <a:ea typeface="Calibri" panose="020F0502020204030204" pitchFamily="34" charset="0"/>
              <a:cs typeface="Simplified Arabic" panose="02020603050405020304" pitchFamily="18" charset="-78"/>
            </a:endParaRPr>
          </a:p>
          <a:p>
            <a:pPr algn="justLow" rtl="1"/>
            <a:endParaRPr lang="ar-DZ" sz="2000" dirty="0">
              <a:latin typeface="Simplified Arabic" panose="02020603050405020304" pitchFamily="18" charset="-78"/>
              <a:ea typeface="Calibri" panose="020F0502020204030204" pitchFamily="34" charset="0"/>
              <a:cs typeface="Simplified Arabic" panose="02020603050405020304" pitchFamily="18" charset="-78"/>
            </a:endParaRPr>
          </a:p>
          <a:p>
            <a:pPr algn="justLow" rtl="1"/>
            <a:endParaRPr lang="ar-DZ" sz="2000" dirty="0" smtClean="0">
              <a:effectLst/>
              <a:latin typeface="Simplified Arabic" panose="02020603050405020304" pitchFamily="18" charset="-78"/>
              <a:ea typeface="Calibri" panose="020F0502020204030204" pitchFamily="34" charset="0"/>
              <a:cs typeface="Simplified Arabic" panose="02020603050405020304" pitchFamily="18" charset="-78"/>
            </a:endParaRPr>
          </a:p>
          <a:p>
            <a:pPr algn="justLow" rtl="1"/>
            <a:endParaRPr lang="ar-DZ" sz="2000" dirty="0">
              <a:latin typeface="Simplified Arabic" panose="02020603050405020304" pitchFamily="18" charset="-78"/>
              <a:ea typeface="Calibri" panose="020F0502020204030204" pitchFamily="34" charset="0"/>
              <a:cs typeface="Simplified Arabic" panose="02020603050405020304" pitchFamily="18" charset="-78"/>
            </a:endParaRPr>
          </a:p>
          <a:p>
            <a:pPr algn="justLow" rtl="1"/>
            <a:endParaRPr lang="ar-DZ" sz="2000" dirty="0" smtClean="0">
              <a:effectLst/>
              <a:latin typeface="Simplified Arabic" panose="02020603050405020304" pitchFamily="18" charset="-78"/>
              <a:ea typeface="Calibri" panose="020F0502020204030204" pitchFamily="34" charset="0"/>
              <a:cs typeface="Simplified Arabic" panose="02020603050405020304" pitchFamily="18" charset="-78"/>
            </a:endParaRPr>
          </a:p>
          <a:p>
            <a:pPr algn="justLow" rtl="1"/>
            <a:endParaRPr lang="ar-DZ" sz="2000" dirty="0">
              <a:latin typeface="Simplified Arabic" panose="02020603050405020304" pitchFamily="18" charset="-78"/>
              <a:ea typeface="Calibri" panose="020F0502020204030204" pitchFamily="34" charset="0"/>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6458947"/>
      </p:ext>
    </p:extLst>
  </p:cSld>
  <p:clrMapOvr>
    <a:masterClrMapping/>
  </p:clrMapOvr>
  <mc:AlternateContent xmlns:mc="http://schemas.openxmlformats.org/markup-compatibility/2006">
    <mc:Choice xmlns:p14="http://schemas.microsoft.com/office/powerpoint/2010/main" Requires="p14">
      <p:transition spd="slow" p14:dur="2000" advTm="108320"/>
    </mc:Choice>
    <mc:Fallback>
      <p:transition spd="slow" advTm="10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contenu 2"/>
          <p:cNvSpPr>
            <a:spLocks noGrp="1"/>
          </p:cNvSpPr>
          <p:nvPr>
            <p:ph type="title"/>
          </p:nvPr>
        </p:nvSpPr>
        <p:spPr/>
        <p:txBody>
          <a:bodyPr>
            <a:noAutofit/>
          </a:bodyPr>
          <a:lstStyle/>
          <a:p>
            <a:pPr algn="justLow" rtl="1"/>
            <a:r>
              <a:rPr lang="ar-DZ" sz="2000" dirty="0">
                <a:latin typeface="Simplified Arabic" panose="02020603050405020304" pitchFamily="18" charset="-78"/>
                <a:cs typeface="Simplified Arabic" panose="02020603050405020304" pitchFamily="18" charset="-78"/>
              </a:rPr>
              <a:t>وبشكل أكثر دقة، وفي منصف القرن العشرين وبعد الحرب العالمية الثانية وما يتبعها من تدهور مس حياة الفرد في مختلف جوانبها (خاصة بالمناطق التي شهدتها الحرب)، ظهر العالم </a:t>
            </a:r>
            <a:r>
              <a:rPr lang="ar-DZ" sz="2000" b="1" dirty="0">
                <a:latin typeface="Simplified Arabic" panose="02020603050405020304" pitchFamily="18" charset="-78"/>
                <a:cs typeface="Simplified Arabic" panose="02020603050405020304" pitchFamily="18" charset="-78"/>
              </a:rPr>
              <a:t>(</a:t>
            </a:r>
            <a:r>
              <a:rPr lang="ar-DZ" sz="2000" b="1" dirty="0" err="1">
                <a:latin typeface="Simplified Arabic" panose="02020603050405020304" pitchFamily="18" charset="-78"/>
                <a:cs typeface="Simplified Arabic" panose="02020603050405020304" pitchFamily="18" charset="-78"/>
              </a:rPr>
              <a:t>ميهالي</a:t>
            </a:r>
            <a:r>
              <a:rPr lang="ar-DZ" sz="2000" b="1" dirty="0">
                <a:latin typeface="Simplified Arabic" panose="02020603050405020304" pitchFamily="18" charset="-78"/>
                <a:cs typeface="Simplified Arabic" panose="02020603050405020304" pitchFamily="18" charset="-78"/>
              </a:rPr>
              <a:t>) "</a:t>
            </a:r>
            <a:r>
              <a:rPr lang="fr-FR" sz="2000" b="1" dirty="0" err="1">
                <a:latin typeface="Simplified Arabic" panose="02020603050405020304" pitchFamily="18" charset="-78"/>
                <a:cs typeface="Simplified Arabic" panose="02020603050405020304" pitchFamily="18" charset="-78"/>
              </a:rPr>
              <a:t>Mihaly</a:t>
            </a:r>
            <a:r>
              <a:rPr lang="fr-FR" sz="2000" b="1" dirty="0">
                <a:latin typeface="Simplified Arabic" panose="02020603050405020304" pitchFamily="18" charset="-78"/>
                <a:cs typeface="Simplified Arabic" panose="02020603050405020304" pitchFamily="18" charset="-78"/>
              </a:rPr>
              <a:t> </a:t>
            </a:r>
            <a:r>
              <a:rPr lang="fr-FR" sz="2000" b="1" dirty="0" err="1">
                <a:latin typeface="Simplified Arabic" panose="02020603050405020304" pitchFamily="18" charset="-78"/>
                <a:cs typeface="Simplified Arabic" panose="02020603050405020304" pitchFamily="18" charset="-78"/>
              </a:rPr>
              <a:t>Csikszentmihalyi</a:t>
            </a:r>
            <a:r>
              <a:rPr lang="ar-DZ" sz="2000" b="1" dirty="0">
                <a:latin typeface="Simplified Arabic" panose="02020603050405020304" pitchFamily="18" charset="-78"/>
                <a:cs typeface="Simplified Arabic" panose="02020603050405020304" pitchFamily="18" charset="-78"/>
              </a:rPr>
              <a:t>"</a:t>
            </a:r>
            <a:r>
              <a:rPr lang="ar-DZ" sz="2000" dirty="0">
                <a:latin typeface="Simplified Arabic" panose="02020603050405020304" pitchFamily="18" charset="-78"/>
                <a:cs typeface="Simplified Arabic" panose="02020603050405020304" pitchFamily="18" charset="-78"/>
              </a:rPr>
              <a:t> لينادي بأن أروبا أصبحت تحتاج وبقوة إلى علم نفس آخر. علم نفس شمولي ايجابي. ومن هنا ظهرت بداية فكرة أن علم النفس لا ينشغل فقط بدراسة المشكلات والمعوقات ولكن أيضا بالجوانب المثالية للشخصية والمجتمع </a:t>
            </a:r>
            <a:r>
              <a:rPr lang="ar-DZ" sz="2000" dirty="0" err="1">
                <a:latin typeface="Simplified Arabic" panose="02020603050405020304" pitchFamily="18" charset="-78"/>
                <a:cs typeface="Simplified Arabic" panose="02020603050405020304" pitchFamily="18" charset="-78"/>
              </a:rPr>
              <a:t>وبسعى</a:t>
            </a:r>
            <a:r>
              <a:rPr lang="ar-DZ" sz="2000" dirty="0">
                <a:latin typeface="Simplified Arabic" panose="02020603050405020304" pitchFamily="18" charset="-78"/>
                <a:cs typeface="Simplified Arabic" panose="02020603050405020304" pitchFamily="18" charset="-78"/>
              </a:rPr>
              <a:t> فقط بغرض الإصلاح والعلاج ولكنه أيضا لتربية وتطوير ما جديد في الشخصية ولذلك لتجنب المشكلات المستقبلية </a:t>
            </a:r>
            <a:endParaRPr lang="ar-DZ" sz="2000" dirty="0" smtClean="0">
              <a:latin typeface="Simplified Arabic" panose="02020603050405020304" pitchFamily="18" charset="-78"/>
              <a:cs typeface="Simplified Arabic" panose="02020603050405020304" pitchFamily="18" charset="-78"/>
            </a:endParaRPr>
          </a:p>
          <a:p>
            <a:pPr algn="justLow" rtl="1"/>
            <a:r>
              <a:rPr lang="ar-DZ" sz="2000" dirty="0" smtClean="0">
                <a:latin typeface="Simplified Arabic" panose="02020603050405020304" pitchFamily="18" charset="-78"/>
                <a:cs typeface="Simplified Arabic" panose="02020603050405020304" pitchFamily="18" charset="-78"/>
              </a:rPr>
              <a:t>إن </a:t>
            </a:r>
            <a:r>
              <a:rPr lang="ar-DZ" sz="2000" dirty="0">
                <a:latin typeface="Simplified Arabic" panose="02020603050405020304" pitchFamily="18" charset="-78"/>
                <a:cs typeface="Simplified Arabic" panose="02020603050405020304" pitchFamily="18" charset="-78"/>
              </a:rPr>
              <a:t>لعلم النفس الايجابي عمر طويل وقديم قدم البشرية ولكن له تاريخ شديد القصر، فلقد بدأ عام 1998 بعد أن تم تنصيب </a:t>
            </a:r>
            <a:r>
              <a:rPr lang="ar-DZ" sz="2000" b="1" dirty="0">
                <a:latin typeface="Simplified Arabic" panose="02020603050405020304" pitchFamily="18" charset="-78"/>
                <a:cs typeface="Simplified Arabic" panose="02020603050405020304" pitchFamily="18" charset="-78"/>
              </a:rPr>
              <a:t>(مارتن سيلجمان)</a:t>
            </a:r>
            <a:r>
              <a:rPr lang="ar-DZ" sz="2000" dirty="0">
                <a:latin typeface="Simplified Arabic" panose="02020603050405020304" pitchFamily="18" charset="-78"/>
                <a:cs typeface="Simplified Arabic" panose="02020603050405020304" pitchFamily="18" charset="-78"/>
              </a:rPr>
              <a:t> رئيسا للجمعية الأمريكية لعلم النفس. ووفقا لما ورد في أحد الأعداد الخاصة لمجلة الاختصاصي النفسي أو عالم النفس الأمريكي (</a:t>
            </a:r>
            <a:r>
              <a:rPr lang="fr-FR" sz="2000" dirty="0">
                <a:latin typeface="Simplified Arabic" panose="02020603050405020304" pitchFamily="18" charset="-78"/>
                <a:cs typeface="Simplified Arabic" panose="02020603050405020304" pitchFamily="18" charset="-78"/>
              </a:rPr>
              <a:t>American </a:t>
            </a:r>
            <a:r>
              <a:rPr lang="fr-FR" sz="2000" dirty="0" err="1">
                <a:latin typeface="Simplified Arabic" panose="02020603050405020304" pitchFamily="18" charset="-78"/>
                <a:cs typeface="Simplified Arabic" panose="02020603050405020304" pitchFamily="18" charset="-78"/>
              </a:rPr>
              <a:t>Psychologist</a:t>
            </a:r>
            <a:r>
              <a:rPr lang="ar-DZ" sz="2000" dirty="0">
                <a:latin typeface="Simplified Arabic" panose="02020603050405020304" pitchFamily="18" charset="-78"/>
                <a:cs typeface="Simplified Arabic" panose="02020603050405020304" pitchFamily="18" charset="-78"/>
              </a:rPr>
              <a:t>) سنة 2000 وهو العدد رقم 55 في الصفحات من 5 إلى 14 أورد مقالا بمعية زميله</a:t>
            </a:r>
            <a:r>
              <a:rPr lang="ar-DZ" sz="2000" b="1" dirty="0">
                <a:latin typeface="Simplified Arabic" panose="02020603050405020304" pitchFamily="18" charset="-78"/>
                <a:cs typeface="Simplified Arabic" panose="02020603050405020304" pitchFamily="18" charset="-78"/>
              </a:rPr>
              <a:t> (</a:t>
            </a:r>
            <a:r>
              <a:rPr lang="ar-DZ" sz="2000" b="1" dirty="0" err="1">
                <a:latin typeface="Simplified Arabic" panose="02020603050405020304" pitchFamily="18" charset="-78"/>
                <a:cs typeface="Simplified Arabic" panose="02020603050405020304" pitchFamily="18" charset="-78"/>
              </a:rPr>
              <a:t>ميهالي</a:t>
            </a:r>
            <a:r>
              <a:rPr lang="ar-DZ" sz="2000" b="1" dirty="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عنوانه </a:t>
            </a:r>
            <a:r>
              <a:rPr lang="ar-DZ" sz="2000" b="1" dirty="0">
                <a:latin typeface="Simplified Arabic" panose="02020603050405020304" pitchFamily="18" charset="-78"/>
                <a:cs typeface="Simplified Arabic" panose="02020603050405020304" pitchFamily="18" charset="-78"/>
              </a:rPr>
              <a:t>"علم النفس الايجابي: تقديم أو عرض له" (</a:t>
            </a:r>
            <a:r>
              <a:rPr lang="fr-FR" sz="2000" b="1" dirty="0">
                <a:latin typeface="Simplified Arabic" panose="02020603050405020304" pitchFamily="18" charset="-78"/>
                <a:cs typeface="Simplified Arabic" panose="02020603050405020304" pitchFamily="18" charset="-78"/>
              </a:rPr>
              <a:t>Positive </a:t>
            </a:r>
            <a:r>
              <a:rPr lang="fr-FR" sz="2000" b="1" dirty="0" err="1">
                <a:latin typeface="Simplified Arabic" panose="02020603050405020304" pitchFamily="18" charset="-78"/>
                <a:cs typeface="Simplified Arabic" panose="02020603050405020304" pitchFamily="18" charset="-78"/>
              </a:rPr>
              <a:t>Psychology</a:t>
            </a:r>
            <a:r>
              <a:rPr lang="fr-FR" sz="2000" b="1" dirty="0">
                <a:latin typeface="Simplified Arabic" panose="02020603050405020304" pitchFamily="18" charset="-78"/>
                <a:cs typeface="Simplified Arabic" panose="02020603050405020304" pitchFamily="18" charset="-78"/>
              </a:rPr>
              <a:t> :an introduction</a:t>
            </a:r>
            <a:r>
              <a:rPr lang="ar-DZ" sz="2000" b="1" dirty="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ذكرا فيه أن الدور التقليدي لعلم النفس انحصر في التركيز على دراسة الجوانب السلبية في الشخصية الإنسانية مع إهمال خصالها </a:t>
            </a:r>
            <a:r>
              <a:rPr lang="ar-DZ" sz="2000" dirty="0" smtClean="0">
                <a:latin typeface="Simplified Arabic" panose="02020603050405020304" pitchFamily="18" charset="-78"/>
                <a:cs typeface="Simplified Arabic" panose="02020603050405020304" pitchFamily="18" charset="-78"/>
              </a:rPr>
              <a:t>الإيجابية</a:t>
            </a:r>
          </a:p>
          <a:p>
            <a:pPr algn="justLow" rtl="1"/>
            <a:r>
              <a:rPr lang="ar-DZ" sz="2000" dirty="0" smtClean="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ومع بداية القرن الواحد والعشرين أصبح نمو وازدهار علم النفس الايجابي مضطردا وفي نواحي متعددة وعلى عدد من المستويات وظهور عدد من المواقع والمعاهد العلمية الحديثة والدرجات العلمية والوظائف، وكذلك نشر العديد من المراجع العلمية وبعدة لغات مختلفة، حيث تم تأسيس العديد من الجمعيات المحلية </a:t>
            </a:r>
            <a:r>
              <a:rPr lang="ar-DZ" sz="2000" dirty="0" err="1">
                <a:latin typeface="Simplified Arabic" panose="02020603050405020304" pitchFamily="18" charset="-78"/>
                <a:cs typeface="Simplified Arabic" panose="02020603050405020304" pitchFamily="18" charset="-78"/>
              </a:rPr>
              <a:t>والأروبية</a:t>
            </a:r>
            <a:r>
              <a:rPr lang="ar-DZ" sz="2000" dirty="0">
                <a:latin typeface="Simplified Arabic" panose="02020603050405020304" pitchFamily="18" charset="-78"/>
                <a:cs typeface="Simplified Arabic" panose="02020603050405020304" pitchFamily="18" charset="-78"/>
              </a:rPr>
              <a:t> الدولية كالجمعية الايطالية، الفرنسية</a:t>
            </a:r>
            <a:r>
              <a:rPr lang="ar-DZ" sz="2000" dirty="0" smtClean="0">
                <a:latin typeface="Simplified Arabic" panose="02020603050405020304" pitchFamily="18" charset="-78"/>
                <a:cs typeface="Simplified Arabic" panose="02020603050405020304" pitchFamily="18" charset="-78"/>
              </a:rPr>
              <a:t>). </a:t>
            </a:r>
            <a:endParaRPr lang="fr-FR" sz="2000"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9999448"/>
      </p:ext>
    </p:extLst>
  </p:cSld>
  <p:clrMapOvr>
    <a:masterClrMapping/>
  </p:clrMapOvr>
  <mc:AlternateContent xmlns:mc="http://schemas.openxmlformats.org/markup-compatibility/2006">
    <mc:Choice xmlns:p14="http://schemas.microsoft.com/office/powerpoint/2010/main" Requires="p14">
      <p:transition spd="slow" p14:dur="2000" advTm="114275"/>
    </mc:Choice>
    <mc:Fallback>
      <p:transition spd="slow" advTm="11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711200"/>
            <a:ext cx="8915400" cy="5200022"/>
          </a:xfrm>
        </p:spPr>
        <p:txBody>
          <a:bodyPr>
            <a:normAutofit fontScale="25000" lnSpcReduction="20000"/>
          </a:bodyPr>
          <a:lstStyle/>
          <a:p>
            <a:pPr marL="0" indent="0" algn="r" rtl="1">
              <a:buNone/>
            </a:pPr>
            <a:r>
              <a:rPr lang="ar-DZ" sz="9600" b="1" dirty="0" smtClean="0">
                <a:solidFill>
                  <a:srgbClr val="FF0000"/>
                </a:solidFill>
                <a:latin typeface="Simplified Arabic" panose="02020603050405020304" pitchFamily="18" charset="-78"/>
                <a:cs typeface="Simplified Arabic" panose="02020603050405020304" pitchFamily="18" charset="-78"/>
              </a:rPr>
              <a:t>محتويات المادة :</a:t>
            </a:r>
            <a:endParaRPr lang="ar-DZ" sz="9600" b="1" dirty="0">
              <a:solidFill>
                <a:srgbClr val="FF0000"/>
              </a:solidFill>
              <a:latin typeface="Simplified Arabic" panose="02020603050405020304" pitchFamily="18" charset="-78"/>
              <a:cs typeface="Simplified Arabic" panose="02020603050405020304" pitchFamily="18" charset="-78"/>
            </a:endParaRPr>
          </a:p>
          <a:p>
            <a:pPr algn="justLow" rtl="1"/>
            <a:r>
              <a:rPr lang="ar-DZ" sz="8000" dirty="0" smtClean="0">
                <a:latin typeface="Simplified Arabic" panose="02020603050405020304" pitchFamily="18" charset="-78"/>
                <a:cs typeface="Simplified Arabic" panose="02020603050405020304" pitchFamily="18" charset="-78"/>
              </a:rPr>
              <a:t>-</a:t>
            </a:r>
            <a:r>
              <a:rPr lang="ar-SA" sz="8000" b="1" dirty="0" smtClean="0">
                <a:latin typeface="Simplified Arabic" panose="02020603050405020304" pitchFamily="18" charset="-78"/>
                <a:cs typeface="Simplified Arabic" panose="02020603050405020304" pitchFamily="18" charset="-78"/>
              </a:rPr>
              <a:t> </a:t>
            </a:r>
            <a:r>
              <a:rPr lang="ar-SA" sz="8000" b="1" dirty="0">
                <a:latin typeface="Simplified Arabic" panose="02020603050405020304" pitchFamily="18" charset="-78"/>
                <a:cs typeface="Simplified Arabic" panose="02020603050405020304" pitchFamily="18" charset="-78"/>
              </a:rPr>
              <a:t>ماهية جودة </a:t>
            </a:r>
            <a:r>
              <a:rPr lang="ar-SA" sz="8000" b="1" dirty="0" smtClean="0">
                <a:latin typeface="Simplified Arabic" panose="02020603050405020304" pitchFamily="18" charset="-78"/>
                <a:cs typeface="Simplified Arabic" panose="02020603050405020304" pitchFamily="18" charset="-78"/>
              </a:rPr>
              <a:t>الحياة</a:t>
            </a:r>
            <a:endParaRPr lang="ar-DZ" sz="8000" b="1" dirty="0" smtClean="0">
              <a:latin typeface="Simplified Arabic" panose="02020603050405020304" pitchFamily="18" charset="-78"/>
              <a:cs typeface="Simplified Arabic" panose="02020603050405020304" pitchFamily="18" charset="-78"/>
            </a:endParaRPr>
          </a:p>
          <a:p>
            <a:pPr algn="justLow" rtl="1"/>
            <a:r>
              <a:rPr lang="ar-DZ" sz="8000" b="1" dirty="0" smtClean="0">
                <a:latin typeface="Simplified Arabic" panose="02020603050405020304" pitchFamily="18" charset="-78"/>
                <a:cs typeface="Simplified Arabic" panose="02020603050405020304" pitchFamily="18" charset="-78"/>
              </a:rPr>
              <a:t>- صعوبات تعريف جودة الحياة</a:t>
            </a:r>
            <a:endParaRPr lang="fr-FR" sz="8000" dirty="0">
              <a:latin typeface="Simplified Arabic" panose="02020603050405020304" pitchFamily="18" charset="-78"/>
              <a:cs typeface="Simplified Arabic" panose="02020603050405020304" pitchFamily="18" charset="-78"/>
            </a:endParaRPr>
          </a:p>
          <a:p>
            <a:pPr algn="justLow" rtl="1"/>
            <a:r>
              <a:rPr lang="ar-DZ" sz="8000" b="1" dirty="0">
                <a:latin typeface="Simplified Arabic" panose="02020603050405020304" pitchFamily="18" charset="-78"/>
                <a:cs typeface="Simplified Arabic" panose="02020603050405020304" pitchFamily="18" charset="-78"/>
              </a:rPr>
              <a:t>- </a:t>
            </a:r>
            <a:r>
              <a:rPr lang="ar-DZ" sz="8000" b="1" dirty="0" smtClean="0">
                <a:latin typeface="Simplified Arabic" panose="02020603050405020304" pitchFamily="18" charset="-78"/>
                <a:cs typeface="Simplified Arabic" panose="02020603050405020304" pitchFamily="18" charset="-78"/>
              </a:rPr>
              <a:t>أبعاد</a:t>
            </a:r>
            <a:r>
              <a:rPr lang="ar-DZ" sz="8000" dirty="0" smtClean="0">
                <a:latin typeface="Simplified Arabic" panose="02020603050405020304" pitchFamily="18" charset="-78"/>
                <a:cs typeface="Simplified Arabic" panose="02020603050405020304" pitchFamily="18" charset="-78"/>
              </a:rPr>
              <a:t> </a:t>
            </a:r>
            <a:r>
              <a:rPr lang="ar-DZ" sz="8000" b="1" dirty="0" smtClean="0">
                <a:latin typeface="Simplified Arabic" panose="02020603050405020304" pitchFamily="18" charset="-78"/>
                <a:cs typeface="Simplified Arabic" panose="02020603050405020304" pitchFamily="18" charset="-78"/>
              </a:rPr>
              <a:t>جودة </a:t>
            </a:r>
            <a:r>
              <a:rPr lang="ar-DZ" sz="8000" b="1" dirty="0">
                <a:latin typeface="Simplified Arabic" panose="02020603050405020304" pitchFamily="18" charset="-78"/>
                <a:cs typeface="Simplified Arabic" panose="02020603050405020304" pitchFamily="18" charset="-78"/>
              </a:rPr>
              <a:t>الحياة </a:t>
            </a:r>
            <a:endParaRPr lang="ar-DZ" sz="8000" b="1" dirty="0" smtClean="0">
              <a:latin typeface="Simplified Arabic" panose="02020603050405020304" pitchFamily="18" charset="-78"/>
              <a:cs typeface="Simplified Arabic" panose="02020603050405020304" pitchFamily="18" charset="-78"/>
            </a:endParaRPr>
          </a:p>
          <a:p>
            <a:pPr algn="justLow" rtl="1"/>
            <a:r>
              <a:rPr lang="ar-DZ" sz="8000" b="1" dirty="0" smtClean="0">
                <a:latin typeface="Simplified Arabic" panose="02020603050405020304" pitchFamily="18" charset="-78"/>
                <a:cs typeface="Simplified Arabic" panose="02020603050405020304" pitchFamily="18" charset="-78"/>
              </a:rPr>
              <a:t>- مجالات جودة الحياة</a:t>
            </a:r>
          </a:p>
          <a:p>
            <a:pPr algn="justLow" rtl="1"/>
            <a:r>
              <a:rPr lang="ar-DZ" sz="8000" b="1" dirty="0" smtClean="0">
                <a:latin typeface="Simplified Arabic" panose="02020603050405020304" pitchFamily="18" charset="-78"/>
                <a:cs typeface="Simplified Arabic" panose="02020603050405020304" pitchFamily="18" charset="-78"/>
              </a:rPr>
              <a:t>- مؤشرات جودة الحياة </a:t>
            </a:r>
          </a:p>
          <a:p>
            <a:pPr algn="justLow" rtl="1"/>
            <a:r>
              <a:rPr lang="ar-DZ" sz="8000" b="1" dirty="0" smtClean="0">
                <a:latin typeface="Simplified Arabic" panose="02020603050405020304" pitchFamily="18" charset="-78"/>
                <a:cs typeface="Simplified Arabic" panose="02020603050405020304" pitchFamily="18" charset="-78"/>
              </a:rPr>
              <a:t>- العوامل المؤثرة في جودة الحياة</a:t>
            </a:r>
          </a:p>
          <a:p>
            <a:pPr algn="justLow" rtl="1"/>
            <a:r>
              <a:rPr lang="ar-DZ" sz="8000" b="1" dirty="0" smtClean="0">
                <a:latin typeface="Simplified Arabic" panose="02020603050405020304" pitchFamily="18" charset="-78"/>
                <a:cs typeface="Simplified Arabic" panose="02020603050405020304" pitchFamily="18" charset="-78"/>
              </a:rPr>
              <a:t>- </a:t>
            </a:r>
            <a:r>
              <a:rPr lang="ar-DZ" sz="8000" b="1" dirty="0">
                <a:latin typeface="Simplified Arabic" panose="02020603050405020304" pitchFamily="18" charset="-78"/>
                <a:cs typeface="Simplified Arabic" panose="02020603050405020304" pitchFamily="18" charset="-78"/>
              </a:rPr>
              <a:t>اساليب قياس جودة الحياة</a:t>
            </a:r>
            <a:endParaRPr lang="fr-FR" sz="8000" dirty="0">
              <a:latin typeface="Simplified Arabic" panose="02020603050405020304" pitchFamily="18" charset="-78"/>
              <a:cs typeface="Simplified Arabic" panose="02020603050405020304" pitchFamily="18" charset="-78"/>
            </a:endParaRPr>
          </a:p>
          <a:p>
            <a:pPr algn="justLow" rtl="1"/>
            <a:r>
              <a:rPr lang="ar-SA" sz="8000" b="1" dirty="0" smtClean="0">
                <a:latin typeface="Simplified Arabic" panose="02020603050405020304" pitchFamily="18" charset="-78"/>
                <a:cs typeface="Simplified Arabic" panose="02020603050405020304" pitchFamily="18" charset="-78"/>
              </a:rPr>
              <a:t>- </a:t>
            </a:r>
            <a:r>
              <a:rPr lang="ar-SA" sz="8000" b="1" dirty="0">
                <a:latin typeface="Simplified Arabic" panose="02020603050405020304" pitchFamily="18" charset="-78"/>
                <a:cs typeface="Simplified Arabic" panose="02020603050405020304" pitchFamily="18" charset="-78"/>
              </a:rPr>
              <a:t>علم النفس الايجابي: ماهيته، كيفية ظهوره، مجالاته</a:t>
            </a:r>
            <a:endParaRPr lang="fr-FR" sz="8000" dirty="0">
              <a:latin typeface="Simplified Arabic" panose="02020603050405020304" pitchFamily="18" charset="-78"/>
              <a:cs typeface="Simplified Arabic" panose="02020603050405020304" pitchFamily="18" charset="-78"/>
            </a:endParaRPr>
          </a:p>
          <a:p>
            <a:pPr algn="justLow" rtl="1"/>
            <a:r>
              <a:rPr lang="ar-SA" sz="8000" b="1" dirty="0">
                <a:latin typeface="Simplified Arabic" panose="02020603050405020304" pitchFamily="18" charset="-78"/>
                <a:cs typeface="Simplified Arabic" panose="02020603050405020304" pitchFamily="18" charset="-78"/>
              </a:rPr>
              <a:t>-</a:t>
            </a:r>
            <a:r>
              <a:rPr lang="ar-DZ" sz="8000" b="1" dirty="0">
                <a:latin typeface="Simplified Arabic" panose="02020603050405020304" pitchFamily="18" charset="-78"/>
                <a:cs typeface="Simplified Arabic" panose="02020603050405020304" pitchFamily="18" charset="-78"/>
              </a:rPr>
              <a:t> الشخصية الايجابية: مفهومها، أسسها، قياسها، مكوناتها...)</a:t>
            </a:r>
            <a:endParaRPr lang="fr-FR" sz="8000" dirty="0">
              <a:latin typeface="Simplified Arabic" panose="02020603050405020304" pitchFamily="18" charset="-78"/>
              <a:cs typeface="Simplified Arabic" panose="02020603050405020304" pitchFamily="18" charset="-78"/>
            </a:endParaRPr>
          </a:p>
          <a:p>
            <a:pPr algn="justLow" rtl="1"/>
            <a:r>
              <a:rPr lang="ar-DZ" sz="8000" b="1" dirty="0">
                <a:latin typeface="Simplified Arabic" panose="02020603050405020304" pitchFamily="18" charset="-78"/>
                <a:cs typeface="Simplified Arabic" panose="02020603050405020304" pitchFamily="18" charset="-78"/>
              </a:rPr>
              <a:t>- انماط </a:t>
            </a:r>
            <a:r>
              <a:rPr lang="ar-DZ" sz="8000" b="1" dirty="0" smtClean="0">
                <a:latin typeface="Simplified Arabic" panose="02020603050405020304" pitchFamily="18" charset="-78"/>
                <a:cs typeface="Simplified Arabic" panose="02020603050405020304" pitchFamily="18" charset="-78"/>
              </a:rPr>
              <a:t>التفكير</a:t>
            </a:r>
          </a:p>
          <a:p>
            <a:pPr algn="justLow" rtl="1"/>
            <a:r>
              <a:rPr lang="ar-DZ" sz="8000" b="1" dirty="0" smtClean="0">
                <a:latin typeface="Simplified Arabic" panose="02020603050405020304" pitchFamily="18" charset="-78"/>
                <a:cs typeface="Simplified Arabic" panose="02020603050405020304" pitchFamily="18" charset="-78"/>
              </a:rPr>
              <a:t>- الدافعية للإنجاز</a:t>
            </a:r>
            <a:endParaRPr lang="fr-FR" sz="8000" dirty="0">
              <a:latin typeface="Simplified Arabic" panose="02020603050405020304" pitchFamily="18" charset="-78"/>
              <a:cs typeface="Simplified Arabic" panose="02020603050405020304" pitchFamily="18" charset="-78"/>
            </a:endParaRPr>
          </a:p>
          <a:p>
            <a:pPr algn="justLow" rtl="1"/>
            <a:r>
              <a:rPr lang="ar-DZ" sz="8000" b="1" dirty="0">
                <a:latin typeface="Simplified Arabic" panose="02020603050405020304" pitchFamily="18" charset="-78"/>
                <a:cs typeface="Simplified Arabic" panose="02020603050405020304" pitchFamily="18" charset="-78"/>
              </a:rPr>
              <a:t>- الموهبة والابتداع: ماهيتها، تشخيصها، اساليب رعايتها </a:t>
            </a:r>
            <a:r>
              <a:rPr lang="ar-DZ" sz="8000" b="1" dirty="0" smtClean="0">
                <a:latin typeface="Simplified Arabic" panose="02020603050405020304" pitchFamily="18" charset="-78"/>
                <a:cs typeface="Simplified Arabic" panose="02020603050405020304" pitchFamily="18" charset="-78"/>
              </a:rPr>
              <a:t>وتنميتها</a:t>
            </a:r>
            <a:endParaRPr lang="fr-FR" sz="8000"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3645485"/>
      </p:ext>
    </p:extLst>
  </p:cSld>
  <p:clrMapOvr>
    <a:masterClrMapping/>
  </p:clrMapOvr>
  <mc:AlternateContent xmlns:mc="http://schemas.openxmlformats.org/markup-compatibility/2006">
    <mc:Choice xmlns:p14="http://schemas.microsoft.com/office/powerpoint/2010/main" Requires="p14">
      <p:transition spd="slow" p14:dur="2000" advTm="28982"/>
    </mc:Choice>
    <mc:Fallback>
      <p:transition spd="slow" advTm="28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contenu 2"/>
          <p:cNvSpPr>
            <a:spLocks noGrp="1"/>
          </p:cNvSpPr>
          <p:nvPr>
            <p:ph type="title"/>
          </p:nvPr>
        </p:nvSpPr>
        <p:spPr/>
        <p:txBody>
          <a:bodyPr>
            <a:noAutofit/>
          </a:bodyPr>
          <a:lstStyle/>
          <a:p>
            <a:pPr algn="justLow" rtl="1"/>
            <a:r>
              <a:rPr lang="ar-DZ" sz="2000" dirty="0">
                <a:latin typeface="Simplified Arabic" panose="02020603050405020304" pitchFamily="18" charset="-78"/>
                <a:cs typeface="Simplified Arabic" panose="02020603050405020304" pitchFamily="18" charset="-78"/>
              </a:rPr>
              <a:t>ويشير (</a:t>
            </a:r>
            <a:r>
              <a:rPr lang="ar-DZ" sz="2000" dirty="0" err="1">
                <a:latin typeface="Simplified Arabic" panose="02020603050405020304" pitchFamily="18" charset="-78"/>
                <a:cs typeface="Simplified Arabic" panose="02020603050405020304" pitchFamily="18" charset="-78"/>
              </a:rPr>
              <a:t>أبوحلاوة</a:t>
            </a:r>
            <a:r>
              <a:rPr lang="ar-DZ" sz="2000" dirty="0">
                <a:latin typeface="Simplified Arabic" panose="02020603050405020304" pitchFamily="18" charset="-78"/>
                <a:cs typeface="Simplified Arabic" panose="02020603050405020304" pitchFamily="18" charset="-78"/>
              </a:rPr>
              <a:t>، 2014، ص.14) إلى أن </a:t>
            </a:r>
            <a:r>
              <a:rPr lang="ar-DZ" sz="2000" b="1" dirty="0">
                <a:latin typeface="Simplified Arabic" panose="02020603050405020304" pitchFamily="18" charset="-78"/>
                <a:cs typeface="Simplified Arabic" panose="02020603050405020304" pitchFamily="18" charset="-78"/>
              </a:rPr>
              <a:t>(مارتن سيلجمان)</a:t>
            </a:r>
            <a:r>
              <a:rPr lang="ar-DZ" sz="2000" dirty="0">
                <a:latin typeface="Simplified Arabic" panose="02020603050405020304" pitchFamily="18" charset="-78"/>
                <a:cs typeface="Simplified Arabic" panose="02020603050405020304" pitchFamily="18" charset="-78"/>
              </a:rPr>
              <a:t> الأب الروحي لعلم النفس الايجابي ومؤسس ذلك الفرع من فروع علم النفس في كتابه </a:t>
            </a:r>
            <a:r>
              <a:rPr lang="ar-DZ" sz="2000" b="1" dirty="0">
                <a:latin typeface="Simplified Arabic" panose="02020603050405020304" pitchFamily="18" charset="-78"/>
                <a:cs typeface="Simplified Arabic" panose="02020603050405020304" pitchFamily="18" charset="-78"/>
              </a:rPr>
              <a:t>السعادة الحقيقية (</a:t>
            </a:r>
            <a:r>
              <a:rPr lang="fr-FR" sz="2000" b="1" dirty="0" err="1">
                <a:latin typeface="Simplified Arabic" panose="02020603050405020304" pitchFamily="18" charset="-78"/>
                <a:cs typeface="Simplified Arabic" panose="02020603050405020304" pitchFamily="18" charset="-78"/>
              </a:rPr>
              <a:t>Authentic</a:t>
            </a:r>
            <a:r>
              <a:rPr lang="fr-FR" sz="2000" b="1" dirty="0">
                <a:latin typeface="Simplified Arabic" panose="02020603050405020304" pitchFamily="18" charset="-78"/>
                <a:cs typeface="Simplified Arabic" panose="02020603050405020304" pitchFamily="18" charset="-78"/>
              </a:rPr>
              <a:t> </a:t>
            </a:r>
            <a:r>
              <a:rPr lang="fr-FR" sz="2000" b="1" dirty="0" err="1">
                <a:latin typeface="Simplified Arabic" panose="02020603050405020304" pitchFamily="18" charset="-78"/>
                <a:cs typeface="Simplified Arabic" panose="02020603050405020304" pitchFamily="18" charset="-78"/>
              </a:rPr>
              <a:t>happiness</a:t>
            </a:r>
            <a:r>
              <a:rPr lang="ar-DZ" sz="2000" b="1" dirty="0">
                <a:latin typeface="Simplified Arabic" panose="02020603050405020304" pitchFamily="18" charset="-78"/>
                <a:cs typeface="Simplified Arabic" panose="02020603050405020304" pitchFamily="18" charset="-78"/>
              </a:rPr>
              <a:t>)</a:t>
            </a:r>
            <a:r>
              <a:rPr lang="ar-DZ" sz="2000" dirty="0">
                <a:latin typeface="Simplified Arabic" panose="02020603050405020304" pitchFamily="18" charset="-78"/>
                <a:cs typeface="Simplified Arabic" panose="02020603050405020304" pitchFamily="18" charset="-78"/>
              </a:rPr>
              <a:t> فكرة علم النفس الايجابي وركز على ما يمكن أن يخلق السعادة البشرية، لا من خلال التوقف على ما هو سلبي أو مكسور داخل وخارج الفرد فقط، بل بالتأكيد </a:t>
            </a:r>
            <a:r>
              <a:rPr lang="ar-DZ" sz="2000" dirty="0" err="1">
                <a:latin typeface="Simplified Arabic" panose="02020603050405020304" pitchFamily="18" charset="-78"/>
                <a:cs typeface="Simplified Arabic" panose="02020603050405020304" pitchFamily="18" charset="-78"/>
              </a:rPr>
              <a:t>إبتداءا</a:t>
            </a:r>
            <a:r>
              <a:rPr lang="ar-DZ" sz="2000" dirty="0">
                <a:latin typeface="Simplified Arabic" panose="02020603050405020304" pitchFamily="18" charset="-78"/>
                <a:cs typeface="Simplified Arabic" panose="02020603050405020304" pitchFamily="18" charset="-78"/>
              </a:rPr>
              <a:t> على ضرورة دراسة وتحديد كل ما يمكن أن ييسر النمو والازدهار، وكل ما هو ذا علاقة بتحسين جودة الحياة النفسية.</a:t>
            </a:r>
            <a:endParaRPr lang="fr-FR" sz="2000" dirty="0">
              <a:latin typeface="Simplified Arabic" panose="02020603050405020304" pitchFamily="18" charset="-78"/>
              <a:cs typeface="Simplified Arabic" panose="02020603050405020304" pitchFamily="18" charset="-78"/>
            </a:endParaRPr>
          </a:p>
          <a:p>
            <a:pPr algn="justLow" rtl="1"/>
            <a:r>
              <a:rPr lang="ar-DZ" sz="2000" dirty="0">
                <a:latin typeface="Simplified Arabic" panose="02020603050405020304" pitchFamily="18" charset="-78"/>
                <a:cs typeface="Simplified Arabic" panose="02020603050405020304" pitchFamily="18" charset="-78"/>
              </a:rPr>
              <a:t>    فعلى الرغم من افتقاد أعمال الكثير من </a:t>
            </a:r>
            <a:r>
              <a:rPr lang="ar-DZ" sz="2000" b="1" dirty="0">
                <a:latin typeface="Simplified Arabic" panose="02020603050405020304" pitchFamily="18" charset="-78"/>
                <a:cs typeface="Simplified Arabic" panose="02020603050405020304" pitchFamily="18" charset="-78"/>
              </a:rPr>
              <a:t>علماء النفس المدرسة الإنسانية</a:t>
            </a:r>
            <a:r>
              <a:rPr lang="ar-DZ" sz="2000" dirty="0">
                <a:latin typeface="Simplified Arabic" panose="02020603050405020304" pitchFamily="18" charset="-78"/>
                <a:cs typeface="Simplified Arabic" panose="02020603050405020304" pitchFamily="18" charset="-78"/>
              </a:rPr>
              <a:t> مثل </a:t>
            </a:r>
            <a:r>
              <a:rPr lang="ar-DZ" sz="2000" b="1" dirty="0">
                <a:latin typeface="Simplified Arabic" panose="02020603050405020304" pitchFamily="18" charset="-78"/>
                <a:cs typeface="Simplified Arabic" panose="02020603050405020304" pitchFamily="18" charset="-78"/>
              </a:rPr>
              <a:t>كارل روجرز، ابراهام </a:t>
            </a:r>
            <a:r>
              <a:rPr lang="ar-DZ" sz="2000" b="1" dirty="0" err="1">
                <a:latin typeface="Simplified Arabic" panose="02020603050405020304" pitchFamily="18" charset="-78"/>
                <a:cs typeface="Simplified Arabic" panose="02020603050405020304" pitchFamily="18" charset="-78"/>
              </a:rPr>
              <a:t>ماسلو</a:t>
            </a:r>
            <a:r>
              <a:rPr lang="ar-DZ" sz="2000" b="1" dirty="0">
                <a:latin typeface="Simplified Arabic" panose="02020603050405020304" pitchFamily="18" charset="-78"/>
                <a:cs typeface="Simplified Arabic" panose="02020603050405020304" pitchFamily="18" charset="-78"/>
              </a:rPr>
              <a:t>، اريك فروم </a:t>
            </a:r>
            <a:r>
              <a:rPr lang="ar-DZ" sz="2000" dirty="0">
                <a:latin typeface="Simplified Arabic" panose="02020603050405020304" pitchFamily="18" charset="-78"/>
                <a:cs typeface="Simplified Arabic" panose="02020603050405020304" pitchFamily="18" charset="-78"/>
              </a:rPr>
              <a:t>للأدلة </a:t>
            </a:r>
            <a:r>
              <a:rPr lang="ar-DZ" sz="2000" dirty="0" err="1">
                <a:latin typeface="Simplified Arabic" panose="02020603050405020304" pitchFamily="18" charset="-78"/>
                <a:cs typeface="Simplified Arabic" panose="02020603050405020304" pitchFamily="18" charset="-78"/>
              </a:rPr>
              <a:t>الايمبريقية</a:t>
            </a:r>
            <a:r>
              <a:rPr lang="ar-DZ" sz="2000" dirty="0">
                <a:latin typeface="Simplified Arabic" panose="02020603050405020304" pitchFamily="18" charset="-78"/>
                <a:cs typeface="Simplified Arabic" panose="02020603050405020304" pitchFamily="18" charset="-78"/>
              </a:rPr>
              <a:t>، إلا أنها تتضمن تصورات نظرية وممارسات تطبيقية ذات علاقة مباشرة في واقع الأمر </a:t>
            </a:r>
            <a:r>
              <a:rPr lang="ar-DZ" sz="2000" b="1" dirty="0">
                <a:latin typeface="Simplified Arabic" panose="02020603050405020304" pitchFamily="18" charset="-78"/>
                <a:cs typeface="Simplified Arabic" panose="02020603050405020304" pitchFamily="18" charset="-78"/>
              </a:rPr>
              <a:t>بالسعادة الإنسانية</a:t>
            </a:r>
            <a:r>
              <a:rPr lang="ar-DZ" sz="2000" dirty="0">
                <a:latin typeface="Simplified Arabic" panose="02020603050405020304" pitchFamily="18" charset="-78"/>
                <a:cs typeface="Simplified Arabic" panose="02020603050405020304" pitchFamily="18" charset="-78"/>
              </a:rPr>
              <a:t>، كما أن هذه الأعمال مثلت ما يصح تسميته بالمقدمات المنطقية لظهور علم النفس الايجابي. إذ يكفي القول أن أعمال علماء نفس المدرسة الإنسانية المشار إليهم وحسب تصريح مؤسس علم النفس </a:t>
            </a:r>
            <a:r>
              <a:rPr lang="ar-DZ" sz="2000" dirty="0" smtClean="0">
                <a:latin typeface="Simplified Arabic" panose="02020603050405020304" pitchFamily="18" charset="-78"/>
                <a:cs typeface="Simplified Arabic" panose="02020603050405020304" pitchFamily="18" charset="-78"/>
              </a:rPr>
              <a:t>الإيجابي</a:t>
            </a:r>
          </a:p>
          <a:p>
            <a:pPr algn="justLow" rtl="1"/>
            <a:r>
              <a:rPr lang="ar-DZ" sz="2000" dirty="0" smtClean="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(مارتن سيلجمان) نفسه أنتجت الكثير من ما بعرف لحركات العلاجية المرتكز على فكرة و"برامج مساعدة الذات" والتي تعد الأساس الذي بني عليه علم النفس الايجابي. </a:t>
            </a:r>
            <a:endParaRPr lang="fr-FR" sz="2000" dirty="0">
              <a:latin typeface="Simplified Arabic" panose="02020603050405020304" pitchFamily="18" charset="-78"/>
              <a:cs typeface="Simplified Arabic" panose="02020603050405020304" pitchFamily="18" charset="-78"/>
            </a:endParaRPr>
          </a:p>
          <a:p>
            <a:pPr algn="justLow" rtl="1"/>
            <a:r>
              <a:rPr lang="ar-DZ" sz="2000" dirty="0">
                <a:latin typeface="Simplified Arabic" panose="02020603050405020304" pitchFamily="18" charset="-78"/>
                <a:cs typeface="Simplified Arabic" panose="02020603050405020304" pitchFamily="18" charset="-78"/>
              </a:rPr>
              <a:t>    وبذلك جاءت المرحلة التأسيسية لهذا العلم وذلك طبقا لكل من </a:t>
            </a:r>
            <a:r>
              <a:rPr lang="ar-DZ" sz="2000" b="1" dirty="0">
                <a:latin typeface="Simplified Arabic" panose="02020603050405020304" pitchFamily="18" charset="-78"/>
                <a:cs typeface="Simplified Arabic" panose="02020603050405020304" pitchFamily="18" charset="-78"/>
              </a:rPr>
              <a:t>(</a:t>
            </a:r>
            <a:r>
              <a:rPr lang="ar-DZ" sz="2000" b="1" dirty="0" err="1">
                <a:latin typeface="Simplified Arabic" panose="02020603050405020304" pitchFamily="18" charset="-78"/>
                <a:cs typeface="Simplified Arabic" panose="02020603050405020304" pitchFamily="18" charset="-78"/>
              </a:rPr>
              <a:t>ميهالي</a:t>
            </a:r>
            <a:r>
              <a:rPr lang="ar-DZ" sz="2000" dirty="0">
                <a:latin typeface="Simplified Arabic" panose="02020603050405020304" pitchFamily="18" charset="-78"/>
                <a:cs typeface="Simplified Arabic" panose="02020603050405020304" pitchFamily="18" charset="-78"/>
              </a:rPr>
              <a:t>) و</a:t>
            </a:r>
            <a:r>
              <a:rPr lang="ar-DZ" sz="2000" b="1" dirty="0">
                <a:latin typeface="Simplified Arabic" panose="02020603050405020304" pitchFamily="18" charset="-78"/>
                <a:cs typeface="Simplified Arabic" panose="02020603050405020304" pitchFamily="18" charset="-78"/>
              </a:rPr>
              <a:t>(سيلجمان)</a:t>
            </a:r>
            <a:r>
              <a:rPr lang="ar-DZ" sz="2000" dirty="0">
                <a:latin typeface="Simplified Arabic" panose="02020603050405020304" pitchFamily="18" charset="-78"/>
                <a:cs typeface="Simplified Arabic" panose="02020603050405020304" pitchFamily="18" charset="-78"/>
              </a:rPr>
              <a:t> وذلك عندما تم وضع أهدافه ومجالاته بغية إظهار </a:t>
            </a:r>
            <a:r>
              <a:rPr lang="ar-DZ" sz="2000" dirty="0" err="1">
                <a:latin typeface="Simplified Arabic" panose="02020603050405020304" pitchFamily="18" charset="-78"/>
                <a:cs typeface="Simplified Arabic" panose="02020603050405020304" pitchFamily="18" charset="-78"/>
              </a:rPr>
              <a:t>أهميتة</a:t>
            </a:r>
            <a:r>
              <a:rPr lang="ar-DZ" sz="2000" dirty="0">
                <a:latin typeface="Simplified Arabic" panose="02020603050405020304" pitchFamily="18" charset="-78"/>
                <a:cs typeface="Simplified Arabic" panose="02020603050405020304" pitchFamily="18" charset="-78"/>
              </a:rPr>
              <a:t>، حيث قاما بسرد الأهداف الثلاثة الأساسية لعلم النفس قبل الحرب العالمية الثانية والمتمثلة في: أنه يهدف إلى معالجة المرض – جعل حياة الشعوب أكثر تفتحا – تشجيع المواهب والعباقرة على الإبداع </a:t>
            </a:r>
            <a:endParaRPr lang="fr-FR" sz="2000"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7509671"/>
      </p:ext>
    </p:extLst>
  </p:cSld>
  <p:clrMapOvr>
    <a:masterClrMapping/>
  </p:clrMapOvr>
  <mc:AlternateContent xmlns:mc="http://schemas.openxmlformats.org/markup-compatibility/2006">
    <mc:Choice xmlns:p14="http://schemas.microsoft.com/office/powerpoint/2010/main" Requires="p14">
      <p:transition spd="slow" p14:dur="2000" advTm="104944"/>
    </mc:Choice>
    <mc:Fallback>
      <p:transition spd="slow" advTm="104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2589212" y="1287888"/>
            <a:ext cx="5496560" cy="4867965"/>
            <a:chOff x="3333115" y="386398"/>
            <a:chExt cx="5496560" cy="5241422"/>
          </a:xfrm>
        </p:grpSpPr>
        <p:sp>
          <p:nvSpPr>
            <p:cNvPr id="4" name="AutoShape 3"/>
            <p:cNvSpPr>
              <a:spLocks noChangeArrowheads="1"/>
            </p:cNvSpPr>
            <p:nvPr/>
          </p:nvSpPr>
          <p:spPr bwMode="auto">
            <a:xfrm>
              <a:off x="3362325" y="386398"/>
              <a:ext cx="3114675" cy="1747202"/>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alpha val="50000"/>
                </a:srgbClr>
              </a:outerShdw>
            </a:effectLst>
          </p:spPr>
          <p:txBody>
            <a:bodyPr rot="0" vert="horz" wrap="square" lIns="91440" tIns="45720" rIns="91440" bIns="45720" anchor="t" anchorCtr="0" upright="1">
              <a:noAutofit/>
            </a:bodyPr>
            <a:lstStyle/>
            <a:p>
              <a:pPr algn="r" rtl="1">
                <a:lnSpc>
                  <a:spcPct val="115000"/>
                </a:lnSpc>
                <a:spcAft>
                  <a:spcPts val="1000"/>
                </a:spcAft>
              </a:pPr>
              <a:r>
                <a:rPr lang="ar-DZ" sz="1400" b="1" dirty="0">
                  <a:effectLst/>
                  <a:latin typeface="Simplified Arabic" panose="02020603050405020304" pitchFamily="18" charset="-78"/>
                  <a:ea typeface="Calibri" panose="020F0502020204030204" pitchFamily="34" charset="0"/>
                  <a:cs typeface="Simplified Arabic" panose="02020603050405020304" pitchFamily="18" charset="-78"/>
                </a:rPr>
                <a:t>المستوى الشخصي :</a:t>
              </a:r>
              <a:r>
                <a:rPr lang="ar-DZ" sz="1400" dirty="0">
                  <a:effectLst/>
                  <a:latin typeface="Simplified Arabic" panose="02020603050405020304" pitchFamily="18" charset="-78"/>
                  <a:ea typeface="Calibri" panose="020F0502020204030204" pitchFamily="34" charset="0"/>
                  <a:cs typeface="Simplified Arabic" panose="02020603050405020304" pitchFamily="18" charset="-78"/>
                </a:rPr>
                <a:t>الفعالية الذاتية ،الارتياح ،الرضا عن الحياة، </a:t>
              </a:r>
              <a:r>
                <a:rPr lang="ar-DZ" sz="1400" dirty="0" err="1">
                  <a:effectLst/>
                  <a:latin typeface="Simplified Arabic" panose="02020603050405020304" pitchFamily="18" charset="-78"/>
                  <a:ea typeface="Calibri" panose="020F0502020204030204" pitchFamily="34" charset="0"/>
                  <a:cs typeface="Simplified Arabic" panose="02020603050405020304" pitchFamily="18" charset="-78"/>
                </a:rPr>
                <a:t>السعادة،الإبداع</a:t>
              </a:r>
              <a:r>
                <a:rPr lang="ar-DZ" sz="1400" dirty="0">
                  <a:effectLst/>
                  <a:latin typeface="Simplified Arabic" panose="02020603050405020304" pitchFamily="18" charset="-78"/>
                  <a:ea typeface="Calibri" panose="020F0502020204030204" pitchFamily="34" charset="0"/>
                  <a:cs typeface="Simplified Arabic" panose="02020603050405020304" pitchFamily="18" charset="-78"/>
                </a:rPr>
                <a:t> ،الانفعالات الايجابية ،تقدير </a:t>
              </a:r>
              <a:r>
                <a:rPr lang="ar-DZ" sz="1400" dirty="0" err="1" smtClean="0">
                  <a:effectLst/>
                  <a:latin typeface="Simplified Arabic" panose="02020603050405020304" pitchFamily="18" charset="-78"/>
                  <a:ea typeface="Calibri" panose="020F0502020204030204" pitchFamily="34" charset="0"/>
                  <a:cs typeface="Simplified Arabic" panose="02020603050405020304" pitchFamily="18" charset="-78"/>
                </a:rPr>
                <a:t>الذات،المزاج،الدافعية،التفاؤل،القيم،العلاج</a:t>
              </a:r>
              <a:r>
                <a:rPr lang="ar-DZ" sz="1400" dirty="0" smtClean="0">
                  <a:effectLst/>
                  <a:latin typeface="Simplified Arabic" panose="02020603050405020304" pitchFamily="18" charset="-78"/>
                  <a:ea typeface="Calibri" panose="020F0502020204030204" pitchFamily="34" charset="0"/>
                  <a:cs typeface="Simplified Arabic" panose="02020603050405020304" pitchFamily="18" charset="-78"/>
                </a:rPr>
                <a:t> </a:t>
              </a:r>
              <a:r>
                <a:rPr lang="ar-DZ" sz="1400" dirty="0">
                  <a:effectLst/>
                  <a:latin typeface="Simplified Arabic" panose="02020603050405020304" pitchFamily="18" charset="-78"/>
                  <a:ea typeface="Calibri" panose="020F0502020204030204" pitchFamily="34" charset="0"/>
                  <a:cs typeface="Simplified Arabic" panose="02020603050405020304" pitchFamily="18" charset="-78"/>
                </a:rPr>
                <a:t>النفسي الايجابي ،المرونة ،معنى للحياة، الجانب الروحي الشيخوخة والحكمة</a:t>
              </a:r>
              <a:endParaRPr lang="fr-FR" sz="1200" dirty="0">
                <a:effectLst/>
                <a:latin typeface="Simplified Arabic" panose="02020603050405020304" pitchFamily="18" charset="-78"/>
                <a:ea typeface="Calibri" panose="020F0502020204030204" pitchFamily="34" charset="0"/>
                <a:cs typeface="Simplified Arabic" panose="02020603050405020304" pitchFamily="18" charset="-78"/>
              </a:endParaRPr>
            </a:p>
            <a:p>
              <a:pPr algn="just" rtl="1">
                <a:lnSpc>
                  <a:spcPct val="115000"/>
                </a:lnSpc>
                <a:spcAft>
                  <a:spcPts val="1000"/>
                </a:spcAft>
              </a:pPr>
              <a:r>
                <a:rPr lang="fr-FR" sz="1400" dirty="0">
                  <a:effectLst/>
                  <a:latin typeface="Simplified Arabic" panose="02020603050405020304" pitchFamily="18" charset="-78"/>
                  <a:ea typeface="Calibri" panose="020F0502020204030204" pitchFamily="34" charset="0"/>
                  <a:cs typeface="Traditional Arabic" panose="02020603050405020304" pitchFamily="18" charset="-78"/>
                </a:rPr>
                <a:t> </a:t>
              </a:r>
              <a:endParaRPr lang="fr-FR" sz="1200" dirty="0">
                <a:effectLst/>
                <a:latin typeface="Traditional Arabic" panose="02020603050405020304" pitchFamily="18" charset="-78"/>
                <a:ea typeface="Calibri" panose="020F0502020204030204" pitchFamily="34" charset="0"/>
                <a:cs typeface="Traditional Arabic" panose="02020603050405020304" pitchFamily="18" charset="-78"/>
              </a:endParaRPr>
            </a:p>
          </p:txBody>
        </p:sp>
        <p:sp>
          <p:nvSpPr>
            <p:cNvPr id="5" name="AutoShape 4"/>
            <p:cNvSpPr>
              <a:spLocks noChangeArrowheads="1"/>
            </p:cNvSpPr>
            <p:nvPr/>
          </p:nvSpPr>
          <p:spPr bwMode="auto">
            <a:xfrm>
              <a:off x="3333115" y="2321242"/>
              <a:ext cx="3114675" cy="1454152"/>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justLow" rtl="1">
                <a:lnSpc>
                  <a:spcPct val="115000"/>
                </a:lnSpc>
                <a:spcAft>
                  <a:spcPts val="1000"/>
                </a:spcAft>
              </a:pPr>
              <a:r>
                <a:rPr lang="ar-DZ" sz="1200" b="1" dirty="0">
                  <a:effectLst/>
                  <a:latin typeface="Simplified Arabic" panose="02020603050405020304" pitchFamily="18" charset="-78"/>
                  <a:ea typeface="Calibri" panose="020F0502020204030204" pitchFamily="34" charset="0"/>
                  <a:cs typeface="Simplified Arabic" panose="02020603050405020304" pitchFamily="18" charset="-78"/>
                </a:rPr>
                <a:t>المستوى العلائقي:</a:t>
              </a:r>
              <a:r>
                <a:rPr lang="ar-DZ" sz="1200" dirty="0">
                  <a:effectLst/>
                  <a:latin typeface="Simplified Arabic" panose="02020603050405020304" pitchFamily="18" charset="-78"/>
                  <a:ea typeface="Calibri" panose="020F0502020204030204" pitchFamily="34" charset="0"/>
                  <a:cs typeface="Simplified Arabic" panose="02020603050405020304" pitchFamily="18" charset="-78"/>
                </a:rPr>
                <a:t> </a:t>
              </a:r>
              <a:r>
                <a:rPr lang="ar-DZ" sz="1200" dirty="0" err="1">
                  <a:effectLst/>
                  <a:latin typeface="Simplified Arabic" panose="02020603050405020304" pitchFamily="18" charset="-78"/>
                  <a:ea typeface="Calibri" panose="020F0502020204030204" pitchFamily="34" charset="0"/>
                  <a:cs typeface="Simplified Arabic" panose="02020603050405020304" pitchFamily="18" charset="-78"/>
                </a:rPr>
                <a:t>الإيثار،الصداقة،الحب،الكفاءات</a:t>
              </a:r>
              <a:r>
                <a:rPr lang="ar-DZ" sz="1200" dirty="0">
                  <a:effectLst/>
                  <a:latin typeface="Simplified Arabic" panose="02020603050405020304" pitchFamily="18" charset="-78"/>
                  <a:ea typeface="Calibri" panose="020F0502020204030204" pitchFamily="34" charset="0"/>
                  <a:cs typeface="Simplified Arabic" panose="02020603050405020304" pitchFamily="18" charset="-78"/>
                </a:rPr>
                <a:t> </a:t>
              </a:r>
              <a:r>
                <a:rPr lang="ar-DZ" sz="1200" dirty="0" err="1">
                  <a:effectLst/>
                  <a:latin typeface="Simplified Arabic" panose="02020603050405020304" pitchFamily="18" charset="-78"/>
                  <a:ea typeface="Calibri" panose="020F0502020204030204" pitchFamily="34" charset="0"/>
                  <a:cs typeface="Simplified Arabic" panose="02020603050405020304" pitchFamily="18" charset="-78"/>
                </a:rPr>
                <a:t>الاجتماعية،الذكاء</a:t>
              </a:r>
              <a:r>
                <a:rPr lang="ar-DZ" sz="1200" dirty="0">
                  <a:effectLst/>
                  <a:latin typeface="Simplified Arabic" panose="02020603050405020304" pitchFamily="18" charset="-78"/>
                  <a:ea typeface="Calibri" panose="020F0502020204030204" pitchFamily="34" charset="0"/>
                  <a:cs typeface="Simplified Arabic" panose="02020603050405020304" pitchFamily="18" charset="-78"/>
                </a:rPr>
                <a:t> </a:t>
              </a:r>
              <a:r>
                <a:rPr lang="ar-DZ" sz="1200" dirty="0" err="1">
                  <a:effectLst/>
                  <a:latin typeface="Simplified Arabic" panose="02020603050405020304" pitchFamily="18" charset="-78"/>
                  <a:ea typeface="Calibri" panose="020F0502020204030204" pitchFamily="34" charset="0"/>
                  <a:cs typeface="Simplified Arabic" panose="02020603050405020304" pitchFamily="18" charset="-78"/>
                </a:rPr>
                <a:t>الانفعالي،الثقة</a:t>
              </a:r>
              <a:r>
                <a:rPr lang="ar-DZ" sz="1200" dirty="0">
                  <a:effectLst/>
                  <a:latin typeface="Simplified Arabic" panose="02020603050405020304" pitchFamily="18" charset="-78"/>
                  <a:ea typeface="Calibri" panose="020F0502020204030204" pitchFamily="34" charset="0"/>
                  <a:cs typeface="Simplified Arabic" panose="02020603050405020304" pitchFamily="18" charset="-78"/>
                </a:rPr>
                <a:t> في الأخر، </a:t>
              </a:r>
              <a:r>
                <a:rPr lang="ar-DZ" sz="1200" dirty="0" err="1">
                  <a:effectLst/>
                  <a:latin typeface="Simplified Arabic" panose="02020603050405020304" pitchFamily="18" charset="-78"/>
                  <a:ea typeface="Calibri" panose="020F0502020204030204" pitchFamily="34" charset="0"/>
                  <a:cs typeface="Simplified Arabic" panose="02020603050405020304" pitchFamily="18" charset="-78"/>
                </a:rPr>
                <a:t>المشاركة،التعاطف</a:t>
              </a:r>
              <a:r>
                <a:rPr lang="ar-DZ" sz="1200" dirty="0">
                  <a:effectLst/>
                  <a:latin typeface="Simplified Arabic" panose="02020603050405020304" pitchFamily="18" charset="-78"/>
                  <a:ea typeface="Calibri" panose="020F0502020204030204" pitchFamily="34" charset="0"/>
                  <a:cs typeface="Simplified Arabic" panose="02020603050405020304" pitchFamily="18" charset="-78"/>
                </a:rPr>
                <a:t> والتراحم ،الشكر والاعتراف ،التواضع</a:t>
              </a:r>
              <a:endParaRPr lang="fr-FR" sz="1200" dirty="0">
                <a:effectLst/>
                <a:latin typeface="Simplified Arabic" panose="02020603050405020304" pitchFamily="18" charset="-78"/>
                <a:ea typeface="Calibri" panose="020F0502020204030204" pitchFamily="34" charset="0"/>
                <a:cs typeface="Simplified Arabic" panose="02020603050405020304" pitchFamily="18" charset="-78"/>
              </a:endParaRPr>
            </a:p>
            <a:p>
              <a:pPr algn="justLow" rtl="1">
                <a:lnSpc>
                  <a:spcPct val="115000"/>
                </a:lnSpc>
                <a:spcAft>
                  <a:spcPts val="1000"/>
                </a:spcAft>
              </a:pPr>
              <a:r>
                <a:rPr lang="ar-DZ" sz="1200" dirty="0" err="1">
                  <a:effectLst/>
                  <a:latin typeface="Simplified Arabic" panose="02020603050405020304" pitchFamily="18" charset="-78"/>
                  <a:ea typeface="Calibri" panose="020F0502020204030204" pitchFamily="34" charset="0"/>
                  <a:cs typeface="Simplified Arabic" panose="02020603050405020304" pitchFamily="18" charset="-78"/>
                </a:rPr>
                <a:t>التسامح،حل</a:t>
              </a:r>
              <a:r>
                <a:rPr lang="ar-DZ" sz="1200" dirty="0">
                  <a:effectLst/>
                  <a:latin typeface="Simplified Arabic" panose="02020603050405020304" pitchFamily="18" charset="-78"/>
                  <a:ea typeface="Calibri" panose="020F0502020204030204" pitchFamily="34" charset="0"/>
                  <a:cs typeface="Simplified Arabic" panose="02020603050405020304" pitchFamily="18" charset="-78"/>
                </a:rPr>
                <a:t> المشاكل </a:t>
              </a:r>
              <a:r>
                <a:rPr lang="ar-DZ" sz="1200" dirty="0" err="1">
                  <a:effectLst/>
                  <a:latin typeface="Simplified Arabic" panose="02020603050405020304" pitchFamily="18" charset="-78"/>
                  <a:ea typeface="Calibri" panose="020F0502020204030204" pitchFamily="34" charset="0"/>
                  <a:cs typeface="Simplified Arabic" panose="02020603050405020304" pitchFamily="18" charset="-78"/>
                </a:rPr>
                <a:t>العلائقية،الحياة</a:t>
              </a:r>
              <a:r>
                <a:rPr lang="ar-DZ" sz="1200" dirty="0">
                  <a:effectLst/>
                  <a:latin typeface="Simplified Arabic" panose="02020603050405020304" pitchFamily="18" charset="-78"/>
                  <a:ea typeface="Calibri" panose="020F0502020204030204" pitchFamily="34" charset="0"/>
                  <a:cs typeface="Simplified Arabic" panose="02020603050405020304" pitchFamily="18" charset="-78"/>
                </a:rPr>
                <a:t> العائلية</a:t>
              </a:r>
              <a:endParaRPr lang="fr-FR" sz="1200" dirty="0">
                <a:effectLst/>
                <a:latin typeface="Simplified Arabic" panose="02020603050405020304" pitchFamily="18" charset="-78"/>
                <a:ea typeface="Calibri" panose="020F0502020204030204" pitchFamily="34" charset="0"/>
                <a:cs typeface="Simplified Arabic" panose="02020603050405020304" pitchFamily="18" charset="-78"/>
              </a:endParaRPr>
            </a:p>
          </p:txBody>
        </p:sp>
        <p:sp>
          <p:nvSpPr>
            <p:cNvPr id="6" name="AutoShape 5"/>
            <p:cNvSpPr>
              <a:spLocks noChangeArrowheads="1"/>
            </p:cNvSpPr>
            <p:nvPr/>
          </p:nvSpPr>
          <p:spPr bwMode="auto">
            <a:xfrm>
              <a:off x="3333115" y="4089054"/>
              <a:ext cx="3114675" cy="1538766"/>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r" rtl="1">
                <a:lnSpc>
                  <a:spcPct val="115000"/>
                </a:lnSpc>
                <a:spcAft>
                  <a:spcPts val="1000"/>
                </a:spcAft>
              </a:pPr>
              <a:r>
                <a:rPr lang="ar-DZ" sz="1400" b="1" dirty="0">
                  <a:effectLst/>
                  <a:latin typeface="Traditional Arabic" panose="02020603050405020304" pitchFamily="18" charset="-78"/>
                  <a:ea typeface="Calibri" panose="020F0502020204030204" pitchFamily="34" charset="0"/>
                  <a:cs typeface="Simplified Arabic" panose="02020603050405020304" pitchFamily="18" charset="-78"/>
                </a:rPr>
                <a:t>المستوى الجماعي:</a:t>
              </a:r>
              <a:r>
                <a:rPr lang="ar-DZ" sz="1400" dirty="0">
                  <a:effectLst/>
                  <a:latin typeface="Traditional Arabic" panose="02020603050405020304" pitchFamily="18" charset="-78"/>
                  <a:ea typeface="Calibri" panose="020F0502020204030204" pitchFamily="34" charset="0"/>
                  <a:cs typeface="Simplified Arabic" panose="02020603050405020304" pitchFamily="18" charset="-78"/>
                </a:rPr>
                <a:t> العمل التطوعي  الاجتماعي </a:t>
              </a:r>
              <a:r>
                <a:rPr lang="ar-DZ" sz="1400" dirty="0" err="1">
                  <a:effectLst/>
                  <a:latin typeface="Traditional Arabic" panose="02020603050405020304" pitchFamily="18" charset="-78"/>
                  <a:ea typeface="Calibri" panose="020F0502020204030204" pitchFamily="34" charset="0"/>
                  <a:cs typeface="Simplified Arabic" panose="02020603050405020304" pitchFamily="18" charset="-78"/>
                </a:rPr>
                <a:t>والإنساني،الرعاية</a:t>
              </a:r>
              <a:r>
                <a:rPr lang="ar-DZ" sz="1400" dirty="0">
                  <a:effectLst/>
                  <a:latin typeface="Traditional Arabic" panose="02020603050405020304" pitchFamily="18" charset="-78"/>
                  <a:ea typeface="Calibri" panose="020F0502020204030204" pitchFamily="34" charset="0"/>
                  <a:cs typeface="Simplified Arabic" panose="02020603050405020304" pitchFamily="18" charset="-78"/>
                </a:rPr>
                <a:t> </a:t>
              </a:r>
              <a:r>
                <a:rPr lang="ar-DZ" sz="1400" dirty="0" err="1" smtClean="0">
                  <a:effectLst/>
                  <a:latin typeface="Traditional Arabic" panose="02020603050405020304" pitchFamily="18" charset="-78"/>
                  <a:ea typeface="Calibri" panose="020F0502020204030204" pitchFamily="34" charset="0"/>
                  <a:cs typeface="Simplified Arabic" panose="02020603050405020304" pitchFamily="18" charset="-78"/>
                </a:rPr>
                <a:t>المؤسساتية،المواطنة،الشجاعة،الفعالية</a:t>
              </a:r>
              <a:r>
                <a:rPr lang="ar-DZ" sz="1400" dirty="0" smtClean="0">
                  <a:effectLst/>
                  <a:latin typeface="Traditional Arabic" panose="02020603050405020304" pitchFamily="18" charset="-78"/>
                  <a:ea typeface="Calibri" panose="020F0502020204030204" pitchFamily="34" charset="0"/>
                  <a:cs typeface="Simplified Arabic" panose="02020603050405020304" pitchFamily="18" charset="-78"/>
                </a:rPr>
                <a:t> </a:t>
              </a:r>
              <a:r>
                <a:rPr lang="ar-DZ" sz="1400" dirty="0" err="1">
                  <a:effectLst/>
                  <a:latin typeface="Traditional Arabic" panose="02020603050405020304" pitchFamily="18" charset="-78"/>
                  <a:ea typeface="Calibri" panose="020F0502020204030204" pitchFamily="34" charset="0"/>
                  <a:cs typeface="Simplified Arabic" panose="02020603050405020304" pitchFamily="18" charset="-78"/>
                </a:rPr>
                <a:t>الجماعية،العدالة،منع</a:t>
              </a:r>
              <a:r>
                <a:rPr lang="ar-DZ" sz="1400" dirty="0">
                  <a:effectLst/>
                  <a:latin typeface="Traditional Arabic" panose="02020603050405020304" pitchFamily="18" charset="-78"/>
                  <a:ea typeface="Calibri" panose="020F0502020204030204" pitchFamily="34" charset="0"/>
                  <a:cs typeface="Simplified Arabic" panose="02020603050405020304" pitchFamily="18" charset="-78"/>
                </a:rPr>
                <a:t> ووضع حلول </a:t>
              </a:r>
              <a:r>
                <a:rPr lang="ar-DZ" sz="1400" dirty="0" err="1">
                  <a:effectLst/>
                  <a:latin typeface="Traditional Arabic" panose="02020603050405020304" pitchFamily="18" charset="-78"/>
                  <a:ea typeface="Calibri" panose="020F0502020204030204" pitchFamily="34" charset="0"/>
                  <a:cs typeface="Simplified Arabic" panose="02020603050405020304" pitchFamily="18" charset="-78"/>
                </a:rPr>
                <a:t>للصراعات،التضامن</a:t>
              </a:r>
              <a:r>
                <a:rPr lang="ar-DZ" sz="1400" dirty="0">
                  <a:effectLst/>
                  <a:latin typeface="Traditional Arabic" panose="02020603050405020304" pitchFamily="18" charset="-78"/>
                  <a:ea typeface="Calibri" panose="020F0502020204030204" pitchFamily="34" charset="0"/>
                  <a:cs typeface="Simplified Arabic" panose="02020603050405020304" pitchFamily="18" charset="-78"/>
                </a:rPr>
                <a:t> </a:t>
              </a:r>
              <a:endParaRPr lang="fr-FR" sz="1200" dirty="0">
                <a:effectLst/>
                <a:latin typeface="Traditional Arabic" panose="02020603050405020304" pitchFamily="18" charset="-78"/>
                <a:ea typeface="Calibri" panose="020F0502020204030204" pitchFamily="34" charset="0"/>
                <a:cs typeface="Traditional Arabic" panose="02020603050405020304" pitchFamily="18" charset="-78"/>
              </a:endParaRPr>
            </a:p>
            <a:p>
              <a:pPr algn="l" rtl="1">
                <a:lnSpc>
                  <a:spcPct val="115000"/>
                </a:lnSpc>
                <a:spcAft>
                  <a:spcPts val="1000"/>
                </a:spcAft>
              </a:pPr>
              <a:r>
                <a:rPr lang="fr-FR" sz="1200" dirty="0">
                  <a:effectLst/>
                  <a:latin typeface="Traditional Arabic" panose="02020603050405020304" pitchFamily="18" charset="-78"/>
                  <a:ea typeface="Calibri" panose="020F0502020204030204" pitchFamily="34" charset="0"/>
                  <a:cs typeface="Traditional Arabic" panose="02020603050405020304" pitchFamily="18" charset="-78"/>
                </a:rPr>
                <a:t> </a:t>
              </a:r>
            </a:p>
          </p:txBody>
        </p:sp>
        <p:sp>
          <p:nvSpPr>
            <p:cNvPr id="7" name="Oval 6"/>
            <p:cNvSpPr>
              <a:spLocks noChangeArrowheads="1"/>
            </p:cNvSpPr>
            <p:nvPr/>
          </p:nvSpPr>
          <p:spPr bwMode="auto">
            <a:xfrm>
              <a:off x="7305675" y="2825592"/>
              <a:ext cx="1524000" cy="854075"/>
            </a:xfrm>
            <a:prstGeom prst="ellipse">
              <a:avLst/>
            </a:prstGeom>
            <a:gradFill rotWithShape="0">
              <a:gsLst>
                <a:gs pos="0">
                  <a:schemeClr val="lt1">
                    <a:lumMod val="100000"/>
                    <a:lumOff val="0"/>
                  </a:schemeClr>
                </a:gs>
                <a:gs pos="100000">
                  <a:schemeClr val="dk1">
                    <a:lumMod val="40000"/>
                    <a:lumOff val="60000"/>
                  </a:schemeClr>
                </a:gs>
              </a:gsLst>
              <a:lin ang="5400000" scaled="1"/>
            </a:gradFill>
            <a:ln w="12700">
              <a:solidFill>
                <a:schemeClr val="dk1">
                  <a:lumMod val="60000"/>
                  <a:lumOff val="40000"/>
                </a:schemeClr>
              </a:solidFill>
              <a:round/>
              <a:headEnd/>
              <a:tailEnd/>
            </a:ln>
            <a:effectLst>
              <a:outerShdw dist="28398" dir="3806097" algn="ctr" rotWithShape="0">
                <a:schemeClr val="lt1">
                  <a:lumMod val="50000"/>
                  <a:lumOff val="0"/>
                  <a:alpha val="50000"/>
                </a:schemeClr>
              </a:outerShdw>
            </a:effectLst>
          </p:spPr>
          <p:txBody>
            <a:bodyPr rot="0" vert="horz" wrap="square" lIns="91440" tIns="45720" rIns="91440" bIns="45720" anchor="t" anchorCtr="0" upright="1">
              <a:noAutofit/>
            </a:bodyPr>
            <a:lstStyle/>
            <a:p>
              <a:pPr algn="ctr" rtl="1">
                <a:lnSpc>
                  <a:spcPct val="115000"/>
                </a:lnSpc>
                <a:spcAft>
                  <a:spcPts val="0"/>
                </a:spcAft>
              </a:pPr>
              <a:r>
                <a:rPr lang="ar-SA" sz="1100" b="1">
                  <a:effectLst/>
                  <a:latin typeface="Traditional Arabic" panose="02020603050405020304" pitchFamily="18" charset="-78"/>
                  <a:ea typeface="Calibri" panose="020F0502020204030204" pitchFamily="34" charset="0"/>
                  <a:cs typeface="Simplified Arabic" panose="02020603050405020304" pitchFamily="18" charset="-78"/>
                </a:rPr>
                <a:t>مواضيع علم النفس     الإيجابي</a:t>
              </a:r>
              <a:endParaRPr lang="fr-FR" sz="1200">
                <a:effectLst/>
                <a:latin typeface="Traditional Arabic" panose="02020603050405020304" pitchFamily="18" charset="-78"/>
                <a:ea typeface="Calibri" panose="020F0502020204030204" pitchFamily="34" charset="0"/>
                <a:cs typeface="Traditional Arabic" panose="02020603050405020304" pitchFamily="18" charset="-78"/>
              </a:endParaRPr>
            </a:p>
            <a:p>
              <a:pPr algn="r">
                <a:lnSpc>
                  <a:spcPct val="115000"/>
                </a:lnSpc>
                <a:spcAft>
                  <a:spcPts val="1000"/>
                </a:spcAft>
              </a:pPr>
              <a:r>
                <a:rPr lang="fr-FR" sz="1200">
                  <a:effectLst/>
                  <a:latin typeface="Traditional Arabic" panose="02020603050405020304" pitchFamily="18" charset="-78"/>
                  <a:ea typeface="Calibri" panose="020F0502020204030204" pitchFamily="34" charset="0"/>
                  <a:cs typeface="Traditional Arabic" panose="02020603050405020304" pitchFamily="18" charset="-78"/>
                </a:rPr>
                <a:t> </a:t>
              </a:r>
            </a:p>
          </p:txBody>
        </p:sp>
        <p:cxnSp>
          <p:nvCxnSpPr>
            <p:cNvPr id="8" name="AutoShape 7"/>
            <p:cNvCxnSpPr>
              <a:cxnSpLocks noChangeShapeType="1"/>
            </p:cNvCxnSpPr>
            <p:nvPr/>
          </p:nvCxnSpPr>
          <p:spPr bwMode="auto">
            <a:xfrm flipH="1" flipV="1">
              <a:off x="6444266" y="1232337"/>
              <a:ext cx="828675" cy="2108199"/>
            </a:xfrm>
            <a:prstGeom prst="straightConnector1">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 name="AutoShape 8"/>
            <p:cNvCxnSpPr>
              <a:cxnSpLocks noChangeShapeType="1"/>
            </p:cNvCxnSpPr>
            <p:nvPr/>
          </p:nvCxnSpPr>
          <p:spPr bwMode="auto">
            <a:xfrm flipH="1">
              <a:off x="6444266" y="3330706"/>
              <a:ext cx="861409" cy="0"/>
            </a:xfrm>
            <a:prstGeom prst="straightConnector1">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 name="AutoShape 9"/>
            <p:cNvCxnSpPr>
              <a:cxnSpLocks noChangeShapeType="1"/>
            </p:cNvCxnSpPr>
            <p:nvPr/>
          </p:nvCxnSpPr>
          <p:spPr bwMode="auto">
            <a:xfrm flipH="1">
              <a:off x="6477000" y="3330706"/>
              <a:ext cx="828675" cy="1833722"/>
            </a:xfrm>
            <a:prstGeom prst="straightConnector1">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17" name="Espace réservé du contenu 3"/>
          <p:cNvSpPr txBox="1">
            <a:spLocks noGrp="1"/>
          </p:cNvSpPr>
          <p:nvPr>
            <p:ph type="title"/>
          </p:nvPr>
        </p:nvSpPr>
        <p:spPr>
          <a:xfrm>
            <a:off x="8165206" y="624110"/>
            <a:ext cx="3339406" cy="483473"/>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1600" b="1" dirty="0" smtClean="0">
                <a:latin typeface="Simplified Arabic" panose="02020603050405020304" pitchFamily="18" charset="-78"/>
                <a:cs typeface="Simplified Arabic" panose="02020603050405020304" pitchFamily="18" charset="-78"/>
              </a:rPr>
              <a:t>مجالات علم النفس الإيجابي</a:t>
            </a:r>
            <a:endParaRPr lang="fr-FR" sz="16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3066154"/>
      </p:ext>
    </p:extLst>
  </p:cSld>
  <p:clrMapOvr>
    <a:masterClrMapping/>
  </p:clrMapOvr>
  <mc:AlternateContent xmlns:mc="http://schemas.openxmlformats.org/markup-compatibility/2006">
    <mc:Choice xmlns:p14="http://schemas.microsoft.com/office/powerpoint/2010/main" Requires="p14">
      <p:transition spd="slow" p14:dur="2000" advTm="113313"/>
    </mc:Choice>
    <mc:Fallback>
      <p:transition spd="slow" advTm="11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3" y="1605566"/>
            <a:ext cx="8915400" cy="3777622"/>
          </a:xfrm>
        </p:spPr>
        <p:txBody>
          <a:bodyPr/>
          <a:lstStyle/>
          <a:p>
            <a:pPr algn="justLow" rtl="1"/>
            <a:r>
              <a:rPr lang="ar-DZ" dirty="0">
                <a:latin typeface="Simplified Arabic" panose="02020603050405020304" pitchFamily="18" charset="-78"/>
                <a:cs typeface="Simplified Arabic" panose="02020603050405020304" pitchFamily="18" charset="-78"/>
              </a:rPr>
              <a:t> اقترح (أبو حلاوة، 2014) مجموعة من الأهداف أهمها:</a:t>
            </a:r>
            <a:endParaRPr lang="fr-FR" dirty="0">
              <a:latin typeface="Simplified Arabic" panose="02020603050405020304" pitchFamily="18" charset="-78"/>
              <a:cs typeface="Simplified Arabic" panose="02020603050405020304" pitchFamily="18" charset="-78"/>
            </a:endParaRPr>
          </a:p>
          <a:p>
            <a:pPr algn="justLow" rtl="1"/>
            <a:r>
              <a:rPr lang="ar-DZ" dirty="0">
                <a:latin typeface="Simplified Arabic" panose="02020603050405020304" pitchFamily="18" charset="-78"/>
                <a:cs typeface="Simplified Arabic" panose="02020603050405020304" pitchFamily="18" charset="-78"/>
              </a:rPr>
              <a:t>- تمكين الفرد من الإحساس بالسعادة والرضا عن الحياة (الصحة النفسية الايجابية).</a:t>
            </a:r>
            <a:endParaRPr lang="fr-FR" dirty="0">
              <a:latin typeface="Simplified Arabic" panose="02020603050405020304" pitchFamily="18" charset="-78"/>
              <a:cs typeface="Simplified Arabic" panose="02020603050405020304" pitchFamily="18" charset="-78"/>
            </a:endParaRPr>
          </a:p>
          <a:p>
            <a:pPr algn="justLow" rtl="1"/>
            <a:r>
              <a:rPr lang="ar-DZ" dirty="0">
                <a:latin typeface="Simplified Arabic" panose="02020603050405020304" pitchFamily="18" charset="-78"/>
                <a:cs typeface="Simplified Arabic" panose="02020603050405020304" pitchFamily="18" charset="-78"/>
              </a:rPr>
              <a:t>- للسعادة ثلاثة مسارات متميزة هي: </a:t>
            </a:r>
            <a:endParaRPr lang="fr-FR" dirty="0">
              <a:latin typeface="Simplified Arabic" panose="02020603050405020304" pitchFamily="18" charset="-78"/>
              <a:cs typeface="Simplified Arabic" panose="02020603050405020304" pitchFamily="18" charset="-78"/>
            </a:endParaRPr>
          </a:p>
          <a:p>
            <a:pPr algn="justLow" rtl="1"/>
            <a:r>
              <a:rPr lang="fr-FR" dirty="0">
                <a:latin typeface="Simplified Arabic" panose="02020603050405020304" pitchFamily="18" charset="-78"/>
                <a:cs typeface="Simplified Arabic" panose="02020603050405020304" pitchFamily="18" charset="-78"/>
              </a:rPr>
              <a:t>*</a:t>
            </a:r>
            <a:r>
              <a:rPr lang="ar-DZ" dirty="0">
                <a:latin typeface="Simplified Arabic" panose="02020603050405020304" pitchFamily="18" charset="-78"/>
                <a:cs typeface="Simplified Arabic" panose="02020603050405020304" pitchFamily="18" charset="-78"/>
              </a:rPr>
              <a:t>الانفعالات الايجابية والاستمتاع (حياة البهجة والاستمتاع.</a:t>
            </a:r>
            <a:endParaRPr lang="fr-FR" dirty="0">
              <a:latin typeface="Simplified Arabic" panose="02020603050405020304" pitchFamily="18" charset="-78"/>
              <a:cs typeface="Simplified Arabic" panose="02020603050405020304" pitchFamily="18" charset="-78"/>
            </a:endParaRPr>
          </a:p>
          <a:p>
            <a:pPr algn="justLow" rtl="1"/>
            <a:r>
              <a:rPr lang="fr-FR" dirty="0">
                <a:latin typeface="Simplified Arabic" panose="02020603050405020304" pitchFamily="18" charset="-78"/>
                <a:cs typeface="Simplified Arabic" panose="02020603050405020304" pitchFamily="18" charset="-78"/>
              </a:rPr>
              <a:t>*</a:t>
            </a:r>
            <a:r>
              <a:rPr lang="ar-DZ" dirty="0">
                <a:latin typeface="Simplified Arabic" panose="02020603050405020304" pitchFamily="18" charset="-78"/>
                <a:cs typeface="Simplified Arabic" panose="02020603050405020304" pitchFamily="18" charset="-78"/>
              </a:rPr>
              <a:t>الاندماج (حياة الاندماج، التدفق، والتعايش التام مع الحدث أو الموقف)</a:t>
            </a:r>
            <a:endParaRPr lang="fr-FR" dirty="0">
              <a:latin typeface="Simplified Arabic" panose="02020603050405020304" pitchFamily="18" charset="-78"/>
              <a:cs typeface="Simplified Arabic" panose="02020603050405020304" pitchFamily="18" charset="-78"/>
            </a:endParaRPr>
          </a:p>
          <a:p>
            <a:pPr algn="justLow" rtl="1"/>
            <a:r>
              <a:rPr lang="fr-FR" dirty="0">
                <a:latin typeface="Simplified Arabic" panose="02020603050405020304" pitchFamily="18" charset="-78"/>
                <a:cs typeface="Simplified Arabic" panose="02020603050405020304" pitchFamily="18" charset="-78"/>
              </a:rPr>
              <a:t>*</a:t>
            </a:r>
            <a:r>
              <a:rPr lang="ar-DZ" dirty="0">
                <a:latin typeface="Simplified Arabic" panose="02020603050405020304" pitchFamily="18" charset="-78"/>
                <a:cs typeface="Simplified Arabic" panose="02020603050405020304" pitchFamily="18" charset="-78"/>
              </a:rPr>
              <a:t>المعنى (الحياة ذات المعنى واضحة للغاية).</a:t>
            </a:r>
            <a:endParaRPr lang="fr-FR" dirty="0">
              <a:latin typeface="Simplified Arabic" panose="02020603050405020304" pitchFamily="18" charset="-78"/>
              <a:cs typeface="Simplified Arabic" panose="02020603050405020304" pitchFamily="18" charset="-78"/>
            </a:endParaRPr>
          </a:p>
          <a:p>
            <a:pPr algn="justLow" rtl="1"/>
            <a:r>
              <a:rPr lang="ar-DZ" dirty="0">
                <a:latin typeface="Simplified Arabic" panose="02020603050405020304" pitchFamily="18" charset="-78"/>
                <a:cs typeface="Simplified Arabic" panose="02020603050405020304" pitchFamily="18" charset="-78"/>
              </a:rPr>
              <a:t>- بعد التفاؤل الشخصي (</a:t>
            </a:r>
            <a:r>
              <a:rPr lang="fr-FR" dirty="0">
                <a:latin typeface="Simplified Arabic" panose="02020603050405020304" pitchFamily="18" charset="-78"/>
                <a:cs typeface="Simplified Arabic" panose="02020603050405020304" pitchFamily="18" charset="-78"/>
              </a:rPr>
              <a:t>personnel </a:t>
            </a:r>
            <a:r>
              <a:rPr lang="fr-FR" dirty="0" err="1">
                <a:latin typeface="Simplified Arabic" panose="02020603050405020304" pitchFamily="18" charset="-78"/>
                <a:cs typeface="Simplified Arabic" panose="02020603050405020304" pitchFamily="18" charset="-78"/>
              </a:rPr>
              <a:t>optimism</a:t>
            </a:r>
            <a:r>
              <a:rPr lang="ar-DZ" dirty="0">
                <a:latin typeface="Simplified Arabic" panose="02020603050405020304" pitchFamily="18" charset="-78"/>
                <a:cs typeface="Simplified Arabic" panose="02020603050405020304" pitchFamily="18" charset="-78"/>
              </a:rPr>
              <a:t>)  (كانفعال ايجابي أو كتوجه في الحياة)، والمعنى الشخصي (</a:t>
            </a:r>
            <a:r>
              <a:rPr lang="fr-FR" dirty="0" err="1">
                <a:latin typeface="Simplified Arabic" panose="02020603050405020304" pitchFamily="18" charset="-78"/>
                <a:cs typeface="Simplified Arabic" panose="02020603050405020304" pitchFamily="18" charset="-78"/>
              </a:rPr>
              <a:t>personal</a:t>
            </a:r>
            <a:r>
              <a:rPr lang="fr-FR" dirty="0">
                <a:latin typeface="Simplified Arabic" panose="02020603050405020304" pitchFamily="18" charset="-78"/>
                <a:cs typeface="Simplified Arabic" panose="02020603050405020304" pitchFamily="18" charset="-78"/>
              </a:rPr>
              <a:t> </a:t>
            </a:r>
            <a:r>
              <a:rPr lang="fr-FR" dirty="0" err="1">
                <a:latin typeface="Simplified Arabic" panose="02020603050405020304" pitchFamily="18" charset="-78"/>
                <a:cs typeface="Simplified Arabic" panose="02020603050405020304" pitchFamily="18" charset="-78"/>
              </a:rPr>
              <a:t>meaning</a:t>
            </a:r>
            <a:r>
              <a:rPr lang="ar-DZ" dirty="0">
                <a:latin typeface="Simplified Arabic" panose="02020603050405020304" pitchFamily="18" charset="-78"/>
                <a:cs typeface="Simplified Arabic" panose="02020603050405020304" pitchFamily="18" charset="-78"/>
              </a:rPr>
              <a:t>) كإطار عام يمكن الفرد من تلمس دلالات الخبرات الحياتية بصورة ايجابية أهم محددات السعادة الشخصية والرضا عن الحياة ومشاعر الانجاز</a:t>
            </a:r>
            <a:endParaRPr lang="fr-FR"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7727324" y="624110"/>
            <a:ext cx="3777289" cy="470594"/>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smtClean="0">
                <a:latin typeface="Simplified Arabic" panose="02020603050405020304" pitchFamily="18" charset="-78"/>
                <a:cs typeface="Simplified Arabic" panose="02020603050405020304" pitchFamily="18" charset="-78"/>
              </a:rPr>
              <a:t>الأهداف الرئيسية لعلم النفس الإيجابي</a:t>
            </a:r>
            <a:endParaRPr lang="fr-FR"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3437159"/>
      </p:ext>
    </p:extLst>
  </p:cSld>
  <p:clrMapOvr>
    <a:masterClrMapping/>
  </p:clrMapOvr>
  <mc:AlternateContent xmlns:mc="http://schemas.openxmlformats.org/markup-compatibility/2006">
    <mc:Choice xmlns:p14="http://schemas.microsoft.com/office/powerpoint/2010/main" Requires="p14">
      <p:transition spd="slow" p14:dur="2000" advTm="47096"/>
    </mc:Choice>
    <mc:Fallback>
      <p:transition spd="slow" advTm="4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1270716"/>
            <a:ext cx="8915400" cy="3777622"/>
          </a:xfrm>
        </p:spPr>
        <p:txBody>
          <a:bodyPr>
            <a:normAutofit/>
          </a:bodyPr>
          <a:lstStyle/>
          <a:p>
            <a:pPr marL="0" indent="0" algn="justLow" rtl="1">
              <a:buNone/>
            </a:pPr>
            <a:endParaRPr lang="fr-FR" sz="2000" dirty="0">
              <a:latin typeface="Simplified Arabic" panose="02020603050405020304" pitchFamily="18" charset="-78"/>
              <a:cs typeface="Simplified Arabic" panose="02020603050405020304" pitchFamily="18" charset="-78"/>
            </a:endParaRPr>
          </a:p>
          <a:p>
            <a:pPr marL="0" indent="0" algn="justLow" rtl="1">
              <a:buNone/>
            </a:pPr>
            <a:r>
              <a:rPr lang="ar-DZ"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تبرز أهمية علم النفس الايجابي في ميدان الإرشاد والعلاج النفسي لأن من بين الأهداف التي يسعى هذا العلم إلى تحقيقها هو تغيير بؤرة الاهتمام وتحويلها من الاهتمام بالبحث عن الأسباب التي تؤدي إلى الاضطرابات النفسية والعقلية إلى البحث عن الأسباب التي تؤدي إلى سلامة التفكير ومواجهة الضغوط والاضطرابات بطريقة ايجابية. ولذلك يمكن أن يكون علم النفس الايجابي واحدا من الأساليب والطرق العلاجية القوية التي لا تستهدف فحسب تخليص الشخصية من ضعفها أو عاداتها الشاذة أو اضطراباتها، بل إنه سيجعلها كذلك شخصية ايجابية وفعالة ومؤثرة ومنتجة حسبما ينبغي أن يكون.</a:t>
            </a:r>
            <a:endParaRPr lang="fr-FR" sz="2000"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8474299" y="624110"/>
            <a:ext cx="3030313" cy="509231"/>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a:latin typeface="Simplified Arabic" panose="02020603050405020304" pitchFamily="18" charset="-78"/>
                <a:cs typeface="Simplified Arabic" panose="02020603050405020304" pitchFamily="18" charset="-78"/>
              </a:rPr>
              <a:t>أهمية دراسة علم النفس الايجابي</a:t>
            </a:r>
            <a:endParaRPr lang="fr-FR"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6590727"/>
      </p:ext>
    </p:extLst>
  </p:cSld>
  <p:clrMapOvr>
    <a:masterClrMapping/>
  </p:clrMapOvr>
  <mc:AlternateContent xmlns:mc="http://schemas.openxmlformats.org/markup-compatibility/2006">
    <mc:Choice xmlns:p14="http://schemas.microsoft.com/office/powerpoint/2010/main" Requires="p14">
      <p:transition spd="slow" p14:dur="2000" advTm="38109"/>
    </mc:Choice>
    <mc:Fallback>
      <p:transition spd="slow" advTm="3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1373747"/>
            <a:ext cx="8915400" cy="3777622"/>
          </a:xfrm>
        </p:spPr>
        <p:txBody>
          <a:bodyPr/>
          <a:lstStyle/>
          <a:p>
            <a:pPr marL="0" indent="0" algn="justLow" rtl="1">
              <a:buNone/>
            </a:pPr>
            <a:r>
              <a:rPr lang="ar-DZ" dirty="0" smtClean="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إن </a:t>
            </a:r>
            <a:r>
              <a:rPr lang="ar-DZ" sz="2000" dirty="0">
                <a:latin typeface="Simplified Arabic" panose="02020603050405020304" pitchFamily="18" charset="-78"/>
                <a:cs typeface="Simplified Arabic" panose="02020603050405020304" pitchFamily="18" charset="-78"/>
              </a:rPr>
              <a:t>علم النفس اليوم مطالبون وفق أهداف علم النفس الايجابي أن يغيروا اتجاهاتهم لدراسة السلوك </a:t>
            </a:r>
            <a:r>
              <a:rPr lang="ar-DZ" sz="2000" dirty="0" err="1">
                <a:latin typeface="Simplified Arabic" panose="02020603050405020304" pitchFamily="18" charset="-78"/>
                <a:cs typeface="Simplified Arabic" panose="02020603050405020304" pitchFamily="18" charset="-78"/>
              </a:rPr>
              <a:t>الأنساني</a:t>
            </a:r>
            <a:r>
              <a:rPr lang="ar-DZ" sz="2000" dirty="0">
                <a:latin typeface="Simplified Arabic" panose="02020603050405020304" pitchFamily="18" charset="-78"/>
                <a:cs typeface="Simplified Arabic" panose="02020603050405020304" pitchFamily="18" charset="-78"/>
              </a:rPr>
              <a:t>ـ فيقدموا معلومات كثيرة حول المشاعر الايجابية والفضائل والقدرات، وكيف يجعل الناس حياتهم طيبة وممتعة وقوية </a:t>
            </a:r>
            <a:r>
              <a:rPr lang="ar-DZ" sz="2000" dirty="0" err="1">
                <a:latin typeface="Simplified Arabic" panose="02020603050405020304" pitchFamily="18" charset="-78"/>
                <a:cs typeface="Simplified Arabic" panose="02020603050405020304" pitchFamily="18" charset="-78"/>
              </a:rPr>
              <a:t>وناحجة</a:t>
            </a:r>
            <a:r>
              <a:rPr lang="ar-DZ" sz="2000" dirty="0">
                <a:latin typeface="Simplified Arabic" panose="02020603050405020304" pitchFamily="18" charset="-78"/>
                <a:cs typeface="Simplified Arabic" panose="02020603050405020304" pitchFamily="18" charset="-78"/>
              </a:rPr>
              <a:t>، أكثر مما يقدمون من تعريفات للاضطرابات النفسية والمشاعر السيئة وكيف يتم علاجها. إن علم النفس الايجابي يحتم على السيكولوجيين أن يلفتوا انتباههم إلى التعرف على الخصال الايجابية في الناس (</a:t>
            </a:r>
            <a:r>
              <a:rPr lang="ar-DZ" sz="2000" dirty="0" err="1">
                <a:latin typeface="Simplified Arabic" panose="02020603050405020304" pitchFamily="18" charset="-78"/>
                <a:cs typeface="Simplified Arabic" panose="02020603050405020304" pitchFamily="18" charset="-78"/>
              </a:rPr>
              <a:t>معمرية،د.ت</a:t>
            </a:r>
            <a:r>
              <a:rPr lang="ar-DZ" sz="2000" dirty="0">
                <a:latin typeface="Simplified Arabic" panose="02020603050405020304" pitchFamily="18" charset="-78"/>
                <a:cs typeface="Simplified Arabic" panose="02020603050405020304" pitchFamily="18" charset="-78"/>
              </a:rPr>
              <a:t>). في هذا الإطار تشبعت استخدامات علم النفس الايجابي في مجالات عديدة </a:t>
            </a:r>
            <a:r>
              <a:rPr lang="ar-DZ" sz="2000" dirty="0" smtClean="0">
                <a:latin typeface="Simplified Arabic" panose="02020603050405020304" pitchFamily="18" charset="-78"/>
                <a:cs typeface="Simplified Arabic" panose="02020603050405020304" pitchFamily="18" charset="-78"/>
              </a:rPr>
              <a:t>منها:</a:t>
            </a:r>
          </a:p>
          <a:p>
            <a:pPr algn="justLow" rtl="1">
              <a:buFontTx/>
              <a:buChar char="-"/>
            </a:pPr>
            <a:r>
              <a:rPr lang="ar-DZ" sz="2000" b="1" dirty="0" smtClean="0">
                <a:latin typeface="Simplified Arabic" panose="02020603050405020304" pitchFamily="18" charset="-78"/>
                <a:cs typeface="Simplified Arabic" panose="02020603050405020304" pitchFamily="18" charset="-78"/>
              </a:rPr>
              <a:t>في </a:t>
            </a:r>
            <a:r>
              <a:rPr lang="ar-DZ" sz="2000" b="1" dirty="0">
                <a:latin typeface="Simplified Arabic" panose="02020603050405020304" pitchFamily="18" charset="-78"/>
                <a:cs typeface="Simplified Arabic" panose="02020603050405020304" pitchFamily="18" charset="-78"/>
              </a:rPr>
              <a:t>ميدان علم النفس </a:t>
            </a:r>
            <a:r>
              <a:rPr lang="ar-DZ" sz="2000" b="1" dirty="0" smtClean="0">
                <a:latin typeface="Simplified Arabic" panose="02020603050405020304" pitchFamily="18" charset="-78"/>
                <a:cs typeface="Simplified Arabic" panose="02020603050405020304" pitchFamily="18" charset="-78"/>
              </a:rPr>
              <a:t>العيادي</a:t>
            </a:r>
          </a:p>
          <a:p>
            <a:pPr algn="justLow" rtl="1">
              <a:buFontTx/>
              <a:buChar char="-"/>
            </a:pPr>
            <a:r>
              <a:rPr lang="ar-DZ" sz="2000" b="1" dirty="0">
                <a:latin typeface="Simplified Arabic" panose="02020603050405020304" pitchFamily="18" charset="-78"/>
                <a:cs typeface="Simplified Arabic" panose="02020603050405020304" pitchFamily="18" charset="-78"/>
              </a:rPr>
              <a:t>في الميدان </a:t>
            </a:r>
            <a:r>
              <a:rPr lang="ar-DZ" sz="2000" b="1" dirty="0" smtClean="0">
                <a:latin typeface="Simplified Arabic" panose="02020603050405020304" pitchFamily="18" charset="-78"/>
                <a:cs typeface="Simplified Arabic" panose="02020603050405020304" pitchFamily="18" charset="-78"/>
              </a:rPr>
              <a:t>المهني</a:t>
            </a:r>
          </a:p>
          <a:p>
            <a:pPr algn="justLow" rtl="1">
              <a:buFontTx/>
              <a:buChar char="-"/>
            </a:pPr>
            <a:endParaRPr lang="fr-FR"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8474299" y="624110"/>
            <a:ext cx="3030313" cy="470594"/>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a:latin typeface="Simplified Arabic" panose="02020603050405020304" pitchFamily="18" charset="-78"/>
                <a:cs typeface="Simplified Arabic" panose="02020603050405020304" pitchFamily="18" charset="-78"/>
              </a:rPr>
              <a:t>تطبيقات علم النفس الايجابي</a:t>
            </a:r>
            <a:endParaRPr lang="fr-FR"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8323485"/>
      </p:ext>
    </p:extLst>
  </p:cSld>
  <p:clrMapOvr>
    <a:masterClrMapping/>
  </p:clrMapOvr>
  <mc:AlternateContent xmlns:mc="http://schemas.openxmlformats.org/markup-compatibility/2006">
    <mc:Choice xmlns:p14="http://schemas.microsoft.com/office/powerpoint/2010/main" Requires="p14">
      <p:transition spd="slow" p14:dur="2000" advTm="135025"/>
    </mc:Choice>
    <mc:Fallback>
      <p:transition spd="slow" advTm="135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r>
              <a:rPr lang="ar-DZ" sz="1400" b="1" dirty="0" smtClean="0">
                <a:solidFill>
                  <a:schemeClr val="tx1"/>
                </a:solidFill>
                <a:latin typeface="Simplified Arabic" panose="02020603050405020304" pitchFamily="18" charset="-78"/>
                <a:cs typeface="Simplified Arabic" panose="02020603050405020304" pitchFamily="18" charset="-78"/>
              </a:rPr>
              <a:t/>
            </a:r>
            <a:br>
              <a:rPr lang="ar-DZ" sz="1400" b="1" dirty="0" smtClean="0">
                <a:solidFill>
                  <a:schemeClr val="tx1"/>
                </a:solidFill>
                <a:latin typeface="Simplified Arabic" panose="02020603050405020304" pitchFamily="18" charset="-78"/>
                <a:cs typeface="Simplified Arabic" panose="02020603050405020304" pitchFamily="18" charset="-78"/>
              </a:rPr>
            </a:br>
            <a:r>
              <a:rPr lang="ar-DZ" sz="2800" b="1" dirty="0" smtClean="0">
                <a:solidFill>
                  <a:schemeClr val="tx1"/>
                </a:solidFill>
                <a:latin typeface="Simplified Arabic" panose="02020603050405020304" pitchFamily="18" charset="-78"/>
                <a:cs typeface="Simplified Arabic" panose="02020603050405020304" pitchFamily="18" charset="-78"/>
              </a:rPr>
              <a:t>الدرس الخامس: الشخصية الإيجابية</a:t>
            </a:r>
            <a:endParaRPr lang="fr-FR" sz="2800" b="1" dirty="0">
              <a:solidFill>
                <a:schemeClr val="tx1"/>
              </a:solidFill>
              <a:latin typeface="Simplified Arabic" panose="02020603050405020304" pitchFamily="18" charset="-78"/>
              <a:cs typeface="Simplified Arabic" panose="02020603050405020304" pitchFamily="18" charset="-78"/>
            </a:endParaRPr>
          </a:p>
        </p:txBody>
      </p:sp>
      <p:sp>
        <p:nvSpPr>
          <p:cNvPr id="5" name="Espace réservé du contenu 4"/>
          <p:cNvSpPr>
            <a:spLocks noGrp="1"/>
          </p:cNvSpPr>
          <p:nvPr>
            <p:ph idx="1"/>
          </p:nvPr>
        </p:nvSpPr>
        <p:spPr>
          <a:xfrm>
            <a:off x="2705326" y="2278742"/>
            <a:ext cx="8915400" cy="3197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r" rtl="1">
              <a:buFontTx/>
              <a:buChar char="-"/>
            </a:pPr>
            <a:r>
              <a:rPr lang="ar-DZ" dirty="0" smtClean="0"/>
              <a:t>تعريف الشخصية الإيجابية </a:t>
            </a:r>
          </a:p>
          <a:p>
            <a:pPr marL="285750" indent="-285750" algn="r" rtl="1">
              <a:buFontTx/>
              <a:buChar char="-"/>
            </a:pPr>
            <a:r>
              <a:rPr lang="ar-DZ" dirty="0" smtClean="0"/>
              <a:t>أبعاد الشخصية الإيجابية</a:t>
            </a:r>
          </a:p>
          <a:p>
            <a:pPr marL="285750" indent="-285750" algn="r" rtl="1">
              <a:buFontTx/>
              <a:buChar char="-"/>
            </a:pPr>
            <a:r>
              <a:rPr lang="ar-DZ" dirty="0" smtClean="0"/>
              <a:t>صفات الشخصية الإيجابية</a:t>
            </a:r>
          </a:p>
          <a:p>
            <a:pPr marL="285750" indent="-285750" algn="r" rtl="1">
              <a:buFontTx/>
              <a:buChar char="-"/>
            </a:pPr>
            <a:r>
              <a:rPr lang="ar-DZ" dirty="0" smtClean="0"/>
              <a:t>العوامل المؤثرة في تكوين الشخصية الإيجابية</a:t>
            </a:r>
          </a:p>
          <a:p>
            <a:pPr marL="285750" indent="-285750" algn="r" rtl="1">
              <a:buFontTx/>
              <a:buChar char="-"/>
            </a:pPr>
            <a:endParaRPr lang="ar-DZ"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6024679"/>
      </p:ext>
    </p:extLst>
  </p:cSld>
  <p:clrMapOvr>
    <a:masterClrMapping/>
  </p:clrMapOvr>
  <mc:AlternateContent xmlns:mc="http://schemas.openxmlformats.org/markup-compatibility/2006">
    <mc:Choice xmlns:p14="http://schemas.microsoft.com/office/powerpoint/2010/main" Requires="p14">
      <p:transition spd="slow" p14:dur="2000" advTm="23516"/>
    </mc:Choice>
    <mc:Fallback>
      <p:transition spd="slow" advTm="2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73097" y="595084"/>
            <a:ext cx="8915400" cy="5210629"/>
          </a:xfrm>
        </p:spPr>
        <p:txBody>
          <a:bodyPr>
            <a:noAutofit/>
          </a:bodyPr>
          <a:lstStyle/>
          <a:p>
            <a:pPr marL="0" indent="0" algn="justLow" rtl="1">
              <a:buNone/>
            </a:pPr>
            <a:r>
              <a:rPr lang="ar-SA" sz="2000" b="1" dirty="0">
                <a:latin typeface="Simplified Arabic" panose="02020603050405020304" pitchFamily="18" charset="-78"/>
                <a:cs typeface="Simplified Arabic" panose="02020603050405020304" pitchFamily="18" charset="-78"/>
              </a:rPr>
              <a:t>مقدمة :</a:t>
            </a:r>
            <a:endParaRPr lang="fr-FR" sz="2000" dirty="0">
              <a:latin typeface="Simplified Arabic" panose="02020603050405020304" pitchFamily="18" charset="-78"/>
              <a:cs typeface="Simplified Arabic" panose="02020603050405020304" pitchFamily="18" charset="-78"/>
            </a:endParaRPr>
          </a:p>
          <a:p>
            <a:pPr algn="justLow" rtl="1"/>
            <a:r>
              <a:rPr lang="ar-EG" sz="2000" dirty="0">
                <a:latin typeface="Simplified Arabic" panose="02020603050405020304" pitchFamily="18" charset="-78"/>
                <a:cs typeface="Simplified Arabic" panose="02020603050405020304" pitchFamily="18" charset="-78"/>
              </a:rPr>
              <a:t> </a:t>
            </a:r>
            <a:r>
              <a:rPr lang="ar-EG" sz="2000" dirty="0" smtClean="0">
                <a:latin typeface="Simplified Arabic" panose="02020603050405020304" pitchFamily="18" charset="-78"/>
                <a:cs typeface="Simplified Arabic" panose="02020603050405020304" pitchFamily="18" charset="-78"/>
              </a:rPr>
              <a:t>  </a:t>
            </a:r>
            <a:r>
              <a:rPr lang="ar-EG" sz="2000" dirty="0">
                <a:latin typeface="Simplified Arabic" panose="02020603050405020304" pitchFamily="18" charset="-78"/>
                <a:cs typeface="Simplified Arabic" panose="02020603050405020304" pitchFamily="18" charset="-78"/>
              </a:rPr>
              <a:t>تعد دراسة الشخصية ببعديها الإيجابي والسلبي من المواضيع التي شغلت العاملين في المجال النفسي ولكن للأسف ولمتتبع الأدب السيكولوجي يجد أن علم النفس كرس طرفاً كبيراً من دراساته لفحص مختلف جوانب الكدر والتعاسة في حياة البشر، ولكنه بخل بإسهاماته وتحليلاته </a:t>
            </a:r>
            <a:r>
              <a:rPr lang="ar-EG" sz="2000" dirty="0" err="1">
                <a:latin typeface="Simplified Arabic" panose="02020603050405020304" pitchFamily="18" charset="-78"/>
                <a:cs typeface="Simplified Arabic" panose="02020603050405020304" pitchFamily="18" charset="-78"/>
              </a:rPr>
              <a:t>ومنطلقاته</a:t>
            </a:r>
            <a:r>
              <a:rPr lang="ar-EG" sz="2000" dirty="0">
                <a:latin typeface="Simplified Arabic" panose="02020603050405020304" pitchFamily="18" charset="-78"/>
                <a:cs typeface="Simplified Arabic" panose="02020603050405020304" pitchFamily="18" charset="-78"/>
              </a:rPr>
              <a:t> النظرية في تناول ذلك الجانب المضيء في حياتهم كـ (الشعور بالسعادة والبهجة والتسامح، والتفاؤل، والأمل، والرضا عن جنبات الحياة والاستمتاع بها، أو بعض منها، وكذلك الصمود، والجلد والصبر على تحمل الشدائد، فضلاً عن الجوانب الإنسانية الأكثر رقياً وتحضراً كالإحساس بمعنى الحياة، ونوعية الحياة وجودتها وبهجتها)، هذا بالإضافة إلى الجوانب الإيجابية في علاقة الإنسان بأخيه الإنسان والبيئة، والواقع الخارجي من حوله، ذلك الواقع الذي اعتادت الذات أن تعيشه أنساً وقيمة من خلال إحداث حالة من التكيف والتلاؤم والفاعلية، والتوافق، وحل الصراعات، وانسجام الذات، والدعم الاجتماعي وغير ذلك من الجوانب الأخرى التي تجعل الذات أكثر إيجابية وفاعلية.</a:t>
            </a:r>
            <a:endParaRPr lang="fr-FR" sz="2000" dirty="0">
              <a:latin typeface="Simplified Arabic" panose="02020603050405020304" pitchFamily="18" charset="-78"/>
              <a:cs typeface="Simplified Arabic" panose="02020603050405020304" pitchFamily="18" charset="-78"/>
            </a:endParaRPr>
          </a:p>
          <a:p>
            <a:pPr algn="justLow" rtl="1"/>
            <a:r>
              <a:rPr lang="ar-SA" sz="2000" b="1" dirty="0">
                <a:latin typeface="Simplified Arabic" panose="02020603050405020304" pitchFamily="18" charset="-78"/>
                <a:cs typeface="Simplified Arabic" panose="02020603050405020304" pitchFamily="18" charset="-78"/>
              </a:rPr>
              <a:t>لذلك أصبح من الضروري وجود فرع في علم النفس يهتم بالجوانب الإيجابية في الشخصية حيث </a:t>
            </a:r>
            <a:r>
              <a:rPr lang="ar-SA" sz="2000" b="1" dirty="0" err="1">
                <a:latin typeface="Simplified Arabic" panose="02020603050405020304" pitchFamily="18" charset="-78"/>
                <a:cs typeface="Simplified Arabic" panose="02020603050405020304" pitchFamily="18" charset="-78"/>
              </a:rPr>
              <a:t>يعتبر</a:t>
            </a:r>
            <a:r>
              <a:rPr lang="ar-SA" sz="2000" dirty="0" err="1">
                <a:latin typeface="Simplified Arabic" panose="02020603050405020304" pitchFamily="18" charset="-78"/>
                <a:cs typeface="Simplified Arabic" panose="02020603050405020304" pitchFamily="18" charset="-78"/>
              </a:rPr>
              <a:t>علم</a:t>
            </a:r>
            <a:r>
              <a:rPr lang="ar-SA" sz="2000" dirty="0">
                <a:latin typeface="Simplified Arabic" panose="02020603050405020304" pitchFamily="18" charset="-78"/>
                <a:cs typeface="Simplified Arabic" panose="02020603050405020304" pitchFamily="18" charset="-78"/>
              </a:rPr>
              <a:t> النفس الإيجابي هو تيار حديث في علم النفس يقدم </a:t>
            </a:r>
            <a:r>
              <a:rPr lang="ar-SA" sz="2000" dirty="0" err="1">
                <a:latin typeface="Simplified Arabic" panose="02020603050405020304" pitchFamily="18" charset="-78"/>
                <a:cs typeface="Simplified Arabic" panose="02020603050405020304" pitchFamily="18" charset="-78"/>
              </a:rPr>
              <a:t>منضورا</a:t>
            </a:r>
            <a:r>
              <a:rPr lang="ar-SA" sz="2000" dirty="0">
                <a:latin typeface="Simplified Arabic" panose="02020603050405020304" pitchFamily="18" charset="-78"/>
                <a:cs typeface="Simplified Arabic" panose="02020603050405020304" pitchFamily="18" charset="-78"/>
              </a:rPr>
              <a:t> جديدا في النظرة إلى قضايا الإنسان النفسية والوجودية ، إنه يركز على دراسة أوجه النماء </a:t>
            </a:r>
            <a:r>
              <a:rPr lang="ar-SA" sz="2000" dirty="0" err="1">
                <a:latin typeface="Simplified Arabic" panose="02020603050405020304" pitchFamily="18" charset="-78"/>
                <a:cs typeface="Simplified Arabic" panose="02020603050405020304" pitchFamily="18" charset="-78"/>
              </a:rPr>
              <a:t>والإقتدار</a:t>
            </a:r>
            <a:r>
              <a:rPr lang="ar-SA" sz="2000" dirty="0">
                <a:latin typeface="Simplified Arabic" panose="02020603050405020304" pitchFamily="18" charset="-78"/>
                <a:cs typeface="Simplified Arabic" panose="02020603050405020304" pitchFamily="18" charset="-78"/>
              </a:rPr>
              <a:t> والفضائل التي تمكن الأفراد والجماعات أن تنطلق وتحقق امكاناتها </a:t>
            </a:r>
            <a:r>
              <a:rPr lang="ar-DZ" sz="2000" dirty="0" smtClean="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9373817"/>
      </p:ext>
    </p:extLst>
  </p:cSld>
  <p:clrMapOvr>
    <a:masterClrMapping/>
  </p:clrMapOvr>
  <mc:AlternateContent xmlns:mc="http://schemas.openxmlformats.org/markup-compatibility/2006">
    <mc:Choice xmlns:p14="http://schemas.microsoft.com/office/powerpoint/2010/main" Requires="p14">
      <p:transition spd="slow" p14:dur="2000" advTm="75196"/>
    </mc:Choice>
    <mc:Fallback>
      <p:transition spd="slow" advTm="7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90812" y="1669143"/>
            <a:ext cx="8915400" cy="2786743"/>
          </a:xfrm>
        </p:spPr>
        <p:txBody>
          <a:bodyPr/>
          <a:lstStyle/>
          <a:p>
            <a:pPr lvl="0" algn="justLow" rtl="1"/>
            <a:r>
              <a:rPr lang="ar-SA" sz="2000" b="1" dirty="0">
                <a:latin typeface="Simplified Arabic" panose="02020603050405020304" pitchFamily="18" charset="-78"/>
                <a:cs typeface="Simplified Arabic" panose="02020603050405020304" pitchFamily="18" charset="-78"/>
              </a:rPr>
              <a:t>ويعرف </a:t>
            </a:r>
            <a:r>
              <a:rPr lang="ar-SA" sz="2000" b="1" dirty="0" smtClean="0">
                <a:latin typeface="Simplified Arabic" panose="02020603050405020304" pitchFamily="18" charset="-78"/>
                <a:cs typeface="Simplified Arabic" panose="02020603050405020304" pitchFamily="18" charset="-78"/>
              </a:rPr>
              <a:t>أم</a:t>
            </a:r>
            <a:r>
              <a:rPr lang="ar-DZ" sz="2000" b="1" dirty="0" smtClean="0">
                <a:latin typeface="Simplified Arabic" panose="02020603050405020304" pitchFamily="18" charset="-78"/>
                <a:cs typeface="Simplified Arabic" panose="02020603050405020304" pitchFamily="18" charset="-78"/>
              </a:rPr>
              <a:t>ج</a:t>
            </a:r>
            <a:r>
              <a:rPr lang="ar-SA" sz="2000" b="1" dirty="0" smtClean="0">
                <a:latin typeface="Simplified Arabic" panose="02020603050405020304" pitchFamily="18" charset="-78"/>
                <a:cs typeface="Simplified Arabic" panose="02020603050405020304" pitchFamily="18" charset="-78"/>
              </a:rPr>
              <a:t>د </a:t>
            </a:r>
            <a:r>
              <a:rPr lang="ar-SA" sz="2000" b="1" dirty="0">
                <a:latin typeface="Simplified Arabic" panose="02020603050405020304" pitchFamily="18" charset="-78"/>
                <a:cs typeface="Simplified Arabic" panose="02020603050405020304" pitchFamily="18" charset="-78"/>
              </a:rPr>
              <a:t>عبد </a:t>
            </a:r>
            <a:r>
              <a:rPr lang="ar-DZ" sz="2000" b="1" dirty="0" smtClean="0">
                <a:latin typeface="Simplified Arabic" panose="02020603050405020304" pitchFamily="18" charset="-78"/>
                <a:cs typeface="Simplified Arabic" panose="02020603050405020304" pitchFamily="18" charset="-78"/>
              </a:rPr>
              <a:t>الخالق </a:t>
            </a:r>
            <a:r>
              <a:rPr lang="ar-SA" sz="2000" b="1" dirty="0" smtClean="0">
                <a:latin typeface="Simplified Arabic" panose="02020603050405020304" pitchFamily="18" charset="-78"/>
                <a:cs typeface="Simplified Arabic" panose="02020603050405020304" pitchFamily="18" charset="-78"/>
              </a:rPr>
              <a:t>(</a:t>
            </a:r>
            <a:r>
              <a:rPr lang="ar-DZ" sz="2000" b="1" dirty="0" smtClean="0">
                <a:latin typeface="Simplified Arabic" panose="02020603050405020304" pitchFamily="18" charset="-78"/>
                <a:cs typeface="Simplified Arabic" panose="02020603050405020304" pitchFamily="18" charset="-78"/>
              </a:rPr>
              <a:t>1980</a:t>
            </a:r>
            <a:r>
              <a:rPr lang="ar-SA" sz="2000" b="1" dirty="0" smtClean="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الشخصية </a:t>
            </a:r>
            <a:r>
              <a:rPr lang="ar-DZ" sz="2000" b="1" dirty="0" smtClean="0">
                <a:latin typeface="Simplified Arabic" panose="02020603050405020304" pitchFamily="18" charset="-78"/>
                <a:cs typeface="Simplified Arabic" panose="02020603050405020304" pitchFamily="18" charset="-78"/>
              </a:rPr>
              <a:t>بأنها </a:t>
            </a:r>
            <a:r>
              <a:rPr lang="ar-SA" sz="2000" b="1" dirty="0" smtClean="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تنظيم </a:t>
            </a:r>
            <a:r>
              <a:rPr lang="ar-SA" sz="2000" b="1" dirty="0" smtClean="0">
                <a:latin typeface="Simplified Arabic" panose="02020603050405020304" pitchFamily="18" charset="-78"/>
                <a:cs typeface="Simplified Arabic" panose="02020603050405020304" pitchFamily="18" charset="-78"/>
              </a:rPr>
              <a:t>دينامي </a:t>
            </a:r>
            <a:r>
              <a:rPr lang="ar-SA" sz="2000" b="1" dirty="0">
                <a:latin typeface="Simplified Arabic" panose="02020603050405020304" pitchFamily="18" charset="-78"/>
                <a:cs typeface="Simplified Arabic" panose="02020603050405020304" pitchFamily="18" charset="-78"/>
              </a:rPr>
              <a:t>داخل الفرد له </a:t>
            </a:r>
            <a:r>
              <a:rPr lang="ar-SA" sz="2000" b="1" dirty="0" smtClean="0">
                <a:latin typeface="Simplified Arabic" panose="02020603050405020304" pitchFamily="18" charset="-78"/>
                <a:cs typeface="Simplified Arabic" panose="02020603050405020304" pitchFamily="18" charset="-78"/>
              </a:rPr>
              <a:t>قدر</a:t>
            </a:r>
            <a:r>
              <a:rPr lang="ar-DZ" sz="2000" b="1" dirty="0" smtClean="0">
                <a:latin typeface="Simplified Arabic" panose="02020603050405020304" pitchFamily="18" charset="-78"/>
                <a:cs typeface="Simplified Arabic" panose="02020603050405020304" pitchFamily="18" charset="-78"/>
              </a:rPr>
              <a:t> </a:t>
            </a:r>
            <a:r>
              <a:rPr lang="ar-SA" sz="2000" b="1" dirty="0" smtClean="0">
                <a:latin typeface="Simplified Arabic" panose="02020603050405020304" pitchFamily="18" charset="-78"/>
                <a:cs typeface="Simplified Arabic" panose="02020603050405020304" pitchFamily="18" charset="-78"/>
              </a:rPr>
              <a:t>كبري </a:t>
            </a:r>
            <a:r>
              <a:rPr lang="ar-SA" sz="2000" b="1" dirty="0">
                <a:latin typeface="Simplified Arabic" panose="02020603050405020304" pitchFamily="18" charset="-78"/>
                <a:cs typeface="Simplified Arabic" panose="02020603050405020304" pitchFamily="18" charset="-78"/>
              </a:rPr>
              <a:t>من الثبات والدوام </a:t>
            </a:r>
            <a:r>
              <a:rPr lang="ar-DZ" sz="2000" b="1" dirty="0" smtClean="0">
                <a:latin typeface="Simplified Arabic" panose="02020603050405020304" pitchFamily="18" charset="-78"/>
                <a:cs typeface="Simplified Arabic" panose="02020603050405020304" pitchFamily="18" charset="-78"/>
              </a:rPr>
              <a:t>يحمل جملة  </a:t>
            </a:r>
            <a:r>
              <a:rPr lang="ar-SA" sz="2000" b="1" dirty="0" smtClean="0">
                <a:latin typeface="Simplified Arabic" panose="02020603050405020304" pitchFamily="18" charset="-78"/>
                <a:cs typeface="Simplified Arabic" panose="02020603050405020304" pitchFamily="18" charset="-78"/>
              </a:rPr>
              <a:t>من </a:t>
            </a:r>
            <a:r>
              <a:rPr lang="ar-SA" sz="2000" b="1" dirty="0">
                <a:latin typeface="Simplified Arabic" panose="02020603050405020304" pitchFamily="18" charset="-78"/>
                <a:cs typeface="Simplified Arabic" panose="02020603050405020304" pitchFamily="18" charset="-78"/>
              </a:rPr>
              <a:t>الوظائف أو السمات أو </a:t>
            </a:r>
            <a:r>
              <a:rPr lang="ar-SA" sz="2000" b="1" dirty="0" smtClean="0">
                <a:latin typeface="Simplified Arabic" panose="02020603050405020304" pitchFamily="18" charset="-78"/>
                <a:cs typeface="Simplified Arabic" panose="02020603050405020304" pitchFamily="18" charset="-78"/>
              </a:rPr>
              <a:t>ال</a:t>
            </a:r>
            <a:r>
              <a:rPr lang="ar-DZ" sz="2000" b="1" dirty="0" smtClean="0">
                <a:latin typeface="Simplified Arabic" panose="02020603050405020304" pitchFamily="18" charset="-78"/>
                <a:cs typeface="Simplified Arabic" panose="02020603050405020304" pitchFamily="18" charset="-78"/>
              </a:rPr>
              <a:t>أ</a:t>
            </a:r>
            <a:r>
              <a:rPr lang="ar-SA" sz="2000" b="1" dirty="0" err="1" smtClean="0">
                <a:latin typeface="Simplified Arabic" panose="02020603050405020304" pitchFamily="18" charset="-78"/>
                <a:cs typeface="Simplified Arabic" panose="02020603050405020304" pitchFamily="18" charset="-78"/>
              </a:rPr>
              <a:t>جهزة</a:t>
            </a:r>
            <a:r>
              <a:rPr lang="ar-SA" sz="2000" b="1" dirty="0" smtClean="0">
                <a:latin typeface="Simplified Arabic" panose="02020603050405020304" pitchFamily="18" charset="-78"/>
                <a:cs typeface="Simplified Arabic" panose="02020603050405020304" pitchFamily="18" charset="-78"/>
              </a:rPr>
              <a:t> </a:t>
            </a:r>
            <a:r>
              <a:rPr lang="ar-DZ" sz="2000" b="1" dirty="0" smtClean="0">
                <a:latin typeface="Simplified Arabic" panose="02020603050405020304" pitchFamily="18" charset="-78"/>
                <a:cs typeface="Simplified Arabic" panose="02020603050405020304" pitchFamily="18" charset="-78"/>
              </a:rPr>
              <a:t>الإدراكية </a:t>
            </a:r>
            <a:r>
              <a:rPr lang="ar-SA" sz="2000" b="1" dirty="0" err="1" smtClean="0">
                <a:latin typeface="Simplified Arabic" panose="02020603050405020304" pitchFamily="18" charset="-78"/>
                <a:cs typeface="Simplified Arabic" panose="02020603050405020304" pitchFamily="18" charset="-78"/>
              </a:rPr>
              <a:t>والنزوعية</a:t>
            </a:r>
            <a:r>
              <a:rPr lang="ar-DZ" sz="2000" b="1" dirty="0" smtClean="0">
                <a:latin typeface="Simplified Arabic" panose="02020603050405020304" pitchFamily="18" charset="-78"/>
                <a:cs typeface="Simplified Arabic" panose="02020603050405020304" pitchFamily="18" charset="-78"/>
              </a:rPr>
              <a:t> </a:t>
            </a:r>
            <a:r>
              <a:rPr lang="ar-SA" sz="2000" b="1" dirty="0" smtClean="0">
                <a:latin typeface="Simplified Arabic" panose="02020603050405020304" pitchFamily="18" charset="-78"/>
                <a:cs typeface="Simplified Arabic" panose="02020603050405020304" pitchFamily="18" charset="-78"/>
              </a:rPr>
              <a:t>و</a:t>
            </a:r>
            <a:r>
              <a:rPr lang="ar-DZ" sz="2000" b="1" dirty="0" smtClean="0">
                <a:latin typeface="Simplified Arabic" panose="02020603050405020304" pitchFamily="18" charset="-78"/>
                <a:cs typeface="Simplified Arabic" panose="02020603050405020304" pitchFamily="18" charset="-78"/>
              </a:rPr>
              <a:t> </a:t>
            </a:r>
            <a:r>
              <a:rPr lang="ar-SA" sz="2000" b="1" dirty="0" smtClean="0">
                <a:latin typeface="Simplified Arabic" panose="02020603050405020304" pitchFamily="18" charset="-78"/>
                <a:cs typeface="Simplified Arabic" panose="02020603050405020304" pitchFamily="18" charset="-78"/>
              </a:rPr>
              <a:t>ا</a:t>
            </a:r>
            <a:r>
              <a:rPr lang="ar-DZ" sz="2000" b="1" dirty="0" err="1" smtClean="0">
                <a:latin typeface="Simplified Arabic" panose="02020603050405020304" pitchFamily="18" charset="-78"/>
                <a:cs typeface="Simplified Arabic" panose="02020603050405020304" pitchFamily="18" charset="-78"/>
              </a:rPr>
              <a:t>لإ</a:t>
            </a:r>
            <a:r>
              <a:rPr lang="ar-SA" sz="2000" b="1" dirty="0" err="1" smtClean="0">
                <a:latin typeface="Simplified Arabic" panose="02020603050405020304" pitchFamily="18" charset="-78"/>
                <a:cs typeface="Simplified Arabic" panose="02020603050405020304" pitchFamily="18" charset="-78"/>
              </a:rPr>
              <a:t>نفعالية</a:t>
            </a:r>
            <a:r>
              <a:rPr lang="ar-SA" sz="2000" b="1" dirty="0" smtClean="0">
                <a:latin typeface="Simplified Arabic" panose="02020603050405020304" pitchFamily="18" charset="-78"/>
                <a:cs typeface="Simplified Arabic" panose="02020603050405020304" pitchFamily="18" charset="-78"/>
              </a:rPr>
              <a:t> </a:t>
            </a:r>
            <a:r>
              <a:rPr lang="ar-DZ" sz="2000" b="1" dirty="0" smtClean="0">
                <a:latin typeface="Simplified Arabic" panose="02020603050405020304" pitchFamily="18" charset="-78"/>
                <a:cs typeface="Simplified Arabic" panose="02020603050405020304" pitchFamily="18" charset="-78"/>
              </a:rPr>
              <a:t>و الم</a:t>
            </a:r>
            <a:r>
              <a:rPr lang="ar-SA" sz="2000" b="1" dirty="0" smtClean="0">
                <a:latin typeface="Simplified Arabic" panose="02020603050405020304" pitchFamily="18" charset="-78"/>
                <a:cs typeface="Simplified Arabic" panose="02020603050405020304" pitchFamily="18" charset="-78"/>
              </a:rPr>
              <a:t>عرفية </a:t>
            </a:r>
            <a:r>
              <a:rPr lang="ar-SA" sz="2000" b="1" dirty="0">
                <a:latin typeface="Simplified Arabic" panose="02020603050405020304" pitchFamily="18" charset="-78"/>
                <a:cs typeface="Simplified Arabic" panose="02020603050405020304" pitchFamily="18" charset="-78"/>
              </a:rPr>
              <a:t>والدافعية </a:t>
            </a:r>
            <a:r>
              <a:rPr lang="ar-SA" sz="2000" b="1" dirty="0" smtClean="0">
                <a:latin typeface="Simplified Arabic" panose="02020603050405020304" pitchFamily="18" charset="-78"/>
                <a:cs typeface="Simplified Arabic" panose="02020603050405020304" pitchFamily="18" charset="-78"/>
              </a:rPr>
              <a:t>ال</a:t>
            </a:r>
            <a:r>
              <a:rPr lang="ar-DZ" sz="2000" b="1" dirty="0" smtClean="0">
                <a:latin typeface="Simplified Arabic" panose="02020603050405020304" pitchFamily="18" charset="-78"/>
                <a:cs typeface="Simplified Arabic" panose="02020603050405020304" pitchFamily="18" charset="-78"/>
              </a:rPr>
              <a:t>تي ت</a:t>
            </a:r>
            <a:r>
              <a:rPr lang="ar-SA" sz="2000" b="1" dirty="0" smtClean="0">
                <a:latin typeface="Simplified Arabic" panose="02020603050405020304" pitchFamily="18" charset="-78"/>
                <a:cs typeface="Simplified Arabic" panose="02020603050405020304" pitchFamily="18" charset="-78"/>
              </a:rPr>
              <a:t>ح</a:t>
            </a:r>
            <a:r>
              <a:rPr lang="ar-DZ" sz="2000" b="1" dirty="0" smtClean="0">
                <a:latin typeface="Simplified Arabic" panose="02020603050405020304" pitchFamily="18" charset="-78"/>
                <a:cs typeface="Simplified Arabic" panose="02020603050405020304" pitchFamily="18" charset="-78"/>
              </a:rPr>
              <a:t>د</a:t>
            </a:r>
            <a:r>
              <a:rPr lang="ar-SA" sz="2000" b="1" dirty="0" smtClean="0">
                <a:latin typeface="Simplified Arabic" panose="02020603050405020304" pitchFamily="18" charset="-78"/>
                <a:cs typeface="Simplified Arabic" panose="02020603050405020304" pitchFamily="18" charset="-78"/>
              </a:rPr>
              <a:t>د </a:t>
            </a:r>
            <a:r>
              <a:rPr lang="ar-SA" sz="2000" b="1" dirty="0">
                <a:latin typeface="Simplified Arabic" panose="02020603050405020304" pitchFamily="18" charset="-78"/>
                <a:cs typeface="Simplified Arabic" panose="02020603050405020304" pitchFamily="18" charset="-78"/>
              </a:rPr>
              <a:t>طريقة الفرد </a:t>
            </a:r>
            <a:r>
              <a:rPr lang="ar-DZ" sz="2000" b="1" dirty="0" smtClean="0">
                <a:latin typeface="Simplified Arabic" panose="02020603050405020304" pitchFamily="18" charset="-78"/>
                <a:cs typeface="Simplified Arabic" panose="02020603050405020304" pitchFamily="18" charset="-78"/>
              </a:rPr>
              <a:t>المتميزة في </a:t>
            </a:r>
            <a:r>
              <a:rPr lang="ar-SA" sz="2000" b="1" dirty="0" smtClean="0">
                <a:latin typeface="Simplified Arabic" panose="02020603050405020304" pitchFamily="18" charset="-78"/>
                <a:cs typeface="Simplified Arabic" panose="02020603050405020304" pitchFamily="18" charset="-78"/>
              </a:rPr>
              <a:t>استجابته </a:t>
            </a:r>
            <a:r>
              <a:rPr lang="ar-SA" sz="2000" b="1" dirty="0">
                <a:latin typeface="Simplified Arabic" panose="02020603050405020304" pitchFamily="18" charset="-78"/>
                <a:cs typeface="Simplified Arabic" panose="02020603050405020304" pitchFamily="18" charset="-78"/>
              </a:rPr>
              <a:t>للمواقف </a:t>
            </a:r>
            <a:r>
              <a:rPr lang="ar-SA" sz="2000" b="1" dirty="0" smtClean="0">
                <a:latin typeface="Simplified Arabic" panose="02020603050405020304" pitchFamily="18" charset="-78"/>
                <a:cs typeface="Simplified Arabic" panose="02020603050405020304" pitchFamily="18" charset="-78"/>
              </a:rPr>
              <a:t>وأسلوبه</a:t>
            </a:r>
            <a:r>
              <a:rPr lang="ar-DZ" sz="2000" b="1" dirty="0" smtClean="0">
                <a:latin typeface="Simplified Arabic" panose="02020603050405020304" pitchFamily="18" charset="-78"/>
                <a:cs typeface="Simplified Arabic" panose="02020603050405020304" pitchFamily="18" charset="-78"/>
              </a:rPr>
              <a:t> الخاص في التكيف مع ال</a:t>
            </a:r>
            <a:r>
              <a:rPr lang="ar-SA" sz="2000" b="1" dirty="0" smtClean="0">
                <a:latin typeface="Simplified Arabic" panose="02020603050405020304" pitchFamily="18" charset="-78"/>
                <a:cs typeface="Simplified Arabic" panose="02020603050405020304" pitchFamily="18" charset="-78"/>
              </a:rPr>
              <a:t>بيئة </a:t>
            </a:r>
            <a:r>
              <a:rPr lang="ar-SA" sz="2000" b="1" dirty="0">
                <a:latin typeface="Simplified Arabic" panose="02020603050405020304" pitchFamily="18" charset="-78"/>
                <a:cs typeface="Simplified Arabic" panose="02020603050405020304" pitchFamily="18" charset="-78"/>
              </a:rPr>
              <a:t>، وقد ينتج عن هذا </a:t>
            </a:r>
            <a:r>
              <a:rPr lang="ar-DZ" sz="2000" b="1" dirty="0" smtClean="0">
                <a:latin typeface="Simplified Arabic" panose="02020603050405020304" pitchFamily="18" charset="-78"/>
                <a:cs typeface="Simplified Arabic" panose="02020603050405020304" pitchFamily="18" charset="-78"/>
              </a:rPr>
              <a:t>الأسلوب التوافق </a:t>
            </a:r>
            <a:endParaRPr lang="fr-FR" sz="2000" dirty="0">
              <a:latin typeface="Simplified Arabic" panose="02020603050405020304" pitchFamily="18" charset="-78"/>
              <a:cs typeface="Simplified Arabic" panose="02020603050405020304" pitchFamily="18" charset="-78"/>
            </a:endParaRPr>
          </a:p>
          <a:p>
            <a:pPr lvl="0" algn="justLow" rtl="1"/>
            <a:r>
              <a:rPr lang="ar-SA" sz="2000" b="1" dirty="0">
                <a:latin typeface="Simplified Arabic" panose="02020603050405020304" pitchFamily="18" charset="-78"/>
                <a:cs typeface="Simplified Arabic" panose="02020603050405020304" pitchFamily="18" charset="-78"/>
              </a:rPr>
              <a:t>وعرف </a:t>
            </a:r>
            <a:r>
              <a:rPr lang="ar-SA" sz="2000" b="1" dirty="0" err="1" smtClean="0">
                <a:latin typeface="Simplified Arabic" panose="02020603050405020304" pitchFamily="18" charset="-78"/>
                <a:cs typeface="Simplified Arabic" panose="02020603050405020304" pitchFamily="18" charset="-78"/>
              </a:rPr>
              <a:t>الزورس</a:t>
            </a:r>
            <a:r>
              <a:rPr lang="ar-DZ" sz="2000" b="1" dirty="0" smtClean="0">
                <a:latin typeface="Simplified Arabic" panose="02020603050405020304" pitchFamily="18" charset="-78"/>
                <a:cs typeface="Simplified Arabic" panose="02020603050405020304" pitchFamily="18" charset="-78"/>
              </a:rPr>
              <a:t>  </a:t>
            </a:r>
            <a:r>
              <a:rPr lang="fr-FR" sz="2000" b="1" dirty="0" err="1" smtClean="0">
                <a:latin typeface="Simplified Arabic" panose="02020603050405020304" pitchFamily="18" charset="-78"/>
                <a:cs typeface="Simplified Arabic" panose="02020603050405020304" pitchFamily="18" charset="-78"/>
              </a:rPr>
              <a:t>lazoroos</a:t>
            </a:r>
            <a:r>
              <a:rPr lang="ar-SA" sz="2000" b="1" dirty="0">
                <a:latin typeface="Simplified Arabic" panose="02020603050405020304" pitchFamily="18" charset="-78"/>
                <a:cs typeface="Simplified Arabic" panose="02020603050405020304" pitchFamily="18" charset="-78"/>
              </a:rPr>
              <a:t>الشخصية </a:t>
            </a:r>
            <a:r>
              <a:rPr lang="ar-DZ" sz="2000" b="1" dirty="0" smtClean="0">
                <a:latin typeface="Simplified Arabic" panose="02020603050405020304" pitchFamily="18" charset="-78"/>
                <a:cs typeface="Simplified Arabic" panose="02020603050405020304" pitchFamily="18" charset="-78"/>
              </a:rPr>
              <a:t>بأنها</a:t>
            </a:r>
            <a:r>
              <a:rPr lang="ar-SA" sz="2000" b="1" dirty="0" smtClean="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 </a:t>
            </a:r>
            <a:r>
              <a:rPr lang="ar-DZ" sz="2000" b="1" dirty="0" smtClean="0">
                <a:latin typeface="Simplified Arabic" panose="02020603050405020304" pitchFamily="18" charset="-78"/>
                <a:cs typeface="Simplified Arabic" panose="02020603050405020304" pitchFamily="18" charset="-78"/>
              </a:rPr>
              <a:t>جم</a:t>
            </a:r>
            <a:r>
              <a:rPr lang="ar-SA" sz="2000" b="1" dirty="0" err="1" smtClean="0">
                <a:latin typeface="Simplified Arabic" panose="02020603050405020304" pitchFamily="18" charset="-78"/>
                <a:cs typeface="Simplified Arabic" panose="02020603050405020304" pitchFamily="18" charset="-78"/>
              </a:rPr>
              <a:t>لة</a:t>
            </a:r>
            <a:r>
              <a:rPr lang="ar-SA" sz="2000" b="1" dirty="0" smtClean="0">
                <a:latin typeface="Simplified Arabic" panose="02020603050405020304" pitchFamily="18" charset="-78"/>
                <a:cs typeface="Simplified Arabic" panose="02020603050405020304" pitchFamily="18" charset="-78"/>
              </a:rPr>
              <a:t> </a:t>
            </a:r>
            <a:r>
              <a:rPr lang="ar-DZ" sz="2000" b="1" dirty="0" smtClean="0">
                <a:latin typeface="Simplified Arabic" panose="02020603050405020304" pitchFamily="18" charset="-78"/>
                <a:cs typeface="Simplified Arabic" panose="02020603050405020304" pitchFamily="18" charset="-78"/>
              </a:rPr>
              <a:t>من </a:t>
            </a:r>
            <a:r>
              <a:rPr lang="ar-SA" sz="2000" b="1" dirty="0" smtClean="0">
                <a:latin typeface="Simplified Arabic" panose="02020603050405020304" pitchFamily="18" charset="-78"/>
                <a:cs typeface="Simplified Arabic" panose="02020603050405020304" pitchFamily="18" charset="-78"/>
              </a:rPr>
              <a:t>الصفات ا</a:t>
            </a:r>
            <a:r>
              <a:rPr lang="ar-DZ" sz="2000" b="1" dirty="0" smtClean="0">
                <a:latin typeface="Simplified Arabic" panose="02020603050405020304" pitchFamily="18" charset="-78"/>
                <a:cs typeface="Simplified Arabic" panose="02020603050405020304" pitchFamily="18" charset="-78"/>
              </a:rPr>
              <a:t>ل</a:t>
            </a:r>
            <a:r>
              <a:rPr lang="ar-SA" sz="2000" b="1" dirty="0" smtClean="0">
                <a:latin typeface="Simplified Arabic" panose="02020603050405020304" pitchFamily="18" charset="-78"/>
                <a:cs typeface="Simplified Arabic" panose="02020603050405020304" pitchFamily="18" charset="-78"/>
              </a:rPr>
              <a:t>جسمية </a:t>
            </a:r>
            <a:r>
              <a:rPr lang="ar-SA" sz="2000" b="1" dirty="0">
                <a:latin typeface="Simplified Arabic" panose="02020603050405020304" pitchFamily="18" charset="-78"/>
                <a:cs typeface="Simplified Arabic" panose="02020603050405020304" pitchFamily="18" charset="-78"/>
              </a:rPr>
              <a:t>والعقلية </a:t>
            </a:r>
            <a:r>
              <a:rPr lang="ar-SA" sz="2000" b="1" dirty="0" smtClean="0">
                <a:latin typeface="Simplified Arabic" panose="02020603050405020304" pitchFamily="18" charset="-78"/>
                <a:cs typeface="Simplified Arabic" panose="02020603050405020304" pitchFamily="18" charset="-78"/>
              </a:rPr>
              <a:t>و</a:t>
            </a:r>
            <a:r>
              <a:rPr lang="ar-DZ" sz="2000" b="1" dirty="0" smtClean="0">
                <a:latin typeface="Simplified Arabic" panose="02020603050405020304" pitchFamily="18" charset="-78"/>
                <a:cs typeface="Simplified Arabic" panose="02020603050405020304" pitchFamily="18" charset="-78"/>
              </a:rPr>
              <a:t>ال</a:t>
            </a:r>
            <a:r>
              <a:rPr lang="ar-SA" sz="2000" b="1" dirty="0" smtClean="0">
                <a:latin typeface="Simplified Arabic" panose="02020603050405020304" pitchFamily="18" charset="-78"/>
                <a:cs typeface="Simplified Arabic" panose="02020603050405020304" pitchFamily="18" charset="-78"/>
              </a:rPr>
              <a:t>مزاجية</a:t>
            </a:r>
            <a:r>
              <a:rPr lang="ar-DZ" sz="2000" b="1" dirty="0" smtClean="0">
                <a:latin typeface="Simplified Arabic" panose="02020603050405020304" pitchFamily="18" charset="-78"/>
                <a:cs typeface="Simplified Arabic" panose="02020603050405020304" pitchFamily="18" charset="-78"/>
              </a:rPr>
              <a:t> </a:t>
            </a:r>
            <a:r>
              <a:rPr lang="ar-SA" sz="2000" b="1" dirty="0" smtClean="0">
                <a:latin typeface="Simplified Arabic" panose="02020603050405020304" pitchFamily="18" charset="-78"/>
                <a:cs typeface="Simplified Arabic" panose="02020603050405020304" pitchFamily="18" charset="-78"/>
              </a:rPr>
              <a:t>و</a:t>
            </a:r>
            <a:r>
              <a:rPr lang="ar-DZ" sz="2000" b="1" dirty="0" smtClean="0">
                <a:latin typeface="Simplified Arabic" panose="02020603050405020304" pitchFamily="18" charset="-78"/>
                <a:cs typeface="Simplified Arabic" panose="02020603050405020304" pitchFamily="18" charset="-78"/>
              </a:rPr>
              <a:t> </a:t>
            </a:r>
            <a:r>
              <a:rPr lang="ar-SA" sz="2000" b="1" dirty="0" smtClean="0">
                <a:latin typeface="Simplified Arabic" panose="02020603050405020304" pitchFamily="18" charset="-78"/>
                <a:cs typeface="Simplified Arabic" panose="02020603050405020304" pitchFamily="18" charset="-78"/>
              </a:rPr>
              <a:t>ال</a:t>
            </a:r>
            <a:r>
              <a:rPr lang="ar-DZ" sz="2000" b="1" dirty="0" smtClean="0">
                <a:latin typeface="Simplified Arabic" panose="02020603050405020304" pitchFamily="18" charset="-78"/>
                <a:cs typeface="Simplified Arabic" panose="02020603050405020304" pitchFamily="18" charset="-78"/>
              </a:rPr>
              <a:t>إ</a:t>
            </a:r>
            <a:r>
              <a:rPr lang="ar-SA" sz="2000" b="1" dirty="0" err="1" smtClean="0">
                <a:latin typeface="Simplified Arabic" panose="02020603050405020304" pitchFamily="18" charset="-78"/>
                <a:cs typeface="Simplified Arabic" panose="02020603050405020304" pitchFamily="18" charset="-78"/>
              </a:rPr>
              <a:t>جتماعية</a:t>
            </a:r>
            <a:r>
              <a:rPr lang="ar-SA" sz="2000" b="1" dirty="0" smtClean="0">
                <a:latin typeface="Simplified Arabic" panose="02020603050405020304" pitchFamily="18" charset="-78"/>
                <a:cs typeface="Simplified Arabic" panose="02020603050405020304" pitchFamily="18" charset="-78"/>
              </a:rPr>
              <a:t> </a:t>
            </a:r>
            <a:r>
              <a:rPr lang="ar-DZ" sz="2000" b="1" dirty="0" smtClean="0">
                <a:latin typeface="Simplified Arabic" panose="02020603050405020304" pitchFamily="18" charset="-78"/>
                <a:cs typeface="Simplified Arabic" panose="02020603050405020304" pitchFamily="18" charset="-78"/>
              </a:rPr>
              <a:t>والخلقية المتميزة</a:t>
            </a:r>
            <a:r>
              <a:rPr lang="ar-SA" sz="2000" b="1" dirty="0" smtClean="0">
                <a:latin typeface="Simplified Arabic" panose="02020603050405020304" pitchFamily="18" charset="-78"/>
                <a:cs typeface="Simplified Arabic" panose="02020603050405020304" pitchFamily="18" charset="-78"/>
              </a:rPr>
              <a:t>، </a:t>
            </a:r>
            <a:r>
              <a:rPr lang="ar-SA" sz="2000" b="1" dirty="0">
                <a:latin typeface="Simplified Arabic" panose="02020603050405020304" pitchFamily="18" charset="-78"/>
                <a:cs typeface="Simplified Arabic" panose="02020603050405020304" pitchFamily="18" charset="-78"/>
              </a:rPr>
              <a:t>وهي وحدة متكاملة من صفات </a:t>
            </a:r>
            <a:r>
              <a:rPr lang="ar-DZ" sz="2000" b="1" dirty="0">
                <a:latin typeface="Simplified Arabic" panose="02020603050405020304" pitchFamily="18" charset="-78"/>
                <a:cs typeface="Simplified Arabic" panose="02020603050405020304" pitchFamily="18" charset="-78"/>
              </a:rPr>
              <a:t>ت</a:t>
            </a:r>
            <a:r>
              <a:rPr lang="ar-SA" sz="2000" b="1" dirty="0" smtClean="0">
                <a:latin typeface="Simplified Arabic" panose="02020603050405020304" pitchFamily="18" charset="-78"/>
                <a:cs typeface="Simplified Arabic" panose="02020603050405020304" pitchFamily="18" charset="-78"/>
              </a:rPr>
              <a:t>كمل</a:t>
            </a:r>
            <a:r>
              <a:rPr lang="ar-DZ" sz="2000" b="1" dirty="0" smtClean="0">
                <a:latin typeface="Simplified Arabic" panose="02020603050405020304" pitchFamily="18" charset="-78"/>
                <a:cs typeface="Simplified Arabic" panose="02020603050405020304" pitchFamily="18" charset="-78"/>
              </a:rPr>
              <a:t> </a:t>
            </a:r>
            <a:r>
              <a:rPr lang="ar-SA" sz="2000" b="1" dirty="0" smtClean="0">
                <a:latin typeface="Simplified Arabic" panose="02020603050405020304" pitchFamily="18" charset="-78"/>
                <a:cs typeface="Simplified Arabic" panose="02020603050405020304" pitchFamily="18" charset="-78"/>
              </a:rPr>
              <a:t>بعضها </a:t>
            </a:r>
            <a:r>
              <a:rPr lang="ar-SA" sz="2000" b="1" dirty="0">
                <a:latin typeface="Simplified Arabic" panose="02020603050405020304" pitchFamily="18" charset="-78"/>
                <a:cs typeface="Simplified Arabic" panose="02020603050405020304" pitchFamily="18" charset="-78"/>
              </a:rPr>
              <a:t>البعض وتتفاعل مع بعضها </a:t>
            </a:r>
            <a:r>
              <a:rPr lang="ar-SA" sz="2000" b="1" dirty="0" smtClean="0">
                <a:latin typeface="Simplified Arabic" panose="02020603050405020304" pitchFamily="18" charset="-78"/>
                <a:cs typeface="Simplified Arabic" panose="02020603050405020304" pitchFamily="18" charset="-78"/>
              </a:rPr>
              <a:t>البعض</a:t>
            </a:r>
            <a:endParaRPr lang="ar-DZ" sz="2000" b="1" dirty="0" smtClean="0">
              <a:latin typeface="Simplified Arabic" panose="02020603050405020304" pitchFamily="18" charset="-78"/>
              <a:cs typeface="Simplified Arabic" panose="02020603050405020304" pitchFamily="18" charset="-78"/>
            </a:endParaRPr>
          </a:p>
          <a:p>
            <a:pPr marL="0" lvl="0" indent="0" algn="justLow" rtl="1">
              <a:buNone/>
            </a:pPr>
            <a:endParaRPr lang="fr-FR" sz="2000" dirty="0">
              <a:latin typeface="Simplified Arabic" panose="02020603050405020304" pitchFamily="18" charset="-78"/>
              <a:cs typeface="Simplified Arabic" panose="02020603050405020304" pitchFamily="18" charset="-78"/>
            </a:endParaRPr>
          </a:p>
          <a:p>
            <a:endParaRPr lang="fr-FR" dirty="0"/>
          </a:p>
        </p:txBody>
      </p:sp>
      <p:sp>
        <p:nvSpPr>
          <p:cNvPr id="4" name="Espace réservé du contenu 3"/>
          <p:cNvSpPr txBox="1">
            <a:spLocks noGrp="1"/>
          </p:cNvSpPr>
          <p:nvPr>
            <p:ph type="title"/>
          </p:nvPr>
        </p:nvSpPr>
        <p:spPr>
          <a:xfrm>
            <a:off x="8636000" y="624110"/>
            <a:ext cx="2868612" cy="638633"/>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smtClean="0">
                <a:latin typeface="Simplified Arabic" panose="02020603050405020304" pitchFamily="18" charset="-78"/>
                <a:cs typeface="Simplified Arabic" panose="02020603050405020304" pitchFamily="18" charset="-78"/>
              </a:rPr>
              <a:t>تعريف الشخصية الإيجابية</a:t>
            </a:r>
            <a:endParaRPr lang="fr-FR"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7564849"/>
      </p:ext>
    </p:extLst>
  </p:cSld>
  <p:clrMapOvr>
    <a:masterClrMapping/>
  </p:clrMapOvr>
  <mc:AlternateContent xmlns:mc="http://schemas.openxmlformats.org/markup-compatibility/2006">
    <mc:Choice xmlns:p14="http://schemas.microsoft.com/office/powerpoint/2010/main" Requires="p14">
      <p:transition spd="slow" p14:dur="2000" advTm="39080"/>
    </mc:Choice>
    <mc:Fallback>
      <p:transition spd="slow" advTm="3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txBox="1">
            <a:spLocks noGrp="1"/>
          </p:cNvSpPr>
          <p:nvPr>
            <p:ph type="title"/>
          </p:nvPr>
        </p:nvSpPr>
        <p:spPr>
          <a:xfrm>
            <a:off x="8694057" y="624110"/>
            <a:ext cx="2810555" cy="638633"/>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smtClean="0">
                <a:latin typeface="Simplified Arabic" panose="02020603050405020304" pitchFamily="18" charset="-78"/>
                <a:cs typeface="Simplified Arabic" panose="02020603050405020304" pitchFamily="18" charset="-78"/>
              </a:rPr>
              <a:t>أبعاد الشخصية الإيجابية</a:t>
            </a:r>
            <a:endParaRPr lang="fr-FR" b="1" dirty="0">
              <a:latin typeface="Simplified Arabic" panose="02020603050405020304" pitchFamily="18" charset="-78"/>
              <a:cs typeface="Simplified Arabic" panose="02020603050405020304" pitchFamily="18" charset="-78"/>
            </a:endParaRPr>
          </a:p>
        </p:txBody>
      </p:sp>
      <p:sp>
        <p:nvSpPr>
          <p:cNvPr id="6" name="Espace réservé du contenu 5"/>
          <p:cNvSpPr>
            <a:spLocks noGrp="1"/>
          </p:cNvSpPr>
          <p:nvPr>
            <p:ph idx="1"/>
          </p:nvPr>
        </p:nvSpPr>
        <p:spPr>
          <a:xfrm>
            <a:off x="2589212" y="1727200"/>
            <a:ext cx="8915400" cy="3777622"/>
          </a:xfrm>
        </p:spPr>
        <p:txBody>
          <a:bodyPr/>
          <a:lstStyle/>
          <a:p>
            <a:pPr marL="0" indent="0" algn="justLow" rtl="1">
              <a:buNone/>
            </a:pPr>
            <a:r>
              <a:rPr lang="ar-DZ"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تتكون الشخصية الإيجابية وفقا لسليم (2016) من ستة أبعاد يمكن اجمالها في : </a:t>
            </a:r>
            <a:endParaRPr lang="fr-FR" sz="2000" dirty="0" smtClean="0">
              <a:latin typeface="Simplified Arabic" panose="02020603050405020304" pitchFamily="18" charset="-78"/>
              <a:cs typeface="Simplified Arabic" panose="02020603050405020304" pitchFamily="18" charset="-78"/>
            </a:endParaRPr>
          </a:p>
          <a:p>
            <a:pPr lvl="0" algn="justLow" rtl="1"/>
            <a:r>
              <a:rPr lang="ar-SA" sz="2000" dirty="0" smtClean="0">
                <a:latin typeface="Simplified Arabic" panose="02020603050405020304" pitchFamily="18" charset="-78"/>
                <a:cs typeface="Simplified Arabic" panose="02020603050405020304" pitchFamily="18" charset="-78"/>
              </a:rPr>
              <a:t>الشعور </a:t>
            </a:r>
            <a:r>
              <a:rPr lang="ar-SA" sz="2000" dirty="0">
                <a:latin typeface="Simplified Arabic" panose="02020603050405020304" pitchFamily="18" charset="-78"/>
                <a:cs typeface="Simplified Arabic" panose="02020603050405020304" pitchFamily="18" charset="-78"/>
              </a:rPr>
              <a:t>بالمسؤولية </a:t>
            </a:r>
            <a:r>
              <a:rPr lang="ar-SA" sz="2000" dirty="0" err="1">
                <a:latin typeface="Simplified Arabic" panose="02020603050405020304" pitchFamily="18" charset="-78"/>
                <a:cs typeface="Simplified Arabic" panose="02020603050405020304" pitchFamily="18" charset="-78"/>
              </a:rPr>
              <a:t>الإجتماعية</a:t>
            </a:r>
            <a:r>
              <a:rPr lang="ar-SA" sz="2000" dirty="0">
                <a:latin typeface="Simplified Arabic" panose="02020603050405020304" pitchFamily="18" charset="-78"/>
                <a:cs typeface="Simplified Arabic" panose="02020603050405020304" pitchFamily="18" charset="-78"/>
              </a:rPr>
              <a:t> نحو الآخرين</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err="1">
                <a:latin typeface="Simplified Arabic" panose="02020603050405020304" pitchFamily="18" charset="-78"/>
                <a:cs typeface="Simplified Arabic" panose="02020603050405020304" pitchFamily="18" charset="-78"/>
              </a:rPr>
              <a:t>الإ</a:t>
            </a:r>
            <a:r>
              <a:rPr lang="ar-SA" sz="2000" dirty="0">
                <a:latin typeface="Simplified Arabic" panose="02020603050405020304" pitchFamily="18" charset="-78"/>
                <a:cs typeface="Simplified Arabic" panose="02020603050405020304" pitchFamily="18" charset="-78"/>
              </a:rPr>
              <a:t>]ثار</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التفكير المفعم بالأمل المكون من انفعالي الحب </a:t>
            </a:r>
            <a:r>
              <a:rPr lang="ar-SA" sz="2000" dirty="0" err="1">
                <a:latin typeface="Simplified Arabic" panose="02020603050405020304" pitchFamily="18" charset="-78"/>
                <a:cs typeface="Simplified Arabic" panose="02020603050405020304" pitchFamily="18" charset="-78"/>
              </a:rPr>
              <a:t>والإمتنان</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err="1">
                <a:latin typeface="Simplified Arabic" panose="02020603050405020304" pitchFamily="18" charset="-78"/>
                <a:cs typeface="Simplified Arabic" panose="02020603050405020304" pitchFamily="18" charset="-78"/>
              </a:rPr>
              <a:t>الإستدلال</a:t>
            </a:r>
            <a:r>
              <a:rPr lang="ar-SA" sz="2000" dirty="0">
                <a:latin typeface="Simplified Arabic" panose="02020603050405020304" pitchFamily="18" charset="-78"/>
                <a:cs typeface="Simplified Arabic" panose="02020603050405020304" pitchFamily="18" charset="-78"/>
              </a:rPr>
              <a:t> الأخلاقي ذو الاهتمام المتبادل</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err="1">
                <a:latin typeface="Simplified Arabic" panose="02020603050405020304" pitchFamily="18" charset="-78"/>
                <a:cs typeface="Simplified Arabic" panose="02020603050405020304" pitchFamily="18" charset="-78"/>
              </a:rPr>
              <a:t>الإستدلال</a:t>
            </a:r>
            <a:r>
              <a:rPr lang="ar-SA" sz="2000" dirty="0">
                <a:latin typeface="Simplified Arabic" panose="02020603050405020304" pitchFamily="18" charset="-78"/>
                <a:cs typeface="Simplified Arabic" panose="02020603050405020304" pitchFamily="18" charset="-78"/>
              </a:rPr>
              <a:t> الأخلاقي الموجه نحو الآخر</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قلق التعاطف</a:t>
            </a:r>
            <a:endParaRPr lang="fr-FR" sz="2000" dirty="0">
              <a:latin typeface="Simplified Arabic" panose="02020603050405020304" pitchFamily="18" charset="-78"/>
              <a:cs typeface="Simplified Arabic" panose="02020603050405020304" pitchFamily="18" charset="-78"/>
            </a:endParaRPr>
          </a:p>
          <a:p>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3713205"/>
      </p:ext>
    </p:extLst>
  </p:cSld>
  <p:clrMapOvr>
    <a:masterClrMapping/>
  </p:clrMapOvr>
  <mc:AlternateContent xmlns:mc="http://schemas.openxmlformats.org/markup-compatibility/2006">
    <mc:Choice xmlns:p14="http://schemas.microsoft.com/office/powerpoint/2010/main" Requires="p14">
      <p:transition spd="slow" p14:dur="2000" advTm="23034"/>
    </mc:Choice>
    <mc:Fallback>
      <p:transition spd="slow" advTm="2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endParaRPr lang="fr-FR" dirty="0"/>
          </a:p>
          <a:p>
            <a:endParaRPr lang="fr-FR" dirty="0"/>
          </a:p>
        </p:txBody>
      </p:sp>
      <p:graphicFrame>
        <p:nvGraphicFramePr>
          <p:cNvPr id="4" name="Diagramme 3"/>
          <p:cNvGraphicFramePr/>
          <p:nvPr>
            <p:extLst>
              <p:ext uri="{D42A27DB-BD31-4B8C-83A1-F6EECF244321}">
                <p14:modId xmlns:p14="http://schemas.microsoft.com/office/powerpoint/2010/main" val="720687284"/>
              </p:ext>
            </p:extLst>
          </p:nvPr>
        </p:nvGraphicFramePr>
        <p:xfrm>
          <a:off x="3454400" y="2481943"/>
          <a:ext cx="6212114" cy="3777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Espace réservé du contenu 3"/>
          <p:cNvSpPr txBox="1">
            <a:spLocks noGrp="1"/>
          </p:cNvSpPr>
          <p:nvPr>
            <p:ph type="title"/>
          </p:nvPr>
        </p:nvSpPr>
        <p:spPr>
          <a:xfrm>
            <a:off x="8403771" y="624110"/>
            <a:ext cx="3100841" cy="653147"/>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smtClean="0">
                <a:latin typeface="Simplified Arabic" panose="02020603050405020304" pitchFamily="18" charset="-78"/>
                <a:cs typeface="Simplified Arabic" panose="02020603050405020304" pitchFamily="18" charset="-78"/>
              </a:rPr>
              <a:t>صفات الشخصية الإيجابية</a:t>
            </a:r>
            <a:endParaRPr lang="fr-FR" b="1" dirty="0">
              <a:latin typeface="Simplified Arabic" panose="02020603050405020304" pitchFamily="18" charset="-78"/>
              <a:cs typeface="Simplified Arabic" panose="02020603050405020304" pitchFamily="18" charset="-78"/>
            </a:endParaRPr>
          </a:p>
        </p:txBody>
      </p:sp>
      <p:sp>
        <p:nvSpPr>
          <p:cNvPr id="6" name="Rectangle 5"/>
          <p:cNvSpPr/>
          <p:nvPr/>
        </p:nvSpPr>
        <p:spPr>
          <a:xfrm>
            <a:off x="5863772" y="1764268"/>
            <a:ext cx="6134325" cy="369332"/>
          </a:xfrm>
          <a:prstGeom prst="rect">
            <a:avLst/>
          </a:prstGeom>
        </p:spPr>
        <p:txBody>
          <a:bodyPr wrap="square">
            <a:spAutoFit/>
          </a:bodyPr>
          <a:lstStyle/>
          <a:p>
            <a:r>
              <a:rPr lang="ar-SA" dirty="0">
                <a:ea typeface="Calibri" panose="020F0502020204030204" pitchFamily="34" charset="0"/>
                <a:cs typeface="Simplified Arabic" panose="02020603050405020304" pitchFamily="18" charset="-78"/>
              </a:rPr>
              <a:t>هناك العديد من السمات التي يتصف بها أصحاب الشخصية الإيجابية </a:t>
            </a:r>
            <a:r>
              <a:rPr lang="ar-SA" dirty="0" smtClean="0">
                <a:ea typeface="Calibri" panose="020F0502020204030204" pitchFamily="34" charset="0"/>
                <a:cs typeface="Simplified Arabic" panose="02020603050405020304" pitchFamily="18" charset="-78"/>
              </a:rPr>
              <a:t>ومنها</a:t>
            </a:r>
            <a:r>
              <a:rPr lang="ar-DZ" dirty="0">
                <a:latin typeface="Simplified Arabic" panose="02020603050405020304" pitchFamily="18" charset="-78"/>
                <a:ea typeface="Calibri" panose="020F0502020204030204" pitchFamily="34" charset="0"/>
              </a:rPr>
              <a:t> </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41170581"/>
      </p:ext>
    </p:extLst>
  </p:cSld>
  <p:clrMapOvr>
    <a:masterClrMapping/>
  </p:clrMapOvr>
  <mc:AlternateContent xmlns:mc="http://schemas.openxmlformats.org/markup-compatibility/2006">
    <mc:Choice xmlns:p14="http://schemas.microsoft.com/office/powerpoint/2010/main" Requires="p14">
      <p:transition spd="slow" p14:dur="2000" advTm="77142"/>
    </mc:Choice>
    <mc:Fallback>
      <p:transition spd="slow" advTm="7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415041" y="2365829"/>
            <a:ext cx="8911687" cy="1480458"/>
          </a:xfr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ar-DZ" sz="2800" b="1" dirty="0" smtClean="0">
                <a:solidFill>
                  <a:schemeClr val="tx1"/>
                </a:solidFill>
                <a:latin typeface="Simplified Arabic" panose="02020603050405020304" pitchFamily="18" charset="-78"/>
                <a:cs typeface="Simplified Arabic" panose="02020603050405020304" pitchFamily="18" charset="-78"/>
              </a:rPr>
              <a:t/>
            </a:r>
            <a:br>
              <a:rPr lang="ar-DZ" sz="2800" b="1" dirty="0" smtClean="0">
                <a:solidFill>
                  <a:schemeClr val="tx1"/>
                </a:solidFill>
                <a:latin typeface="Simplified Arabic" panose="02020603050405020304" pitchFamily="18" charset="-78"/>
                <a:cs typeface="Simplified Arabic" panose="02020603050405020304" pitchFamily="18" charset="-78"/>
              </a:rPr>
            </a:br>
            <a:r>
              <a:rPr lang="ar-DZ" sz="2800" b="1" dirty="0" smtClean="0">
                <a:solidFill>
                  <a:schemeClr val="tx1"/>
                </a:solidFill>
                <a:latin typeface="Simplified Arabic" panose="02020603050405020304" pitchFamily="18" charset="-78"/>
                <a:cs typeface="Simplified Arabic" panose="02020603050405020304" pitchFamily="18" charset="-78"/>
              </a:rPr>
              <a:t>الدرس الأول: جودة الحياة (تعريفها ، صعوبات تعريفها ، أبعادها)</a:t>
            </a:r>
            <a:endParaRPr lang="fr-FR" sz="2800" b="1" dirty="0">
              <a:solidFill>
                <a:schemeClr val="tx1"/>
              </a:solidFill>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3826910"/>
      </p:ext>
    </p:extLst>
  </p:cSld>
  <p:clrMapOvr>
    <a:masterClrMapping/>
  </p:clrMapOvr>
  <mc:AlternateContent xmlns:mc="http://schemas.openxmlformats.org/markup-compatibility/2006">
    <mc:Choice xmlns:p14="http://schemas.microsoft.com/office/powerpoint/2010/main" Requires="p14">
      <p:transition spd="slow" p14:dur="2000" advTm="3135"/>
    </mc:Choice>
    <mc:Fallback>
      <p:transition spd="slow" advTm="3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rtl="1"/>
            <a:r>
              <a:rPr lang="ar-DZ" sz="2000" dirty="0" smtClean="0">
                <a:latin typeface="Simplified Arabic" panose="02020603050405020304" pitchFamily="18" charset="-78"/>
                <a:cs typeface="Simplified Arabic" panose="02020603050405020304" pitchFamily="18" charset="-78"/>
              </a:rPr>
              <a:t>وقد اختلفت وجهات النظر من طرف الباحثين في هذا المجال من حيث تحديد صفات الشخصية الإيجابية </a:t>
            </a:r>
            <a:endParaRPr lang="fr-FR" sz="2000" dirty="0">
              <a:latin typeface="Simplified Arabic" panose="02020603050405020304" pitchFamily="18" charset="-78"/>
              <a:cs typeface="Simplified Arabic" panose="02020603050405020304" pitchFamily="18" charset="-78"/>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506653603"/>
              </p:ext>
            </p:extLst>
          </p:nvPr>
        </p:nvGraphicFramePr>
        <p:xfrm>
          <a:off x="2327956" y="1799771"/>
          <a:ext cx="8915400" cy="377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5383085"/>
      </p:ext>
    </p:extLst>
  </p:cSld>
  <p:clrMapOvr>
    <a:masterClrMapping/>
  </p:clrMapOvr>
  <mc:AlternateContent xmlns:mc="http://schemas.openxmlformats.org/markup-compatibility/2006">
    <mc:Choice xmlns:p14="http://schemas.microsoft.com/office/powerpoint/2010/main" Requires="p14">
      <p:transition spd="slow" p14:dur="2000" advTm="47440"/>
    </mc:Choice>
    <mc:Fallback>
      <p:transition spd="slow" advTm="4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45669" y="1262743"/>
            <a:ext cx="8915400" cy="3777622"/>
          </a:xfrm>
        </p:spPr>
        <p:txBody>
          <a:bodyPr>
            <a:noAutofit/>
          </a:bodyPr>
          <a:lstStyle/>
          <a:p>
            <a:pPr algn="justLow" rtl="1"/>
            <a:endParaRPr lang="ar-DZ" sz="2000" dirty="0" smtClean="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هدفت </a:t>
            </a:r>
            <a:r>
              <a:rPr lang="ar-SA" sz="2000" dirty="0">
                <a:latin typeface="Simplified Arabic" panose="02020603050405020304" pitchFamily="18" charset="-78"/>
                <a:cs typeface="Simplified Arabic" panose="02020603050405020304" pitchFamily="18" charset="-78"/>
              </a:rPr>
              <a:t>الدراسة إلى تعرف سمات الشخصية الإيجابية وفق مفاهيم علم النفس الإيجابي، وعلاقتها بمهارات قيادة الفريق لدى القيادات </a:t>
            </a:r>
            <a:r>
              <a:rPr lang="ar-SA" sz="2000" dirty="0" err="1">
                <a:latin typeface="Simplified Arabic" panose="02020603050405020304" pitchFamily="18" charset="-78"/>
                <a:cs typeface="Simplified Arabic" panose="02020603050405020304" pitchFamily="18" charset="-78"/>
              </a:rPr>
              <a:t>الأکاديمية</a:t>
            </a:r>
            <a:r>
              <a:rPr lang="ar-SA" sz="2000" dirty="0">
                <a:latin typeface="Simplified Arabic" panose="02020603050405020304" pitchFamily="18" charset="-78"/>
                <a:cs typeface="Simplified Arabic" panose="02020603050405020304" pitchFamily="18" charset="-78"/>
              </a:rPr>
              <a:t> من وجهة نظر أعضاء هيئة التدريس في الجامعات: جامعة ظفار </a:t>
            </a:r>
            <a:r>
              <a:rPr lang="ar-SA" sz="2000" dirty="0" err="1">
                <a:latin typeface="Simplified Arabic" panose="02020603050405020304" pitchFamily="18" charset="-78"/>
                <a:cs typeface="Simplified Arabic" panose="02020603050405020304" pitchFamily="18" charset="-78"/>
              </a:rPr>
              <a:t>أنموذجاً</a:t>
            </a:r>
            <a:r>
              <a:rPr lang="ar-SA" sz="2000" dirty="0">
                <a:latin typeface="Simplified Arabic" panose="02020603050405020304" pitchFamily="18" charset="-78"/>
                <a:cs typeface="Simplified Arabic" panose="02020603050405020304" pitchFamily="18" charset="-78"/>
              </a:rPr>
              <a:t> ووفق متغيرات </a:t>
            </a:r>
            <a:r>
              <a:rPr lang="fr-FR" sz="2000" dirty="0">
                <a:latin typeface="Simplified Arabic" panose="02020603050405020304" pitchFamily="18" charset="-78"/>
                <a:cs typeface="Simplified Arabic" panose="02020603050405020304" pitchFamily="18" charset="-78"/>
              </a:rPr>
              <a:t>(</a:t>
            </a:r>
            <a:r>
              <a:rPr lang="ar-SA" sz="2000" dirty="0">
                <a:latin typeface="Simplified Arabic" panose="02020603050405020304" pitchFamily="18" charset="-78"/>
                <a:cs typeface="Simplified Arabic" panose="02020603050405020304" pitchFamily="18" charset="-78"/>
              </a:rPr>
              <a:t>النوع الاجتماعي، سنوات الخبرة، الرتبة </a:t>
            </a:r>
            <a:r>
              <a:rPr lang="ar-SA" sz="2000" dirty="0" err="1">
                <a:latin typeface="Simplified Arabic" panose="02020603050405020304" pitchFamily="18" charset="-78"/>
                <a:cs typeface="Simplified Arabic" panose="02020603050405020304" pitchFamily="18" charset="-78"/>
              </a:rPr>
              <a:t>الأکاديمية</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تکونت</a:t>
            </a:r>
            <a:r>
              <a:rPr lang="ar-SA" sz="2000" dirty="0">
                <a:latin typeface="Simplified Arabic" panose="02020603050405020304" pitchFamily="18" charset="-78"/>
                <a:cs typeface="Simplified Arabic" panose="02020603050405020304" pitchFamily="18" charset="-78"/>
              </a:rPr>
              <a:t> عينة الدراسة من (92) عضواً من أعضاء هيئة التدريس بجامعة ظفار، منهم (73) </a:t>
            </a:r>
            <a:r>
              <a:rPr lang="ar-SA" sz="2000" dirty="0" err="1">
                <a:latin typeface="Simplified Arabic" panose="02020603050405020304" pitchFamily="18" charset="-78"/>
                <a:cs typeface="Simplified Arabic" panose="02020603050405020304" pitchFamily="18" charset="-78"/>
              </a:rPr>
              <a:t>ذکورا</a:t>
            </a:r>
            <a:r>
              <a:rPr lang="ar-SA" sz="2000" dirty="0">
                <a:latin typeface="Simplified Arabic" panose="02020603050405020304" pitchFamily="18" charset="-78"/>
                <a:cs typeface="Simplified Arabic" panose="02020603050405020304" pitchFamily="18" charset="-78"/>
              </a:rPr>
              <a:t> و(19</a:t>
            </a:r>
            <a:r>
              <a:rPr lang="fr-FR" sz="2000" dirty="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إناث، ولتحقيق أهداف الدراسة تم بناء مقياسين: الأول مقياس السمات الشخصية الإيجابية </a:t>
            </a:r>
            <a:r>
              <a:rPr lang="ar-SA" sz="2000" dirty="0" err="1">
                <a:latin typeface="Simplified Arabic" panose="02020603050405020304" pitchFamily="18" charset="-78"/>
                <a:cs typeface="Simplified Arabic" panose="02020603050405020304" pitchFamily="18" charset="-78"/>
              </a:rPr>
              <a:t>ويتکون</a:t>
            </a:r>
            <a:r>
              <a:rPr lang="ar-SA" sz="2000" dirty="0">
                <a:latin typeface="Simplified Arabic" panose="02020603050405020304" pitchFamily="18" charset="-78"/>
                <a:cs typeface="Simplified Arabic" panose="02020603050405020304" pitchFamily="18" charset="-78"/>
              </a:rPr>
              <a:t> من (33) فقرة تقيس أربعة أبعاد هي: السعادة النفسية وجودة الحياة، التدفق والاندماج، العقلانية والاتزان، </a:t>
            </a:r>
            <a:r>
              <a:rPr lang="ar-SA" sz="2000" dirty="0" err="1">
                <a:latin typeface="Simplified Arabic" panose="02020603050405020304" pitchFamily="18" charset="-78"/>
                <a:cs typeface="Simplified Arabic" panose="02020603050405020304" pitchFamily="18" charset="-78"/>
              </a:rPr>
              <a:t>التفکير</a:t>
            </a:r>
            <a:r>
              <a:rPr lang="ar-SA" sz="2000" dirty="0">
                <a:latin typeface="Simplified Arabic" panose="02020603050405020304" pitchFamily="18" charset="-78"/>
                <a:cs typeface="Simplified Arabic" panose="02020603050405020304" pitchFamily="18" charset="-78"/>
              </a:rPr>
              <a:t> الإيجابي، ومقياس مهارات قيادة فريق العمل </a:t>
            </a:r>
            <a:r>
              <a:rPr lang="ar-SA" sz="2000" dirty="0" err="1">
                <a:latin typeface="Simplified Arabic" panose="02020603050405020304" pitchFamily="18" charset="-78"/>
                <a:cs typeface="Simplified Arabic" panose="02020603050405020304" pitchFamily="18" charset="-78"/>
              </a:rPr>
              <a:t>ويتکون</a:t>
            </a:r>
            <a:r>
              <a:rPr lang="ar-SA" sz="2000" dirty="0">
                <a:latin typeface="Simplified Arabic" panose="02020603050405020304" pitchFamily="18" charset="-78"/>
                <a:cs typeface="Simplified Arabic" panose="02020603050405020304" pitchFamily="18" charset="-78"/>
              </a:rPr>
              <a:t> من (36) فقرة تقيس خمسة أبعاد </a:t>
            </a:r>
            <a:r>
              <a:rPr lang="ar-SA" sz="2000" dirty="0" err="1">
                <a:latin typeface="Simplified Arabic" panose="02020603050405020304" pitchFamily="18" charset="-78"/>
                <a:cs typeface="Simplified Arabic" panose="02020603050405020304" pitchFamily="18" charset="-78"/>
              </a:rPr>
              <a:t>مهارية</a:t>
            </a:r>
            <a:r>
              <a:rPr lang="ar-SA" sz="2000" dirty="0">
                <a:latin typeface="Simplified Arabic" panose="02020603050405020304" pitchFamily="18" charset="-78"/>
                <a:cs typeface="Simplified Arabic" panose="02020603050405020304" pitchFamily="18" charset="-78"/>
              </a:rPr>
              <a:t> هي</a:t>
            </a:r>
            <a:r>
              <a:rPr lang="fr-FR"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التشارکية</a:t>
            </a:r>
            <a:r>
              <a:rPr lang="ar-SA" sz="2000" dirty="0">
                <a:latin typeface="Simplified Arabic" panose="02020603050405020304" pitchFamily="18" charset="-78"/>
                <a:cs typeface="Simplified Arabic" panose="02020603050405020304" pitchFamily="18" charset="-78"/>
              </a:rPr>
              <a:t> في اتخاذ القرار، الاتصال والتواصل، الدعم والمساندة، إدارة لصراعات، وإدارة الاجتماعات، وتم </a:t>
            </a:r>
            <a:r>
              <a:rPr lang="ar-SA" sz="2000" dirty="0" err="1">
                <a:latin typeface="Simplified Arabic" panose="02020603050405020304" pitchFamily="18" charset="-78"/>
                <a:cs typeface="Simplified Arabic" panose="02020603050405020304" pitchFamily="18" charset="-78"/>
              </a:rPr>
              <a:t>التأکد</a:t>
            </a:r>
            <a:r>
              <a:rPr lang="ar-SA" sz="2000" dirty="0">
                <a:latin typeface="Simplified Arabic" panose="02020603050405020304" pitchFamily="18" charset="-78"/>
                <a:cs typeface="Simplified Arabic" panose="02020603050405020304" pitchFamily="18" charset="-78"/>
              </a:rPr>
              <a:t> من خصائصهم </a:t>
            </a:r>
            <a:r>
              <a:rPr lang="ar-SA" sz="2000" dirty="0" err="1">
                <a:latin typeface="Simplified Arabic" panose="02020603050405020304" pitchFamily="18" charset="-78"/>
                <a:cs typeface="Simplified Arabic" panose="02020603050405020304" pitchFamily="18" charset="-78"/>
              </a:rPr>
              <a:t>السيکومترية</a:t>
            </a:r>
            <a:r>
              <a:rPr lang="ar-SA" sz="2000" dirty="0">
                <a:latin typeface="Simplified Arabic" panose="02020603050405020304" pitchFamily="18" charset="-78"/>
                <a:cs typeface="Simplified Arabic" panose="02020603050405020304" pitchFamily="18" charset="-78"/>
              </a:rPr>
              <a:t>، تم استخدام المنهج الوصفي التحليلي الارتباطي. أظهرت النتائج أن مستوى </a:t>
            </a:r>
            <a:r>
              <a:rPr lang="ar-SA" sz="2000" dirty="0" err="1">
                <a:latin typeface="Simplified Arabic" panose="02020603050405020304" pitchFamily="18" charset="-78"/>
                <a:cs typeface="Simplified Arabic" panose="02020603050405020304" pitchFamily="18" charset="-78"/>
              </a:rPr>
              <a:t>امتلاک</a:t>
            </a:r>
            <a:r>
              <a:rPr lang="ar-SA" sz="2000" dirty="0">
                <a:latin typeface="Simplified Arabic" panose="02020603050405020304" pitchFamily="18" charset="-78"/>
                <a:cs typeface="Simplified Arabic" panose="02020603050405020304" pitchFamily="18" charset="-78"/>
              </a:rPr>
              <a:t> القادة </a:t>
            </a:r>
            <a:r>
              <a:rPr lang="ar-SA" sz="2000" dirty="0" err="1">
                <a:latin typeface="Simplified Arabic" panose="02020603050405020304" pitchFamily="18" charset="-78"/>
                <a:cs typeface="Simplified Arabic" panose="02020603050405020304" pitchFamily="18" charset="-78"/>
              </a:rPr>
              <a:t>الأکاديميين</a:t>
            </a:r>
            <a:r>
              <a:rPr lang="ar-SA" sz="2000" dirty="0">
                <a:latin typeface="Simplified Arabic" panose="02020603050405020304" pitchFamily="18" charset="-78"/>
                <a:cs typeface="Simplified Arabic" panose="02020603050405020304" pitchFamily="18" charset="-78"/>
              </a:rPr>
              <a:t> لسمات الشخصية الإيجابية </a:t>
            </a:r>
            <a:r>
              <a:rPr lang="ar-SA" sz="2000" dirty="0" err="1">
                <a:latin typeface="Simplified Arabic" panose="02020603050405020304" pitchFamily="18" charset="-78"/>
                <a:cs typeface="Simplified Arabic" panose="02020603050405020304" pitchFamily="18" charset="-78"/>
              </a:rPr>
              <a:t>کانت</a:t>
            </a:r>
            <a:r>
              <a:rPr lang="ar-SA" sz="2000" dirty="0">
                <a:latin typeface="Simplified Arabic" panose="02020603050405020304" pitchFamily="18" charset="-78"/>
                <a:cs typeface="Simplified Arabic" panose="02020603050405020304" pitchFamily="18" charset="-78"/>
              </a:rPr>
              <a:t> بدرجة متوسطة، بمتوسط استجابة </a:t>
            </a:r>
            <a:r>
              <a:rPr lang="ar-SA" sz="2000" dirty="0" err="1">
                <a:latin typeface="Simplified Arabic" panose="02020603050405020304" pitchFamily="18" charset="-78"/>
                <a:cs typeface="Simplified Arabic" panose="02020603050405020304" pitchFamily="18" charset="-78"/>
              </a:rPr>
              <a:t>کلي</a:t>
            </a:r>
            <a:r>
              <a:rPr lang="ar-SA" sz="2000" dirty="0">
                <a:latin typeface="Simplified Arabic" panose="02020603050405020304" pitchFamily="18" charset="-78"/>
                <a:cs typeface="Simplified Arabic" panose="02020603050405020304" pitchFamily="18" charset="-78"/>
              </a:rPr>
              <a:t> لأبعاد المقياس بلغ (3.36) </a:t>
            </a:r>
            <a:r>
              <a:rPr lang="ar-SA" sz="2000" dirty="0" err="1">
                <a:latin typeface="Simplified Arabic" panose="02020603050405020304" pitchFamily="18" charset="-78"/>
                <a:cs typeface="Simplified Arabic" panose="02020603050405020304" pitchFamily="18" charset="-78"/>
              </a:rPr>
              <a:t>کانت</a:t>
            </a:r>
            <a:r>
              <a:rPr lang="ar-SA" sz="2000" dirty="0">
                <a:latin typeface="Simplified Arabic" panose="02020603050405020304" pitchFamily="18" charset="-78"/>
                <a:cs typeface="Simplified Arabic" panose="02020603050405020304" pitchFamily="18" charset="-78"/>
              </a:rPr>
              <a:t> في أعلى مستوياتها لبعدي </a:t>
            </a:r>
            <a:r>
              <a:rPr lang="fr-FR" sz="2000" dirty="0">
                <a:latin typeface="Simplified Arabic" panose="02020603050405020304" pitchFamily="18" charset="-78"/>
                <a:cs typeface="Simplified Arabic" panose="02020603050405020304" pitchFamily="18" charset="-78"/>
              </a:rPr>
              <a:t>(</a:t>
            </a:r>
            <a:r>
              <a:rPr lang="ar-SA" sz="2000" dirty="0">
                <a:latin typeface="Simplified Arabic" panose="02020603050405020304" pitchFamily="18" charset="-78"/>
                <a:cs typeface="Simplified Arabic" panose="02020603050405020304" pitchFamily="18" charset="-78"/>
              </a:rPr>
              <a:t>التدفق والاندماج، والعقلانية والاتزان)، وجاء مستوى </a:t>
            </a:r>
            <a:r>
              <a:rPr lang="ar-SA" sz="2000" dirty="0" err="1">
                <a:latin typeface="Simplified Arabic" panose="02020603050405020304" pitchFamily="18" charset="-78"/>
                <a:cs typeface="Simplified Arabic" panose="02020603050405020304" pitchFamily="18" charset="-78"/>
              </a:rPr>
              <a:t>امتلاک</a:t>
            </a:r>
            <a:r>
              <a:rPr lang="ar-SA" sz="2000" dirty="0">
                <a:latin typeface="Simplified Arabic" panose="02020603050405020304" pitchFamily="18" charset="-78"/>
                <a:cs typeface="Simplified Arabic" panose="02020603050405020304" pitchFamily="18" charset="-78"/>
              </a:rPr>
              <a:t> القادة </a:t>
            </a:r>
            <a:r>
              <a:rPr lang="ar-SA" sz="2000" dirty="0" err="1">
                <a:latin typeface="Simplified Arabic" panose="02020603050405020304" pitchFamily="18" charset="-78"/>
                <a:cs typeface="Simplified Arabic" panose="02020603050405020304" pitchFamily="18" charset="-78"/>
              </a:rPr>
              <a:t>الأکاديميين</a:t>
            </a:r>
            <a:r>
              <a:rPr lang="ar-SA" sz="2000" dirty="0">
                <a:latin typeface="Simplified Arabic" panose="02020603050405020304" pitchFamily="18" charset="-78"/>
                <a:cs typeface="Simplified Arabic" panose="02020603050405020304" pitchFamily="18" charset="-78"/>
              </a:rPr>
              <a:t> لمهارات قيادة فريق العمل متوسطة أيضاً بمتوسط استجابة </a:t>
            </a:r>
            <a:r>
              <a:rPr lang="ar-SA" sz="2000" dirty="0" err="1">
                <a:latin typeface="Simplified Arabic" panose="02020603050405020304" pitchFamily="18" charset="-78"/>
                <a:cs typeface="Simplified Arabic" panose="02020603050405020304" pitchFamily="18" charset="-78"/>
              </a:rPr>
              <a:t>کلي</a:t>
            </a:r>
            <a:r>
              <a:rPr lang="ar-SA" sz="2000" dirty="0">
                <a:latin typeface="Simplified Arabic" panose="02020603050405020304" pitchFamily="18" charset="-78"/>
                <a:cs typeface="Simplified Arabic" panose="02020603050405020304" pitchFamily="18" charset="-78"/>
              </a:rPr>
              <a:t> بلغ </a:t>
            </a:r>
            <a:r>
              <a:rPr lang="fr-FR" sz="2000" dirty="0">
                <a:latin typeface="Simplified Arabic" panose="02020603050405020304" pitchFamily="18" charset="-78"/>
                <a:cs typeface="Simplified Arabic" panose="02020603050405020304" pitchFamily="18" charset="-78"/>
              </a:rPr>
              <a:t>(3.31)</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کانت</a:t>
            </a:r>
            <a:r>
              <a:rPr lang="ar-SA" sz="2000" dirty="0">
                <a:latin typeface="Simplified Arabic" panose="02020603050405020304" pitchFamily="18" charset="-78"/>
                <a:cs typeface="Simplified Arabic" panose="02020603050405020304" pitchFamily="18" charset="-78"/>
              </a:rPr>
              <a:t> في أعلى مستوياتها لبعدي (إدارة الاجتماعات ومهارات الاتصال والتواصل)، ولم تظهر فروق في تقديرات أعضاء هيئة التدريس في مستوى </a:t>
            </a:r>
            <a:r>
              <a:rPr lang="ar-SA" sz="2000" dirty="0" err="1">
                <a:latin typeface="Simplified Arabic" panose="02020603050405020304" pitchFamily="18" charset="-78"/>
                <a:cs typeface="Simplified Arabic" panose="02020603050405020304" pitchFamily="18" charset="-78"/>
              </a:rPr>
              <a:t>امتلاک</a:t>
            </a:r>
            <a:r>
              <a:rPr lang="ar-SA" sz="2000" dirty="0">
                <a:latin typeface="Simplified Arabic" panose="02020603050405020304" pitchFamily="18" charset="-78"/>
                <a:cs typeface="Simplified Arabic" panose="02020603050405020304" pitchFamily="18" charset="-78"/>
              </a:rPr>
              <a:t> هذه المهارات تعود لمتغيرات (النوع الاجتماعي، سنوات الخبرة)، في حين ظهرت فروق وفقاً لمتغير الرتبة </a:t>
            </a:r>
            <a:r>
              <a:rPr lang="ar-SA" sz="2000" dirty="0" err="1">
                <a:latin typeface="Simplified Arabic" panose="02020603050405020304" pitchFamily="18" charset="-78"/>
                <a:cs typeface="Simplified Arabic" panose="02020603050405020304" pitchFamily="18" charset="-78"/>
              </a:rPr>
              <a:t>الأکاديمية</a:t>
            </a:r>
            <a:r>
              <a:rPr lang="ar-SA" sz="2000" dirty="0">
                <a:latin typeface="Simplified Arabic" panose="02020603050405020304" pitchFamily="18" charset="-78"/>
                <a:cs typeface="Simplified Arabic" panose="02020603050405020304" pitchFamily="18" charset="-78"/>
              </a:rPr>
              <a:t> باتجاه الرتبة الأعلى، وظهرت علاقة ارتباطية موجبة دالة إحصائياً عند مستوى (0.01) بين مستوى </a:t>
            </a:r>
            <a:r>
              <a:rPr lang="ar-SA" sz="2000" dirty="0" err="1">
                <a:latin typeface="Simplified Arabic" panose="02020603050405020304" pitchFamily="18" charset="-78"/>
                <a:cs typeface="Simplified Arabic" panose="02020603050405020304" pitchFamily="18" charset="-78"/>
              </a:rPr>
              <a:t>امتلاک</a:t>
            </a:r>
            <a:r>
              <a:rPr lang="ar-SA" sz="2000" dirty="0">
                <a:latin typeface="Simplified Arabic" panose="02020603050405020304" pitchFamily="18" charset="-78"/>
                <a:cs typeface="Simplified Arabic" panose="02020603050405020304" pitchFamily="18" charset="-78"/>
              </a:rPr>
              <a:t> القادة </a:t>
            </a:r>
            <a:r>
              <a:rPr lang="ar-SA" sz="2000" dirty="0" err="1">
                <a:latin typeface="Simplified Arabic" panose="02020603050405020304" pitchFamily="18" charset="-78"/>
                <a:cs typeface="Simplified Arabic" panose="02020603050405020304" pitchFamily="18" charset="-78"/>
              </a:rPr>
              <a:t>الأکاديميين</a:t>
            </a:r>
            <a:r>
              <a:rPr lang="ar-SA" sz="2000" dirty="0">
                <a:latin typeface="Simplified Arabic" panose="02020603050405020304" pitchFamily="18" charset="-78"/>
                <a:cs typeface="Simplified Arabic" panose="02020603050405020304" pitchFamily="18" charset="-78"/>
              </a:rPr>
              <a:t> لأبعاد سمات الشخصية الإيجابية ومستوى </a:t>
            </a:r>
            <a:r>
              <a:rPr lang="ar-SA" sz="2000" dirty="0" err="1">
                <a:latin typeface="Simplified Arabic" panose="02020603050405020304" pitchFamily="18" charset="-78"/>
                <a:cs typeface="Simplified Arabic" panose="02020603050405020304" pitchFamily="18" charset="-78"/>
              </a:rPr>
              <a:t>امتلاکهم</a:t>
            </a:r>
            <a:r>
              <a:rPr lang="ar-SA" sz="2000" dirty="0">
                <a:latin typeface="Simplified Arabic" panose="02020603050405020304" pitchFamily="18" charset="-78"/>
                <a:cs typeface="Simplified Arabic" panose="02020603050405020304" pitchFamily="18" charset="-78"/>
              </a:rPr>
              <a:t> لمهارات قيادة فريق العمل</a:t>
            </a:r>
            <a:endParaRPr lang="fr-FR" sz="2000" dirty="0">
              <a:latin typeface="Simplified Arabic" panose="02020603050405020304" pitchFamily="18" charset="-78"/>
              <a:cs typeface="Simplified Arabic" panose="02020603050405020304" pitchFamily="18" charset="-78"/>
            </a:endParaRPr>
          </a:p>
        </p:txBody>
      </p:sp>
      <p:sp>
        <p:nvSpPr>
          <p:cNvPr id="4" name="Ellipse 3"/>
          <p:cNvSpPr/>
          <p:nvPr/>
        </p:nvSpPr>
        <p:spPr>
          <a:xfrm>
            <a:off x="8273143" y="740226"/>
            <a:ext cx="3048000" cy="65314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r" rtl="1"/>
            <a:endParaRPr lang="ar-DZ" dirty="0" smtClean="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endParaRPr>
          </a:p>
          <a:p>
            <a:pPr algn="ctr" rtl="1"/>
            <a:r>
              <a:rPr lang="ar-DZ" dirty="0" smtClean="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rPr>
              <a:t>دراسة </a:t>
            </a:r>
            <a:r>
              <a:rPr lang="ar-DZ" dirty="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rPr>
              <a:t>العلمية </a:t>
            </a:r>
            <a:r>
              <a:rPr lang="ar-DZ" dirty="0" smtClean="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rPr>
              <a:t>1 </a:t>
            </a:r>
            <a:endParaRPr lang="fr-FR" dirty="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endParaRP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8103923"/>
      </p:ext>
    </p:extLst>
  </p:cSld>
  <p:clrMapOvr>
    <a:masterClrMapping/>
  </p:clrMapOvr>
  <mc:AlternateContent xmlns:mc="http://schemas.openxmlformats.org/markup-compatibility/2006">
    <mc:Choice xmlns:p14="http://schemas.microsoft.com/office/powerpoint/2010/main" Requires="p14">
      <p:transition spd="slow" p14:dur="2000" advTm="73056"/>
    </mc:Choice>
    <mc:Fallback>
      <p:transition spd="slow" advTm="73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96457" y="1538515"/>
            <a:ext cx="8534400" cy="3614056"/>
          </a:xfrm>
          <a:prstGeom prst="rect">
            <a:avLst/>
          </a:prstGeom>
          <a:noFill/>
          <a:ln>
            <a:noFill/>
          </a:ln>
        </p:spPr>
      </p:pic>
      <p:sp>
        <p:nvSpPr>
          <p:cNvPr id="5" name="Ellipse 4"/>
          <p:cNvSpPr/>
          <p:nvPr/>
        </p:nvSpPr>
        <p:spPr>
          <a:xfrm>
            <a:off x="8142514" y="551540"/>
            <a:ext cx="3048000" cy="65314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r" rtl="1"/>
            <a:endParaRPr lang="ar-DZ" dirty="0" smtClean="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endParaRPr>
          </a:p>
          <a:p>
            <a:pPr algn="ctr" rtl="1"/>
            <a:r>
              <a:rPr lang="ar-DZ" dirty="0" smtClean="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rPr>
              <a:t>دراسة </a:t>
            </a:r>
            <a:r>
              <a:rPr lang="ar-DZ" dirty="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rPr>
              <a:t>العلمية 2 </a:t>
            </a:r>
            <a:endParaRPr lang="fr-FR" dirty="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endParaRP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4093594"/>
      </p:ext>
    </p:extLst>
  </p:cSld>
  <p:clrMapOvr>
    <a:masterClrMapping/>
  </p:clrMapOvr>
  <mc:AlternateContent xmlns:mc="http://schemas.openxmlformats.org/markup-compatibility/2006">
    <mc:Choice xmlns:p14="http://schemas.microsoft.com/office/powerpoint/2010/main" Requires="p14">
      <p:transition spd="slow" p14:dur="2000" advTm="31987"/>
    </mc:Choice>
    <mc:Fallback>
      <p:transition spd="slow" advTm="31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28686" y="1720782"/>
            <a:ext cx="7687540" cy="3693047"/>
          </a:xfrm>
          <a:prstGeom prst="rect">
            <a:avLst/>
          </a:prstGeom>
          <a:noFill/>
          <a:ln>
            <a:noFill/>
          </a:ln>
        </p:spPr>
      </p:pic>
      <p:sp>
        <p:nvSpPr>
          <p:cNvPr id="5" name="Ellipse 4"/>
          <p:cNvSpPr/>
          <p:nvPr/>
        </p:nvSpPr>
        <p:spPr>
          <a:xfrm>
            <a:off x="8142514" y="551540"/>
            <a:ext cx="3048000" cy="65314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r" rtl="1"/>
            <a:endParaRPr lang="ar-DZ" dirty="0" smtClean="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endParaRPr>
          </a:p>
          <a:p>
            <a:pPr algn="ctr" rtl="1"/>
            <a:r>
              <a:rPr lang="ar-DZ" dirty="0" smtClean="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rPr>
              <a:t>دراسة </a:t>
            </a:r>
            <a:r>
              <a:rPr lang="ar-DZ" dirty="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rPr>
              <a:t>العلمية </a:t>
            </a:r>
            <a:r>
              <a:rPr lang="ar-DZ" dirty="0" smtClean="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rPr>
              <a:t> 3</a:t>
            </a:r>
            <a:endParaRPr lang="fr-FR" dirty="0">
              <a:ln w="0"/>
              <a:solidFill>
                <a:schemeClr val="tx1"/>
              </a:solidFill>
              <a:effectLst>
                <a:outerShdw blurRad="38100" dist="19050" dir="2700000" algn="tl" rotWithShape="0">
                  <a:schemeClr val="dk1">
                    <a:alpha val="40000"/>
                  </a:schemeClr>
                </a:outerShdw>
              </a:effectLst>
              <a:latin typeface="Simplified Arabic" panose="02020603050405020304" pitchFamily="18" charset="-78"/>
              <a:cs typeface="Simplified Arabic" panose="02020603050405020304" pitchFamily="18" charset="-78"/>
            </a:endParaRP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7597833"/>
      </p:ext>
    </p:extLst>
  </p:cSld>
  <p:clrMapOvr>
    <a:masterClrMapping/>
  </p:clrMapOvr>
  <mc:AlternateContent xmlns:mc="http://schemas.openxmlformats.org/markup-compatibility/2006">
    <mc:Choice xmlns:p14="http://schemas.microsoft.com/office/powerpoint/2010/main" Requires="p14">
      <p:transition spd="slow" p14:dur="2000" advTm="1081"/>
    </mc:Choice>
    <mc:Fallback>
      <p:transition spd="slow" advTm="1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35789" y="695753"/>
            <a:ext cx="8419048" cy="2453847"/>
          </a:xfrm>
          <a:prstGeom prst="rect">
            <a:avLst/>
          </a:prstGeom>
          <a:noFill/>
          <a:ln>
            <a:noFill/>
          </a:ln>
        </p:spPr>
      </p:pic>
      <p:pic>
        <p:nvPicPr>
          <p:cNvPr id="5" name="Image 4"/>
          <p:cNvPicPr/>
          <p:nvPr/>
        </p:nvPicPr>
        <p:blipFill>
          <a:blip r:embed="rId5">
            <a:extLst>
              <a:ext uri="{28A0092B-C50C-407E-A947-70E740481C1C}">
                <a14:useLocalDpi xmlns:a14="http://schemas.microsoft.com/office/drawing/2010/main" val="0"/>
              </a:ext>
            </a:extLst>
          </a:blip>
          <a:srcRect/>
          <a:stretch>
            <a:fillRect/>
          </a:stretch>
        </p:blipFill>
        <p:spPr bwMode="auto">
          <a:xfrm>
            <a:off x="2735789" y="3402012"/>
            <a:ext cx="8419048" cy="247627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1659823"/>
      </p:ext>
    </p:extLst>
  </p:cSld>
  <p:clrMapOvr>
    <a:masterClrMapping/>
  </p:clrMapOvr>
  <mc:AlternateContent xmlns:mc="http://schemas.openxmlformats.org/markup-compatibility/2006">
    <mc:Choice xmlns:p14="http://schemas.microsoft.com/office/powerpoint/2010/main" Requires="p14">
      <p:transition spd="slow" p14:dur="2000" advTm="2370"/>
    </mc:Choice>
    <mc:Fallback>
      <p:transition spd="slow" advTm="2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r>
              <a:rPr lang="ar-DZ" sz="1400" b="1" dirty="0" smtClean="0">
                <a:solidFill>
                  <a:schemeClr val="tx1"/>
                </a:solidFill>
                <a:latin typeface="Simplified Arabic" panose="02020603050405020304" pitchFamily="18" charset="-78"/>
                <a:cs typeface="Simplified Arabic" panose="02020603050405020304" pitchFamily="18" charset="-78"/>
              </a:rPr>
              <a:t/>
            </a:r>
            <a:br>
              <a:rPr lang="ar-DZ" sz="1400" b="1" dirty="0" smtClean="0">
                <a:solidFill>
                  <a:schemeClr val="tx1"/>
                </a:solidFill>
                <a:latin typeface="Simplified Arabic" panose="02020603050405020304" pitchFamily="18" charset="-78"/>
                <a:cs typeface="Simplified Arabic" panose="02020603050405020304" pitchFamily="18" charset="-78"/>
              </a:rPr>
            </a:br>
            <a:r>
              <a:rPr lang="ar-DZ" sz="2800" b="1" dirty="0" smtClean="0">
                <a:solidFill>
                  <a:schemeClr val="tx1"/>
                </a:solidFill>
                <a:latin typeface="Simplified Arabic" panose="02020603050405020304" pitchFamily="18" charset="-78"/>
                <a:cs typeface="Simplified Arabic" panose="02020603050405020304" pitchFamily="18" charset="-78"/>
              </a:rPr>
              <a:t>الدرس السادس: أنماط التفكير</a:t>
            </a:r>
            <a:endParaRPr lang="fr-FR" sz="2800" b="1" dirty="0">
              <a:solidFill>
                <a:schemeClr val="tx1"/>
              </a:solidFill>
              <a:latin typeface="Simplified Arabic" panose="02020603050405020304" pitchFamily="18" charset="-78"/>
              <a:cs typeface="Simplified Arabic" panose="02020603050405020304" pitchFamily="18" charset="-78"/>
            </a:endParaRPr>
          </a:p>
        </p:txBody>
      </p:sp>
      <p:sp>
        <p:nvSpPr>
          <p:cNvPr id="5" name="Espace réservé du contenu 4"/>
          <p:cNvSpPr>
            <a:spLocks noGrp="1"/>
          </p:cNvSpPr>
          <p:nvPr>
            <p:ph idx="1"/>
          </p:nvPr>
        </p:nvSpPr>
        <p:spPr>
          <a:xfrm>
            <a:off x="2589212" y="2133600"/>
            <a:ext cx="8915400" cy="31205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r" rtl="1">
              <a:buFontTx/>
              <a:buChar char="-"/>
            </a:pPr>
            <a:r>
              <a:rPr lang="ar-DZ" sz="2000" dirty="0" smtClean="0">
                <a:latin typeface="Simplified Arabic" panose="02020603050405020304" pitchFamily="18" charset="-78"/>
                <a:cs typeface="Simplified Arabic" panose="02020603050405020304" pitchFamily="18" charset="-78"/>
              </a:rPr>
              <a:t>تعريف التفكير</a:t>
            </a:r>
          </a:p>
          <a:p>
            <a:pPr marL="285750" indent="-285750" algn="r" rtl="1">
              <a:buFontTx/>
              <a:buChar char="-"/>
            </a:pPr>
            <a:r>
              <a:rPr lang="ar-DZ" sz="2000" dirty="0" smtClean="0">
                <a:latin typeface="Simplified Arabic" panose="02020603050405020304" pitchFamily="18" charset="-78"/>
                <a:cs typeface="Simplified Arabic" panose="02020603050405020304" pitchFamily="18" charset="-78"/>
              </a:rPr>
              <a:t>تعريف أنماط التفكير</a:t>
            </a:r>
          </a:p>
          <a:p>
            <a:pPr marL="285750" indent="-285750" algn="r" rtl="1">
              <a:buFontTx/>
              <a:buChar char="-"/>
            </a:pPr>
            <a:r>
              <a:rPr lang="ar-DZ" sz="2000" dirty="0" smtClean="0">
                <a:latin typeface="Simplified Arabic" panose="02020603050405020304" pitchFamily="18" charset="-78"/>
                <a:cs typeface="Simplified Arabic" panose="02020603050405020304" pitchFamily="18" charset="-78"/>
              </a:rPr>
              <a:t>خصائص أنماط التفكير</a:t>
            </a:r>
          </a:p>
          <a:p>
            <a:pPr marL="285750" indent="-285750" algn="r" rtl="1">
              <a:buFontTx/>
              <a:buChar char="-"/>
            </a:pPr>
            <a:r>
              <a:rPr lang="ar-DZ" sz="2000" dirty="0" smtClean="0">
                <a:latin typeface="Simplified Arabic" panose="02020603050405020304" pitchFamily="18" charset="-78"/>
                <a:cs typeface="Simplified Arabic" panose="02020603050405020304" pitchFamily="18" charset="-78"/>
              </a:rPr>
              <a:t>أنواع أنماط التفكير</a:t>
            </a:r>
          </a:p>
          <a:p>
            <a:pPr marL="285750" indent="-285750" algn="r" rtl="1">
              <a:buFontTx/>
              <a:buChar char="-"/>
            </a:pPr>
            <a:r>
              <a:rPr lang="ar-SA" sz="2000" dirty="0">
                <a:latin typeface="Simplified Arabic" panose="02020603050405020304" pitchFamily="18" charset="-78"/>
                <a:cs typeface="Simplified Arabic" panose="02020603050405020304" pitchFamily="18" charset="-78"/>
              </a:rPr>
              <a:t>العوامل المساهمة في نمو وتطور أساليب التفكير </a:t>
            </a:r>
            <a:endParaRPr lang="ar-DZ" sz="2000" dirty="0" smtClean="0">
              <a:latin typeface="Simplified Arabic" panose="02020603050405020304" pitchFamily="18" charset="-78"/>
              <a:cs typeface="Simplified Arabic" panose="02020603050405020304" pitchFamily="18" charset="-78"/>
            </a:endParaRPr>
          </a:p>
          <a:p>
            <a:pPr marL="285750" indent="-285750" algn="r" rtl="1">
              <a:buFontTx/>
              <a:buChar char="-"/>
            </a:pPr>
            <a:endParaRPr lang="ar-DZ"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2597553"/>
      </p:ext>
    </p:extLst>
  </p:cSld>
  <p:clrMapOvr>
    <a:masterClrMapping/>
  </p:clrMapOvr>
  <mc:AlternateContent xmlns:mc="http://schemas.openxmlformats.org/markup-compatibility/2006">
    <mc:Choice xmlns:p14="http://schemas.microsoft.com/office/powerpoint/2010/main" Requires="p14">
      <p:transition spd="slow" p14:dur="2000" advTm="15336"/>
    </mc:Choice>
    <mc:Fallback>
      <p:transition spd="slow" advTm="1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18241" y="1422400"/>
            <a:ext cx="8915400" cy="3777622"/>
          </a:xfrm>
        </p:spPr>
        <p:txBody>
          <a:bodyPr>
            <a:normAutofit lnSpcReduction="10000"/>
          </a:bodyPr>
          <a:lstStyle/>
          <a:p>
            <a:pPr algn="justLow" rtl="1"/>
            <a:r>
              <a:rPr lang="ar-SA" sz="2000" b="1" dirty="0">
                <a:latin typeface="Simplified Arabic" panose="02020603050405020304" pitchFamily="18" charset="-78"/>
                <a:cs typeface="Simplified Arabic" panose="02020603050405020304" pitchFamily="18" charset="-78"/>
              </a:rPr>
              <a:t>مقدمة :</a:t>
            </a:r>
            <a:endParaRPr lang="fr-FR" sz="2000" dirty="0">
              <a:latin typeface="Simplified Arabic" panose="02020603050405020304" pitchFamily="18" charset="-78"/>
              <a:cs typeface="Simplified Arabic" panose="02020603050405020304" pitchFamily="18" charset="-78"/>
            </a:endParaRPr>
          </a:p>
          <a:p>
            <a:pPr algn="justLow" rtl="1"/>
            <a:r>
              <a:rPr lang="ar-SA" sz="2000" dirty="0">
                <a:latin typeface="Simplified Arabic" panose="02020603050405020304" pitchFamily="18" charset="-78"/>
                <a:cs typeface="Simplified Arabic" panose="02020603050405020304" pitchFamily="18" charset="-78"/>
              </a:rPr>
              <a:t>    يمثل التفكير بأنه سمة من السمات التي تميز الإنسان عن غيره من الكائنات </a:t>
            </a:r>
            <a:r>
              <a:rPr lang="ar-SA" sz="2000" dirty="0" err="1">
                <a:latin typeface="Simplified Arabic" panose="02020603050405020304" pitchFamily="18" charset="-78"/>
                <a:cs typeface="Simplified Arabic" panose="02020603050405020304" pitchFamily="18" charset="-78"/>
              </a:rPr>
              <a:t>األخرى</a:t>
            </a:r>
            <a:r>
              <a:rPr lang="ar-SA" sz="2000" dirty="0">
                <a:latin typeface="Simplified Arabic" panose="02020603050405020304" pitchFamily="18" charset="-78"/>
                <a:cs typeface="Simplified Arabic" panose="02020603050405020304" pitchFamily="18" charset="-78"/>
              </a:rPr>
              <a:t>، وهو مفهوم تعددت أبعاده واختلفت حوله الآراء مما يعكس تعقد العقل البشري وتشعب </a:t>
            </a:r>
            <a:r>
              <a:rPr lang="ar-SA" sz="2000" dirty="0" err="1">
                <a:latin typeface="Simplified Arabic" panose="02020603050405020304" pitchFamily="18" charset="-78"/>
                <a:cs typeface="Simplified Arabic" panose="02020603050405020304" pitchFamily="18" charset="-78"/>
              </a:rPr>
              <a:t>عملياته،ويتم</a:t>
            </a:r>
            <a:r>
              <a:rPr lang="ar-SA" sz="2000" dirty="0">
                <a:latin typeface="Simplified Arabic" panose="02020603050405020304" pitchFamily="18" charset="-78"/>
                <a:cs typeface="Simplified Arabic" panose="02020603050405020304" pitchFamily="18" charset="-78"/>
              </a:rPr>
              <a:t> التفكير من خلال سلسلة من النشاطات العقلية التي يقوم بها الدماغ عندما يتعرض لمثير يتم استقباله من خلال واحدة أو أكثر من الحواس الخمسة المعروفة، ويتضمن التفكير البحث عن معنى، ويتطلب التوصل إليه تأمل وإمعان النظر في مكونات الموقف أو الخبرة التي يمر بها الفرد، ومن خلال التفكير يتعامل الإنسان مع </a:t>
            </a:r>
            <a:r>
              <a:rPr lang="ar-SA" sz="2000" dirty="0" err="1">
                <a:latin typeface="Simplified Arabic" panose="02020603050405020304" pitchFamily="18" charset="-78"/>
                <a:cs typeface="Simplified Arabic" panose="02020603050405020304" pitchFamily="18" charset="-78"/>
              </a:rPr>
              <a:t>األشياء</a:t>
            </a:r>
            <a:r>
              <a:rPr lang="ar-SA" sz="2000" dirty="0">
                <a:latin typeface="Simplified Arabic" panose="02020603050405020304" pitchFamily="18" charset="-78"/>
                <a:cs typeface="Simplified Arabic" panose="02020603050405020304" pitchFamily="18" charset="-78"/>
              </a:rPr>
              <a:t> التي تحيط به في بيئته، كما أنه في الوقت ذاته يعالج المواقف التي تواجهه بدون إجراء فعل ظاهري، فالتفكير يستخدم الأفكار </a:t>
            </a:r>
            <a:r>
              <a:rPr lang="ar-SA" sz="2000" dirty="0" err="1">
                <a:latin typeface="Simplified Arabic" panose="02020603050405020304" pitchFamily="18" charset="-78"/>
                <a:cs typeface="Simplified Arabic" panose="02020603050405020304" pitchFamily="18" charset="-78"/>
              </a:rPr>
              <a:t>والتمثلات</a:t>
            </a:r>
            <a:r>
              <a:rPr lang="ar-SA" sz="2000" dirty="0">
                <a:latin typeface="Simplified Arabic" panose="02020603050405020304" pitchFamily="18" charset="-78"/>
                <a:cs typeface="Simplified Arabic" panose="02020603050405020304" pitchFamily="18" charset="-78"/>
              </a:rPr>
              <a:t> الرمزية للأشياء والأحداث غير الحاضرة التي يمكن تذكرها أو تصورها أو تخيلها (الشراب ، 2020 : 3)</a:t>
            </a:r>
            <a:endParaRPr lang="fr-FR" sz="2000" dirty="0">
              <a:latin typeface="Simplified Arabic" panose="02020603050405020304" pitchFamily="18" charset="-78"/>
              <a:cs typeface="Simplified Arabic" panose="02020603050405020304" pitchFamily="18" charset="-78"/>
            </a:endParaRPr>
          </a:p>
          <a:p>
            <a:pPr algn="justLow" rtl="1"/>
            <a:r>
              <a:rPr lang="ar-SA" sz="2000" dirty="0">
                <a:latin typeface="Simplified Arabic" panose="02020603050405020304" pitchFamily="18" charset="-78"/>
                <a:cs typeface="Simplified Arabic" panose="02020603050405020304" pitchFamily="18" charset="-78"/>
              </a:rPr>
              <a:t>الا أن هناك </a:t>
            </a:r>
            <a:r>
              <a:rPr lang="ar-SA" sz="2000" dirty="0" err="1">
                <a:latin typeface="Simplified Arabic" panose="02020603050405020304" pitchFamily="18" charset="-78"/>
                <a:cs typeface="Simplified Arabic" panose="02020603050405020304" pitchFamily="18" charset="-78"/>
              </a:rPr>
              <a:t>اختالف</a:t>
            </a:r>
            <a:r>
              <a:rPr lang="ar-SA" sz="2000" dirty="0">
                <a:latin typeface="Simplified Arabic" panose="02020603050405020304" pitchFamily="18" charset="-78"/>
                <a:cs typeface="Simplified Arabic" panose="02020603050405020304" pitchFamily="18" charset="-78"/>
              </a:rPr>
              <a:t> في أنماط </a:t>
            </a:r>
            <a:r>
              <a:rPr lang="ar-SA" sz="2000" dirty="0" err="1">
                <a:latin typeface="Simplified Arabic" panose="02020603050405020304" pitchFamily="18" charset="-78"/>
                <a:cs typeface="Simplified Arabic" panose="02020603050405020304" pitchFamily="18" charset="-78"/>
              </a:rPr>
              <a:t>التفكير،فلكل</a:t>
            </a:r>
            <a:r>
              <a:rPr lang="ar-SA" sz="2000" dirty="0">
                <a:latin typeface="Simplified Arabic" panose="02020603050405020304" pitchFamily="18" charset="-78"/>
                <a:cs typeface="Simplified Arabic" panose="02020603050405020304" pitchFamily="18" charset="-78"/>
              </a:rPr>
              <a:t> فرد نمط  من التفكير وأسلوب يميزه عن غيره من خلال تبني نمط من التفكير ومن الصعوبة التنبؤ بطرق تفكير الآخرين، بالتالي أنماط التفكير هي التي تحدد طريقة التعلم وسلوك .</a:t>
            </a:r>
            <a:endParaRPr lang="fr-FR" sz="2000" dirty="0">
              <a:latin typeface="Simplified Arabic" panose="02020603050405020304" pitchFamily="18" charset="-78"/>
              <a:cs typeface="Simplified Arabic" panose="02020603050405020304" pitchFamily="18" charset="-78"/>
            </a:endParaRPr>
          </a:p>
          <a:p>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643952"/>
      </p:ext>
    </p:extLst>
  </p:cSld>
  <p:clrMapOvr>
    <a:masterClrMapping/>
  </p:clrMapOvr>
  <mc:AlternateContent xmlns:mc="http://schemas.openxmlformats.org/markup-compatibility/2006">
    <mc:Choice xmlns:p14="http://schemas.microsoft.com/office/powerpoint/2010/main" Requires="p14">
      <p:transition spd="slow" p14:dur="2000" advTm="71094"/>
    </mc:Choice>
    <mc:Fallback>
      <p:transition spd="slow" advTm="7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90812" y="1872343"/>
            <a:ext cx="8915400" cy="3777622"/>
          </a:xfrm>
        </p:spPr>
        <p:txBody>
          <a:bodyPr/>
          <a:lstStyle/>
          <a:p>
            <a:pPr marL="0" indent="0" algn="justLow" rtl="1">
              <a:buNone/>
            </a:pPr>
            <a:r>
              <a:rPr lang="ar-DZ" b="1" dirty="0"/>
              <a:t> </a:t>
            </a:r>
            <a:r>
              <a:rPr lang="ar-DZ" b="1" dirty="0" smtClean="0"/>
              <a:t>     </a:t>
            </a:r>
            <a:r>
              <a:rPr lang="ar-SA" sz="2000" dirty="0" smtClean="0">
                <a:latin typeface="Simplified Arabic" panose="02020603050405020304" pitchFamily="18" charset="-78"/>
                <a:cs typeface="Simplified Arabic" panose="02020603050405020304" pitchFamily="18" charset="-78"/>
              </a:rPr>
              <a:t>هو </a:t>
            </a:r>
            <a:r>
              <a:rPr lang="ar-SA" sz="2000" dirty="0">
                <a:latin typeface="Simplified Arabic" panose="02020603050405020304" pitchFamily="18" charset="-78"/>
                <a:cs typeface="Simplified Arabic" panose="02020603050405020304" pitchFamily="18" charset="-78"/>
              </a:rPr>
              <a:t>العملية التي ينظم بها العقل خبراته بطريقة جديدة لحل مشكلة معينة أو هو إدراك علاقة جديدة بين موضوعين أو بين عدة موضوعات بغض النظر عن نوع تلك العلاقة </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أما مجدي حبيب فيقدم تعريفاً للتفكير على أنه عملية عقلية معرفية وجدانية عليا تبنى وتؤسس على محصلة العمليات النفسية الأخرى كالإدراك والإحساس والتخيل، وكذلك العمليات العقلية كالتذكر والتجريد، والتعميم، والتمييز، والمقارنة، والاستدلال هذا وقد أكد مجدي حبيب على أن التفكير بوجه عام لا يتم إلا إذا سبقته مشكلة تتحدى عقل الفرد وتحرك مشاعره وتحفز دوافع(إبراهيم فوده ، 2015)</a:t>
            </a:r>
            <a:r>
              <a:rPr lang="fr-FR" sz="2000" b="1" dirty="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أنه عملية عقلية يستطيع الفرد عن طريقها عمل شيء ذي معنى من خلال الخبرة التي يمر بها</a:t>
            </a:r>
            <a:endParaRPr lang="fr-FR" sz="2000" dirty="0">
              <a:latin typeface="Simplified Arabic" panose="02020603050405020304" pitchFamily="18" charset="-78"/>
              <a:cs typeface="Simplified Arabic" panose="02020603050405020304" pitchFamily="18" charset="-78"/>
            </a:endParaRPr>
          </a:p>
          <a:p>
            <a:pPr lvl="8" algn="justLow"/>
            <a:endParaRPr lang="fr-FR" sz="1400"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8490857" y="841824"/>
            <a:ext cx="2999241" cy="493490"/>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smtClean="0">
                <a:latin typeface="Simplified Arabic" panose="02020603050405020304" pitchFamily="18" charset="-78"/>
                <a:cs typeface="Simplified Arabic" panose="02020603050405020304" pitchFamily="18" charset="-78"/>
              </a:rPr>
              <a:t>تعريف التفكير</a:t>
            </a:r>
            <a:endParaRPr lang="fr-FR"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5769464"/>
      </p:ext>
    </p:extLst>
  </p:cSld>
  <p:clrMapOvr>
    <a:masterClrMapping/>
  </p:clrMapOvr>
  <mc:AlternateContent xmlns:mc="http://schemas.openxmlformats.org/markup-compatibility/2006">
    <mc:Choice xmlns:p14="http://schemas.microsoft.com/office/powerpoint/2010/main" Requires="p14">
      <p:transition spd="slow" p14:dur="2000" advTm="51135"/>
    </mc:Choice>
    <mc:Fallback>
      <p:transition spd="slow" advTm="5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1727200"/>
            <a:ext cx="8915400" cy="3777622"/>
          </a:xfrm>
        </p:spPr>
        <p:txBody>
          <a:bodyPr>
            <a:noAutofit/>
          </a:bodyPr>
          <a:lstStyle/>
          <a:p>
            <a:pPr algn="justLow" rtl="1"/>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بأنها أشكال مختلفة للتفكير منها لفظية ،رمزية ،</a:t>
            </a:r>
            <a:r>
              <a:rPr lang="ar-SA" sz="2000" dirty="0" err="1">
                <a:latin typeface="Simplified Arabic" panose="02020603050405020304" pitchFamily="18" charset="-78"/>
                <a:cs typeface="Simplified Arabic" panose="02020603050405020304" pitchFamily="18" charset="-78"/>
              </a:rPr>
              <a:t>كمية،منطقية</a:t>
            </a:r>
            <a:r>
              <a:rPr lang="ar-SA" sz="2000" dirty="0">
                <a:latin typeface="Simplified Arabic" panose="02020603050405020304" pitchFamily="18" charset="-78"/>
                <a:cs typeface="Simplified Arabic" panose="02020603050405020304" pitchFamily="18" charset="-78"/>
              </a:rPr>
              <a:t> ،مكانية ،شكلية ولكل منها خصوصية </a:t>
            </a:r>
            <a:r>
              <a:rPr lang="ar-DZ" sz="2000" dirty="0" smtClean="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تعني الطرق والأساليب المفضلة للأفراد في توظيف قدراتهم ، واكتساب معارفهم والتعبير عن أفكارهم بما يتلاءم مع المواقف التي تعترضهم ، فلكل فرد أسلوب تفكير معين يتبعه في حياته، وهو يختلف من موقف لآخر ومن فرد لآخر ومنه نستخلص ان الفرد يمكنه أن تتغير أساليب التفكير لديه من زمن لآخر ومن موقف لآخر </a:t>
            </a:r>
            <a:r>
              <a:rPr lang="ar-SA" sz="2000" dirty="0" smtClean="0">
                <a:latin typeface="Simplified Arabic" panose="02020603050405020304" pitchFamily="18" charset="-78"/>
                <a:cs typeface="Simplified Arabic" panose="02020603050405020304" pitchFamily="18" charset="-78"/>
              </a:rPr>
              <a:t>ويعرف </a:t>
            </a:r>
            <a:r>
              <a:rPr lang="ar-SA" sz="2000" dirty="0" err="1">
                <a:latin typeface="Simplified Arabic" panose="02020603050405020304" pitchFamily="18" charset="-78"/>
                <a:cs typeface="Simplified Arabic" panose="02020603050405020304" pitchFamily="18" charset="-78"/>
              </a:rPr>
              <a:t>ستيرنبر</a:t>
            </a:r>
            <a:r>
              <a:rPr lang="ar-SA" sz="2000" dirty="0">
                <a:latin typeface="Simplified Arabic" panose="02020603050405020304" pitchFamily="18" charset="-78"/>
                <a:cs typeface="Simplified Arabic" panose="02020603050405020304" pitchFamily="18" charset="-78"/>
              </a:rPr>
              <a:t> التفكير بأنه عملية عقلية معرفية تؤثر بشكل مباشر في طريقة وكيفية تجهيز ومعالجة المعلومات </a:t>
            </a:r>
            <a:r>
              <a:rPr lang="ar-SA" sz="2000" dirty="0" err="1">
                <a:latin typeface="Simplified Arabic" panose="02020603050405020304" pitchFamily="18" charset="-78"/>
                <a:cs typeface="Simplified Arabic" panose="02020603050405020304" pitchFamily="18" charset="-78"/>
              </a:rPr>
              <a:t>والتمثلات</a:t>
            </a:r>
            <a:r>
              <a:rPr lang="ar-SA" sz="2000" dirty="0">
                <a:latin typeface="Simplified Arabic" panose="02020603050405020304" pitchFamily="18" charset="-78"/>
                <a:cs typeface="Simplified Arabic" panose="02020603050405020304" pitchFamily="18" charset="-78"/>
              </a:rPr>
              <a:t> العقلية المعرفية داخل العقل البشري  </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أما العتوم (2004) أن لكل فرد نمطه الخاص في التفكير، وان هذه </a:t>
            </a:r>
            <a:r>
              <a:rPr lang="ar-SA" sz="2000" dirty="0" err="1">
                <a:latin typeface="Simplified Arabic" panose="02020603050405020304" pitchFamily="18" charset="-78"/>
                <a:cs typeface="Simplified Arabic" panose="02020603050405020304" pitchFamily="18" charset="-78"/>
              </a:rPr>
              <a:t>األنماط</a:t>
            </a:r>
            <a:r>
              <a:rPr lang="ar-SA" sz="2000" dirty="0">
                <a:latin typeface="Simplified Arabic" panose="02020603050405020304" pitchFamily="18" charset="-78"/>
                <a:cs typeface="Simplified Arabic" panose="02020603050405020304" pitchFamily="18" charset="-78"/>
              </a:rPr>
              <a:t> تتغير مع تراكم الخبرات لدى الفرد .</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زانك  (</a:t>
            </a:r>
            <a:r>
              <a:rPr lang="fr-FR" sz="2000" dirty="0">
                <a:latin typeface="Simplified Arabic" panose="02020603050405020304" pitchFamily="18" charset="-78"/>
                <a:cs typeface="Simplified Arabic" panose="02020603050405020304" pitchFamily="18" charset="-78"/>
              </a:rPr>
              <a:t>Zhang</a:t>
            </a:r>
            <a:r>
              <a:rPr lang="ar-SA" sz="2000" dirty="0">
                <a:latin typeface="Simplified Arabic" panose="02020603050405020304" pitchFamily="18" charset="-78"/>
                <a:cs typeface="Simplified Arabic" panose="02020603050405020304" pitchFamily="18" charset="-78"/>
              </a:rPr>
              <a:t> 2002) نمط  التفكير بأنه عملية عقلية تعتمد في الأساس على اكتساب المعارف والمعلومات وفهمها </a:t>
            </a:r>
            <a:r>
              <a:rPr lang="ar-SA" sz="2000" dirty="0" err="1">
                <a:latin typeface="Simplified Arabic" panose="02020603050405020304" pitchFamily="18" charset="-78"/>
                <a:cs typeface="Simplified Arabic" panose="02020603050405020304" pitchFamily="18" charset="-78"/>
              </a:rPr>
              <a:t>واالإعتماد</a:t>
            </a:r>
            <a:r>
              <a:rPr lang="ar-SA" sz="2000" dirty="0">
                <a:latin typeface="Simplified Arabic" panose="02020603050405020304" pitchFamily="18" charset="-78"/>
                <a:cs typeface="Simplified Arabic" panose="02020603050405020304" pitchFamily="18" charset="-78"/>
              </a:rPr>
              <a:t> عليها للوصول الى التفكير </a:t>
            </a:r>
            <a:r>
              <a:rPr lang="ar-SA" sz="2000" dirty="0" err="1" smtClean="0">
                <a:latin typeface="Simplified Arabic" panose="02020603050405020304" pitchFamily="18" charset="-78"/>
                <a:cs typeface="Simplified Arabic" panose="02020603050405020304" pitchFamily="18" charset="-78"/>
              </a:rPr>
              <a:t>العملي،والتحليلي،والإبداعي</a:t>
            </a:r>
            <a:endParaRPr lang="fr-FR" sz="2000"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8737600" y="624110"/>
            <a:ext cx="2767012" cy="667661"/>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تعريف  أنماط التفكير</a:t>
            </a:r>
            <a:endParaRPr lang="fr-FR" sz="20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8442527"/>
      </p:ext>
    </p:extLst>
  </p:cSld>
  <p:clrMapOvr>
    <a:masterClrMapping/>
  </p:clrMapOvr>
  <mc:AlternateContent xmlns:mc="http://schemas.openxmlformats.org/markup-compatibility/2006">
    <mc:Choice xmlns:p14="http://schemas.microsoft.com/office/powerpoint/2010/main" Requires="p14">
      <p:transition spd="slow" p14:dur="2000" advTm="65089"/>
    </mc:Choice>
    <mc:Fallback>
      <p:transition spd="slow" advTm="6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1683658"/>
            <a:ext cx="8915400" cy="3777622"/>
          </a:xfrm>
        </p:spPr>
        <p:txBody>
          <a:bodyPr>
            <a:noAutofit/>
          </a:bodyPr>
          <a:lstStyle/>
          <a:p>
            <a:pPr marL="0" indent="0" algn="justLow" rtl="1">
              <a:buNone/>
            </a:pPr>
            <a:r>
              <a:rPr lang="ar-DZ" sz="2000" dirty="0">
                <a:latin typeface="Simplified Arabic" panose="02020603050405020304" pitchFamily="18" charset="-78"/>
                <a:cs typeface="Simplified Arabic" panose="02020603050405020304" pitchFamily="18" charset="-78"/>
              </a:rPr>
              <a:t>ل</a:t>
            </a:r>
            <a:r>
              <a:rPr lang="ar-SA" sz="2000" dirty="0" smtClean="0">
                <a:latin typeface="Simplified Arabic" panose="02020603050405020304" pitchFamily="18" charset="-78"/>
                <a:cs typeface="Simplified Arabic" panose="02020603050405020304" pitchFamily="18" charset="-78"/>
              </a:rPr>
              <a:t>أنماط </a:t>
            </a:r>
            <a:r>
              <a:rPr lang="ar-SA" sz="2000" dirty="0">
                <a:latin typeface="Simplified Arabic" panose="02020603050405020304" pitchFamily="18" charset="-78"/>
                <a:cs typeface="Simplified Arabic" panose="02020603050405020304" pitchFamily="18" charset="-78"/>
              </a:rPr>
              <a:t>التفكير خصائص معينة تتمثل في :</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أسلوب التفكير ليس قدرة ولكنه طريقة مفضلة في التفكير</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استخدام لفرد مجموعة من الطرق والأساليب التي يفضلها الفرد عند معالجة المعلومات دون غيرها.</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ارتباطها بطبيعة الموقف الذي يتعرض له.</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يستخدم الفرد عدة أساليب في التفكير وتتغير من وقت لآخر</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من خلال أنماط التفكير  يمكن تحديد مستويات المرونة وكيفية التعامل مع الأفراد بالإضافة الى مستوياتهم في الجوانب اللغوية والمعرفية.</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تعتبر أكثر شمولية وعمومية واستقرار .</a:t>
            </a:r>
            <a:endParaRPr lang="fr-FR" sz="2000" dirty="0">
              <a:latin typeface="Simplified Arabic" panose="02020603050405020304" pitchFamily="18" charset="-78"/>
              <a:cs typeface="Simplified Arabic" panose="02020603050405020304" pitchFamily="18" charset="-78"/>
            </a:endParaRPr>
          </a:p>
          <a:p>
            <a:pPr algn="justLow" rtl="1"/>
            <a:r>
              <a:rPr lang="ar-SA" sz="2000" dirty="0">
                <a:latin typeface="Simplified Arabic" panose="02020603050405020304" pitchFamily="18" charset="-78"/>
                <a:cs typeface="Simplified Arabic" panose="02020603050405020304" pitchFamily="18" charset="-78"/>
              </a:rPr>
              <a:t>يمكن </a:t>
            </a:r>
            <a:r>
              <a:rPr lang="ar-SA" sz="2000" dirty="0" err="1">
                <a:latin typeface="Simplified Arabic" panose="02020603050405020304" pitchFamily="18" charset="-78"/>
                <a:cs typeface="Simplified Arabic" panose="02020603050405020304" pitchFamily="18" charset="-78"/>
              </a:rPr>
              <a:t>الإستدلال</a:t>
            </a:r>
            <a:r>
              <a:rPr lang="ar-SA" sz="2000" dirty="0">
                <a:latin typeface="Simplified Arabic" panose="02020603050405020304" pitchFamily="18" charset="-78"/>
                <a:cs typeface="Simplified Arabic" panose="02020603050405020304" pitchFamily="18" charset="-78"/>
              </a:rPr>
              <a:t> عليها من خلال </a:t>
            </a:r>
            <a:r>
              <a:rPr lang="ar-SA" sz="2000" dirty="0" smtClean="0">
                <a:latin typeface="Simplified Arabic" panose="02020603050405020304" pitchFamily="18" charset="-78"/>
                <a:cs typeface="Simplified Arabic" panose="02020603050405020304" pitchFamily="18" charset="-78"/>
              </a:rPr>
              <a:t>ما</a:t>
            </a:r>
            <a:r>
              <a:rPr lang="ar-DZ"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يترتب </a:t>
            </a:r>
            <a:r>
              <a:rPr lang="ar-SA" sz="2000" dirty="0">
                <a:latin typeface="Simplified Arabic" panose="02020603050405020304" pitchFamily="18" charset="-78"/>
                <a:cs typeface="Simplified Arabic" panose="02020603050405020304" pitchFamily="18" charset="-78"/>
              </a:rPr>
              <a:t>عليها من أفكار</a:t>
            </a:r>
            <a:endParaRPr lang="fr-FR" sz="2000"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8752114" y="624110"/>
            <a:ext cx="2752498" cy="696690"/>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خصائص أنماط التفكير</a:t>
            </a:r>
            <a:endParaRPr lang="fr-FR" sz="20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2147304"/>
      </p:ext>
    </p:extLst>
  </p:cSld>
  <p:clrMapOvr>
    <a:masterClrMapping/>
  </p:clrMapOvr>
  <mc:AlternateContent xmlns:mc="http://schemas.openxmlformats.org/markup-compatibility/2006">
    <mc:Choice xmlns:p14="http://schemas.microsoft.com/office/powerpoint/2010/main" Requires="p14">
      <p:transition spd="slow" p14:dur="2000" advTm="66008"/>
    </mc:Choice>
    <mc:Fallback>
      <p:transition spd="slow" advTm="6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37732" y="495868"/>
            <a:ext cx="9771346" cy="5468834"/>
          </a:xfrm>
        </p:spPr>
        <p:txBody>
          <a:bodyPr numCol="1">
            <a:noAutofit/>
          </a:bodyPr>
          <a:lstStyle/>
          <a:p>
            <a:pPr lvl="0" algn="r" rtl="1"/>
            <a:endParaRPr lang="ar-DZ" sz="2000" dirty="0" smtClean="0">
              <a:latin typeface="Simplified Arabic" panose="02020603050405020304" pitchFamily="18" charset="-78"/>
              <a:cs typeface="Simplified Arabic" panose="02020603050405020304" pitchFamily="18" charset="-78"/>
            </a:endParaRPr>
          </a:p>
          <a:p>
            <a:pPr lvl="0" algn="r" rtl="1"/>
            <a:endParaRPr lang="ar-DZ" sz="2000" dirty="0">
              <a:latin typeface="Simplified Arabic" panose="02020603050405020304" pitchFamily="18" charset="-78"/>
              <a:cs typeface="Simplified Arabic" panose="02020603050405020304" pitchFamily="18" charset="-78"/>
            </a:endParaRPr>
          </a:p>
          <a:p>
            <a:pPr lvl="0" algn="r" rtl="1"/>
            <a:endParaRPr lang="ar-DZ" sz="2000" dirty="0" smtClean="0">
              <a:latin typeface="Simplified Arabic" panose="02020603050405020304" pitchFamily="18" charset="-78"/>
              <a:cs typeface="Simplified Arabic" panose="02020603050405020304" pitchFamily="18" charset="-78"/>
            </a:endParaRPr>
          </a:p>
          <a:p>
            <a:pPr lvl="0" algn="r" rtl="1"/>
            <a:r>
              <a:rPr lang="ar-SA" sz="2000" dirty="0" smtClean="0">
                <a:latin typeface="Simplified Arabic" panose="02020603050405020304" pitchFamily="18" charset="-78"/>
                <a:cs typeface="Simplified Arabic" panose="02020603050405020304" pitchFamily="18" charset="-78"/>
              </a:rPr>
              <a:t>لغة </a:t>
            </a:r>
            <a:r>
              <a:rPr lang="ar-SA" sz="2000" dirty="0">
                <a:latin typeface="Simplified Arabic" panose="02020603050405020304" pitchFamily="18" charset="-78"/>
                <a:cs typeface="Simplified Arabic" panose="02020603050405020304" pitchFamily="18" charset="-78"/>
              </a:rPr>
              <a:t>:  يأتي تعبير الجودة في أصل اللغة العربية من الفعل "جود" أي شيء " جيد " والجمع " جياد " ، وجيائد بالهمزة  ، ومنها أجاد الشيء أي أحسنه ، و"جودة تجويدا " أي قدمه على أكمل  وأحسن وجه ممكن </a:t>
            </a:r>
            <a:endParaRPr lang="fr-FR" sz="2000" dirty="0" smtClean="0">
              <a:latin typeface="Simplified Arabic" panose="02020603050405020304" pitchFamily="18" charset="-78"/>
              <a:cs typeface="Simplified Arabic" panose="02020603050405020304" pitchFamily="18" charset="-78"/>
            </a:endParaRPr>
          </a:p>
          <a:p>
            <a:pPr lvl="0" algn="justLow" rtl="1"/>
            <a:r>
              <a:rPr lang="ar-SA" sz="2000" dirty="0" err="1" smtClean="0">
                <a:latin typeface="Simplified Arabic" panose="02020603050405020304" pitchFamily="18" charset="-78"/>
                <a:cs typeface="Simplified Arabic" panose="02020603050405020304" pitchFamily="18" charset="-78"/>
              </a:rPr>
              <a:t>إصطلاحا</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لم يحظ مصلح جودة الحياة بإجماع من طرف الباحثين حول تعريفه لأن كل واحد منهم له نظرته المختلف حول لحيا لذلك سنعمد على تقديم مجموعة من التعريفات باختلاف وجهتها لنكون ملمين بالموضوع أكثر فمنهم من يهتم بالمؤشرات الموضوعية ومنهم من يعتم بالمؤشرات </a:t>
            </a:r>
            <a:r>
              <a:rPr lang="ar-DZ" sz="2000" dirty="0" err="1" smtClean="0">
                <a:latin typeface="Simplified Arabic" panose="02020603050405020304" pitchFamily="18" charset="-78"/>
                <a:cs typeface="Simplified Arabic" panose="02020603050405020304" pitchFamily="18" charset="-78"/>
              </a:rPr>
              <a:t>الذاتيةفي</a:t>
            </a:r>
            <a:r>
              <a:rPr lang="ar-DZ" sz="2000" dirty="0" smtClean="0">
                <a:latin typeface="Simplified Arabic" panose="02020603050405020304" pitchFamily="18" charset="-78"/>
                <a:cs typeface="Simplified Arabic" panose="02020603050405020304" pitchFamily="18" charset="-78"/>
              </a:rPr>
              <a:t> تقديم مفهوم جودة الحياة ناهيك عن وجود اختلافات في المصطلح نفسه فمنهم من يراه السعادة نفسها أو </a:t>
            </a:r>
            <a:r>
              <a:rPr lang="ar-DZ" sz="2000" dirty="0" err="1" smtClean="0">
                <a:latin typeface="Simplified Arabic" panose="02020603050405020304" pitchFamily="18" charset="-78"/>
                <a:cs typeface="Simplified Arabic" panose="02020603050405020304" pitchFamily="18" charset="-78"/>
              </a:rPr>
              <a:t>الإرتياح</a:t>
            </a:r>
            <a:r>
              <a:rPr lang="ar-DZ" sz="2000" dirty="0" smtClean="0">
                <a:latin typeface="Simplified Arabic" panose="02020603050405020304" pitchFamily="18" charset="-78"/>
                <a:cs typeface="Simplified Arabic" panose="02020603050405020304" pitchFamily="18" charset="-78"/>
              </a:rPr>
              <a:t> النفسي أو الرضا عن الحياة وهذه أبرز المصطلحات المرافقة له .  </a:t>
            </a:r>
            <a:endParaRPr lang="fr-FR" sz="2000" dirty="0">
              <a:latin typeface="Simplified Arabic" panose="02020603050405020304" pitchFamily="18" charset="-78"/>
              <a:cs typeface="Simplified Arabic" panose="02020603050405020304" pitchFamily="18" charset="-78"/>
            </a:endParaRPr>
          </a:p>
          <a:p>
            <a:pPr algn="justLow" rtl="1"/>
            <a:r>
              <a:rPr lang="ar-DZ" sz="2000" dirty="0" err="1" smtClean="0">
                <a:latin typeface="Simplified Arabic" panose="02020603050405020304" pitchFamily="18" charset="-78"/>
                <a:cs typeface="Simplified Arabic" panose="02020603050405020304" pitchFamily="18" charset="-78"/>
              </a:rPr>
              <a:t>إلأ</a:t>
            </a:r>
            <a:r>
              <a:rPr lang="ar-DZ" sz="2000" dirty="0" smtClean="0">
                <a:latin typeface="Simplified Arabic" panose="02020603050405020304" pitchFamily="18" charset="-78"/>
                <a:cs typeface="Simplified Arabic" panose="02020603050405020304" pitchFamily="18" charset="-78"/>
              </a:rPr>
              <a:t> أن بولينغ وآخرون</a:t>
            </a:r>
            <a:r>
              <a:rPr lang="ar-SA" sz="2000" dirty="0" smtClean="0">
                <a:latin typeface="Simplified Arabic" panose="02020603050405020304" pitchFamily="18" charset="-78"/>
                <a:cs typeface="Simplified Arabic" panose="02020603050405020304" pitchFamily="18" charset="-78"/>
              </a:rPr>
              <a:t> </a:t>
            </a:r>
            <a:r>
              <a:rPr lang="fr-FR" sz="2000" dirty="0" err="1" smtClean="0">
                <a:latin typeface="Simplified Arabic" panose="02020603050405020304" pitchFamily="18" charset="-78"/>
                <a:cs typeface="Simplified Arabic" panose="02020603050405020304" pitchFamily="18" charset="-78"/>
              </a:rPr>
              <a:t>Bowling</a:t>
            </a:r>
            <a:r>
              <a:rPr lang="fr-FR" sz="2000" dirty="0" err="1">
                <a:latin typeface="Simplified Arabic" panose="02020603050405020304" pitchFamily="18" charset="-78"/>
                <a:cs typeface="Simplified Arabic" panose="02020603050405020304" pitchFamily="18" charset="-78"/>
              </a:rPr>
              <a:t>&amp;</a:t>
            </a:r>
            <a:r>
              <a:rPr lang="fr-FR" sz="2000" dirty="0" err="1" smtClean="0">
                <a:latin typeface="Simplified Arabic" panose="02020603050405020304" pitchFamily="18" charset="-78"/>
                <a:cs typeface="Simplified Arabic" panose="02020603050405020304" pitchFamily="18" charset="-78"/>
              </a:rPr>
              <a:t>other</a:t>
            </a:r>
            <a:r>
              <a:rPr lang="fr-FR"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a:t>
            </a:r>
            <a:r>
              <a:rPr lang="ar-SA" sz="2000" dirty="0">
                <a:latin typeface="Simplified Arabic" panose="02020603050405020304" pitchFamily="18" charset="-78"/>
                <a:cs typeface="Simplified Arabic" panose="02020603050405020304" pitchFamily="18" charset="-78"/>
              </a:rPr>
              <a:t>2002) </a:t>
            </a:r>
            <a:r>
              <a:rPr lang="ar-DZ" sz="2000" dirty="0" smtClean="0">
                <a:latin typeface="Simplified Arabic" panose="02020603050405020304" pitchFamily="18" charset="-78"/>
                <a:cs typeface="Simplified Arabic" panose="02020603050405020304" pitchFamily="18" charset="-78"/>
              </a:rPr>
              <a:t>يجد</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أن المؤشرات الذاتية هي الأكثر </a:t>
            </a:r>
            <a:r>
              <a:rPr lang="ar-DZ" sz="2000" dirty="0" smtClean="0">
                <a:latin typeface="Simplified Arabic" panose="02020603050405020304" pitchFamily="18" charset="-78"/>
                <a:cs typeface="Simplified Arabic" panose="02020603050405020304" pitchFamily="18" charset="-78"/>
              </a:rPr>
              <a:t>ضرورة </a:t>
            </a:r>
            <a:r>
              <a:rPr lang="ar-SA" sz="2000" dirty="0" smtClean="0">
                <a:latin typeface="Simplified Arabic" panose="02020603050405020304" pitchFamily="18" charset="-78"/>
                <a:cs typeface="Simplified Arabic" panose="02020603050405020304" pitchFamily="18" charset="-78"/>
              </a:rPr>
              <a:t>في </a:t>
            </a:r>
            <a:r>
              <a:rPr lang="ar-SA" sz="2000" dirty="0">
                <a:latin typeface="Simplified Arabic" panose="02020603050405020304" pitchFamily="18" charset="-78"/>
                <a:cs typeface="Simplified Arabic" panose="02020603050405020304" pitchFamily="18" charset="-78"/>
              </a:rPr>
              <a:t>تحديد جودة الحياة من المؤشرات الموضوعية </a:t>
            </a:r>
            <a:r>
              <a:rPr lang="ar-DZ" sz="2000" dirty="0" smtClean="0">
                <a:latin typeface="Simplified Arabic" panose="02020603050405020304" pitchFamily="18" charset="-78"/>
                <a:cs typeface="Simplified Arabic" panose="02020603050405020304" pitchFamily="18" charset="-78"/>
              </a:rPr>
              <a:t>واستدل على ذلك ب</a:t>
            </a:r>
            <a:r>
              <a:rPr lang="ar-SA" sz="2000" dirty="0" smtClean="0">
                <a:latin typeface="Simplified Arabic" panose="02020603050405020304" pitchFamily="18" charset="-78"/>
                <a:cs typeface="Simplified Arabic" panose="02020603050405020304" pitchFamily="18" charset="-78"/>
              </a:rPr>
              <a:t>الجوانب </a:t>
            </a:r>
            <a:r>
              <a:rPr lang="ar-SA" sz="2000" dirty="0">
                <a:latin typeface="Simplified Arabic" panose="02020603050405020304" pitchFamily="18" charset="-78"/>
                <a:cs typeface="Simplified Arabic" panose="02020603050405020304" pitchFamily="18" charset="-78"/>
              </a:rPr>
              <a:t>الاجتماعية الدالة على الترابط الاجتماعي والقيم الاجتماعية والمعتقدات الدالة على السلوك الاجتماعي وغيرها من المتغيرات النفسية هي من العوامل </a:t>
            </a:r>
            <a:r>
              <a:rPr lang="ar-SA" sz="2000" dirty="0" err="1">
                <a:latin typeface="Simplified Arabic" panose="02020603050405020304" pitchFamily="18" charset="-78"/>
                <a:cs typeface="Simplified Arabic" panose="02020603050405020304" pitchFamily="18" charset="-78"/>
              </a:rPr>
              <a:t>التنبؤية</a:t>
            </a:r>
            <a:r>
              <a:rPr lang="ar-SA" sz="2000" dirty="0">
                <a:latin typeface="Simplified Arabic" panose="02020603050405020304" pitchFamily="18" charset="-78"/>
                <a:cs typeface="Simplified Arabic" panose="02020603050405020304" pitchFamily="18" charset="-78"/>
              </a:rPr>
              <a:t> لجودة الحياة عند الافراد. </a:t>
            </a:r>
            <a:endParaRPr lang="fr-FR" sz="2000" dirty="0">
              <a:latin typeface="Simplified Arabic" panose="02020603050405020304" pitchFamily="18" charset="-78"/>
              <a:cs typeface="Simplified Arabic" panose="02020603050405020304" pitchFamily="18" charset="-78"/>
            </a:endParaRPr>
          </a:p>
        </p:txBody>
      </p:sp>
      <p:sp>
        <p:nvSpPr>
          <p:cNvPr id="4" name="Rectangle à coins arrondis 3"/>
          <p:cNvSpPr/>
          <p:nvPr/>
        </p:nvSpPr>
        <p:spPr>
          <a:xfrm>
            <a:off x="8661400" y="939800"/>
            <a:ext cx="2374900" cy="5207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dirty="0" smtClean="0">
              <a:latin typeface="Simplified Arabic" panose="02020603050405020304" pitchFamily="18" charset="-78"/>
              <a:cs typeface="Simplified Arabic" panose="02020603050405020304" pitchFamily="18" charset="-78"/>
            </a:endParaRPr>
          </a:p>
          <a:p>
            <a:pPr algn="ctr"/>
            <a:r>
              <a:rPr lang="ar-DZ" sz="2000" b="1" dirty="0" smtClean="0">
                <a:latin typeface="Simplified Arabic" panose="02020603050405020304" pitchFamily="18" charset="-78"/>
                <a:cs typeface="Simplified Arabic" panose="02020603050405020304" pitchFamily="18" charset="-78"/>
              </a:rPr>
              <a:t>تعريف جودة الحياة</a:t>
            </a:r>
            <a:endParaRPr lang="ar-DZ" sz="2000" b="1" dirty="0">
              <a:latin typeface="Simplified Arabic" panose="02020603050405020304" pitchFamily="18" charset="-78"/>
              <a:cs typeface="Simplified Arabic" panose="02020603050405020304" pitchFamily="18" charset="-78"/>
            </a:endParaRP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7626349"/>
      </p:ext>
    </p:extLst>
  </p:cSld>
  <p:clrMapOvr>
    <a:masterClrMapping/>
  </p:clrMapOvr>
  <mc:AlternateContent xmlns:mc="http://schemas.openxmlformats.org/markup-compatibility/2006">
    <mc:Choice xmlns:p14="http://schemas.microsoft.com/office/powerpoint/2010/main" Requires="p14">
      <p:transition spd="slow" p14:dur="2000" advTm="80156"/>
    </mc:Choice>
    <mc:Fallback>
      <p:transition spd="slow" advTm="8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1" y="1553029"/>
            <a:ext cx="8915400" cy="3777622"/>
          </a:xfrm>
        </p:spPr>
        <p:txBody>
          <a:bodyPr>
            <a:normAutofit/>
          </a:bodyPr>
          <a:lstStyle/>
          <a:p>
            <a:pPr marL="0" indent="0" algn="r" rtl="1">
              <a:buNone/>
            </a:pP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وقد ذكر </a:t>
            </a:r>
            <a:r>
              <a:rPr lang="ar-SA" sz="2000" dirty="0" err="1">
                <a:latin typeface="Simplified Arabic" panose="02020603050405020304" pitchFamily="18" charset="-78"/>
                <a:cs typeface="Simplified Arabic" panose="02020603050405020304" pitchFamily="18" charset="-78"/>
              </a:rPr>
              <a:t>ستيرنبر</a:t>
            </a:r>
            <a:r>
              <a:rPr lang="fr-FR" sz="2000" dirty="0">
                <a:latin typeface="Simplified Arabic" panose="02020603050405020304" pitchFamily="18" charset="-78"/>
                <a:cs typeface="Simplified Arabic" panose="02020603050405020304" pitchFamily="18" charset="-78"/>
              </a:rPr>
              <a:t>Sternberg) </a:t>
            </a:r>
            <a:r>
              <a:rPr lang="ar-SA" sz="2000" dirty="0">
                <a:latin typeface="Simplified Arabic" panose="02020603050405020304" pitchFamily="18" charset="-78"/>
                <a:cs typeface="Simplified Arabic" panose="02020603050405020304" pitchFamily="18" charset="-78"/>
              </a:rPr>
              <a:t>) أن هناك ثالثة عشر نمطا للتفكير موزة على خمس فئات </a:t>
            </a:r>
            <a:r>
              <a:rPr lang="ar-SA" sz="2000" dirty="0" smtClean="0">
                <a:latin typeface="Simplified Arabic" panose="02020603050405020304" pitchFamily="18" charset="-78"/>
                <a:cs typeface="Simplified Arabic" panose="02020603050405020304" pitchFamily="18" charset="-78"/>
              </a:rPr>
              <a:t>كالتالي</a:t>
            </a:r>
            <a:r>
              <a:rPr lang="ar-DZ" sz="2000" dirty="0" smtClean="0">
                <a:latin typeface="Simplified Arabic" panose="02020603050405020304" pitchFamily="18" charset="-78"/>
                <a:cs typeface="Simplified Arabic" panose="02020603050405020304" pitchFamily="18" charset="-78"/>
              </a:rPr>
              <a:t> :</a:t>
            </a:r>
          </a:p>
          <a:p>
            <a:pPr marL="0" indent="0" algn="r" rtl="1">
              <a:buNone/>
            </a:pPr>
            <a:endParaRPr lang="fr-FR" sz="2000"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8984342" y="624110"/>
            <a:ext cx="2520269" cy="696690"/>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أنواع أنماط التفكير</a:t>
            </a:r>
            <a:endParaRPr lang="fr-FR" sz="2000" b="1" dirty="0">
              <a:latin typeface="Simplified Arabic" panose="02020603050405020304" pitchFamily="18" charset="-78"/>
              <a:cs typeface="Simplified Arabic" panose="02020603050405020304" pitchFamily="18" charset="-78"/>
            </a:endParaRPr>
          </a:p>
        </p:txBody>
      </p:sp>
      <p:grpSp>
        <p:nvGrpSpPr>
          <p:cNvPr id="5" name="Groupe 4"/>
          <p:cNvGrpSpPr/>
          <p:nvPr/>
        </p:nvGrpSpPr>
        <p:grpSpPr>
          <a:xfrm>
            <a:off x="3810453" y="2354716"/>
            <a:ext cx="4629150" cy="4238625"/>
            <a:chOff x="0" y="0"/>
            <a:chExt cx="4629150" cy="4238625"/>
          </a:xfrm>
        </p:grpSpPr>
        <p:sp>
          <p:nvSpPr>
            <p:cNvPr id="6" name="Ellipse 5"/>
            <p:cNvSpPr/>
            <p:nvPr/>
          </p:nvSpPr>
          <p:spPr>
            <a:xfrm rot="5400000">
              <a:off x="3009900" y="1447800"/>
              <a:ext cx="2381250" cy="857250"/>
            </a:xfrm>
            <a:prstGeom prst="ellipse">
              <a:avLst/>
            </a:prstGeom>
            <a:solidFill>
              <a:schemeClr val="accent3">
                <a:lumMod val="40000"/>
                <a:lumOff val="60000"/>
              </a:schemeClr>
            </a:solidFill>
            <a:ln>
              <a:solidFill>
                <a:srgbClr val="CC66FF"/>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0"/>
                </a:spcAft>
              </a:pPr>
              <a:r>
                <a:rPr lang="ar-DZ" sz="1200" b="1">
                  <a:ln w="6604" cap="flat" cmpd="sng" algn="ctr">
                    <a:solidFill>
                      <a:srgbClr val="000000"/>
                    </a:solidFill>
                    <a:prstDash val="solid"/>
                    <a:round/>
                  </a:ln>
                  <a:noFill/>
                  <a:effectLst>
                    <a:outerShdw dist="38100" dir="2700000" algn="tl">
                      <a:schemeClr val="accent2"/>
                    </a:outerShdw>
                  </a:effectLst>
                  <a:ea typeface="Calibri" panose="020F0502020204030204" pitchFamily="34" charset="0"/>
                  <a:cs typeface="Simplified Arabic" panose="02020603050405020304" pitchFamily="18" charset="-78"/>
                </a:rPr>
                <a:t>أنماط التفكير </a:t>
              </a:r>
              <a:endParaRPr lang="fr-FR" sz="1100">
                <a:effectLst/>
                <a:ea typeface="Calibri" panose="020F0502020204030204" pitchFamily="34" charset="0"/>
                <a:cs typeface="Arial" panose="020B0604020202020204" pitchFamily="34" charset="0"/>
              </a:endParaRPr>
            </a:p>
            <a:p>
              <a:pPr algn="ctr" rtl="1">
                <a:lnSpc>
                  <a:spcPct val="107000"/>
                </a:lnSpc>
                <a:spcAft>
                  <a:spcPts val="0"/>
                </a:spcAft>
              </a:pPr>
              <a:r>
                <a:rPr lang="ar-DZ" sz="1200" b="1">
                  <a:ln w="6604" cap="flat" cmpd="sng" algn="ctr">
                    <a:solidFill>
                      <a:srgbClr val="000000"/>
                    </a:solidFill>
                    <a:prstDash val="solid"/>
                    <a:round/>
                  </a:ln>
                  <a:noFill/>
                  <a:effectLst>
                    <a:outerShdw dist="38100" dir="2700000" algn="tl">
                      <a:schemeClr val="accent2"/>
                    </a:outerShdw>
                  </a:effectLst>
                  <a:ea typeface="Calibri" panose="020F0502020204030204" pitchFamily="34" charset="0"/>
                  <a:cs typeface="Simplified Arabic" panose="02020603050405020304" pitchFamily="18" charset="-78"/>
                </a:rPr>
                <a:t> </a:t>
              </a:r>
              <a:r>
                <a:rPr lang="ar-SA" sz="1200" b="1">
                  <a:ln w="6604" cap="flat" cmpd="sng" algn="ctr">
                    <a:solidFill>
                      <a:srgbClr val="000000"/>
                    </a:solidFill>
                    <a:prstDash val="solid"/>
                    <a:round/>
                  </a:ln>
                  <a:noFill/>
                  <a:effectLst>
                    <a:outerShdw dist="38100" dir="2700000" algn="tl">
                      <a:schemeClr val="accent2"/>
                    </a:outerShdw>
                  </a:effectLst>
                  <a:ea typeface="Calibri" panose="020F0502020204030204" pitchFamily="34" charset="0"/>
                  <a:cs typeface="Simplified Arabic" panose="02020603050405020304" pitchFamily="18" charset="-78"/>
                </a:rPr>
                <a:t>ستيرنبر</a:t>
              </a:r>
              <a:r>
                <a:rPr lang="fr-FR" sz="1200" b="1">
                  <a:ln w="6604" cap="flat" cmpd="sng" algn="ctr">
                    <a:solidFill>
                      <a:srgbClr val="000000"/>
                    </a:solidFill>
                    <a:prstDash val="solid"/>
                    <a:round/>
                  </a:ln>
                  <a:noFill/>
                  <a:effectLst>
                    <a:outerShdw dist="38100" dir="2700000" algn="tl">
                      <a:schemeClr val="accent2"/>
                    </a:outerShdw>
                  </a:effectLst>
                  <a:latin typeface="Simplified Arabic" panose="02020603050405020304" pitchFamily="18" charset="-78"/>
                  <a:ea typeface="Calibri" panose="020F0502020204030204" pitchFamily="34" charset="0"/>
                  <a:cs typeface="Arial" panose="020B0604020202020204" pitchFamily="34" charset="0"/>
                </a:rPr>
                <a:t>Sternberg) </a:t>
              </a:r>
              <a:r>
                <a:rPr lang="ar-SA" sz="1400">
                  <a:ln w="6604" cap="flat" cmpd="sng" algn="ctr">
                    <a:solidFill>
                      <a:srgbClr val="000000"/>
                    </a:solidFill>
                    <a:prstDash val="solid"/>
                    <a:round/>
                  </a:ln>
                  <a:noFill/>
                  <a:effectLst>
                    <a:outerShdw dist="38100" dir="2700000" algn="tl">
                      <a:schemeClr val="accent2"/>
                    </a:outerShdw>
                  </a:effectLst>
                  <a:ea typeface="Calibri" panose="020F0502020204030204" pitchFamily="34" charset="0"/>
                  <a:cs typeface="Simplified Arabic" panose="02020603050405020304" pitchFamily="18" charset="-78"/>
                </a:rPr>
                <a:t>)  </a:t>
              </a:r>
              <a:endParaRPr lang="fr-FR" sz="1100">
                <a:effectLst/>
                <a:ea typeface="Calibri" panose="020F0502020204030204" pitchFamily="34" charset="0"/>
                <a:cs typeface="Arial" panose="020B0604020202020204" pitchFamily="34" charset="0"/>
              </a:endParaRPr>
            </a:p>
            <a:p>
              <a:pPr algn="ctr">
                <a:lnSpc>
                  <a:spcPct val="107000"/>
                </a:lnSpc>
                <a:spcAft>
                  <a:spcPts val="800"/>
                </a:spcAft>
              </a:pPr>
              <a:r>
                <a:rPr lang="fr-FR" sz="1100" b="1">
                  <a:ln w="6604" cap="flat" cmpd="sng" algn="ctr">
                    <a:solidFill>
                      <a:srgbClr val="000000"/>
                    </a:solidFill>
                    <a:prstDash val="solid"/>
                    <a:round/>
                  </a:ln>
                  <a:noFill/>
                  <a:effectLst>
                    <a:outerShdw dist="38100" dir="2700000" algn="tl">
                      <a:schemeClr val="accent2"/>
                    </a:outerShdw>
                  </a:effectLst>
                  <a:ea typeface="Calibri" panose="020F0502020204030204" pitchFamily="34" charset="0"/>
                  <a:cs typeface="Arial" panose="020B0604020202020204" pitchFamily="34" charset="0"/>
                </a:rPr>
                <a:t> </a:t>
              </a:r>
              <a:endParaRPr lang="fr-FR" sz="1100">
                <a:effectLst/>
                <a:ea typeface="Calibri" panose="020F0502020204030204" pitchFamily="34" charset="0"/>
                <a:cs typeface="Arial" panose="020B0604020202020204" pitchFamily="34" charset="0"/>
              </a:endParaRPr>
            </a:p>
          </p:txBody>
        </p:sp>
        <p:sp>
          <p:nvSpPr>
            <p:cNvPr id="7" name="Rectangle à coins arrondis 6"/>
            <p:cNvSpPr/>
            <p:nvPr/>
          </p:nvSpPr>
          <p:spPr>
            <a:xfrm>
              <a:off x="0" y="0"/>
              <a:ext cx="2771775" cy="68580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ar-SA" sz="1200" b="1">
                  <a:effectLst/>
                  <a:ea typeface="Calibri" panose="020F0502020204030204" pitchFamily="34" charset="0"/>
                  <a:cs typeface="Simplified Arabic" panose="02020603050405020304" pitchFamily="18" charset="-78"/>
                </a:rPr>
                <a:t>أنماط التفكير من حيث الوظيفة وتنقسم إلى النمط (التشريعي، التنفيذي، القضائي)</a:t>
              </a:r>
              <a:r>
                <a:rPr lang="ar-SA" sz="1200">
                  <a:effectLst/>
                  <a:ea typeface="Calibri" panose="020F0502020204030204" pitchFamily="34" charset="0"/>
                  <a:cs typeface="Simplified Arabic" panose="02020603050405020304" pitchFamily="18" charset="-78"/>
                </a:rPr>
                <a:t>  </a:t>
              </a:r>
              <a:endParaRPr lang="fr-FR" sz="1100">
                <a:effectLst/>
                <a:ea typeface="Calibri" panose="020F0502020204030204" pitchFamily="34" charset="0"/>
                <a:cs typeface="Arial" panose="020B0604020202020204" pitchFamily="34" charset="0"/>
              </a:endParaRPr>
            </a:p>
          </p:txBody>
        </p:sp>
        <p:sp>
          <p:nvSpPr>
            <p:cNvPr id="8" name="Rectangle à coins arrondis 7"/>
            <p:cNvSpPr/>
            <p:nvPr/>
          </p:nvSpPr>
          <p:spPr>
            <a:xfrm>
              <a:off x="57150" y="1752600"/>
              <a:ext cx="2771775" cy="733425"/>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ar-DZ" sz="1200" b="1">
                  <a:effectLst/>
                  <a:ea typeface="Calibri" panose="020F0502020204030204" pitchFamily="34" charset="0"/>
                  <a:cs typeface="Simplified Arabic" panose="02020603050405020304" pitchFamily="18" charset="-78"/>
                </a:rPr>
                <a:t>أنماط التفكير من حيث النزعة   </a:t>
              </a:r>
              <a:endParaRPr lang="fr-FR" sz="1100">
                <a:effectLst/>
                <a:ea typeface="Calibri" panose="020F0502020204030204" pitchFamily="34" charset="0"/>
                <a:cs typeface="Arial" panose="020B0604020202020204" pitchFamily="34" charset="0"/>
              </a:endParaRPr>
            </a:p>
            <a:p>
              <a:pPr algn="ctr">
                <a:lnSpc>
                  <a:spcPct val="107000"/>
                </a:lnSpc>
                <a:spcAft>
                  <a:spcPts val="0"/>
                </a:spcAft>
              </a:pPr>
              <a:r>
                <a:rPr lang="ar-DZ" sz="1200" b="1">
                  <a:effectLst/>
                  <a:ea typeface="Calibri" panose="020F0502020204030204" pitchFamily="34" charset="0"/>
                  <a:cs typeface="Simplified Arabic" panose="02020603050405020304" pitchFamily="18" charset="-78"/>
                </a:rPr>
                <a:t>      (المتحرر ، المحافظ)</a:t>
              </a:r>
              <a:endParaRPr lang="fr-FR" sz="1100">
                <a:effectLst/>
                <a:ea typeface="Calibri" panose="020F0502020204030204" pitchFamily="34" charset="0"/>
                <a:cs typeface="Arial" panose="020B0604020202020204" pitchFamily="34" charset="0"/>
              </a:endParaRPr>
            </a:p>
          </p:txBody>
        </p:sp>
        <p:sp>
          <p:nvSpPr>
            <p:cNvPr id="9" name="Rectangle à coins arrondis 8"/>
            <p:cNvSpPr/>
            <p:nvPr/>
          </p:nvSpPr>
          <p:spPr>
            <a:xfrm>
              <a:off x="0" y="885825"/>
              <a:ext cx="2771775" cy="666750"/>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ar-SA" sz="1200" b="1">
                  <a:effectLst/>
                  <a:latin typeface="Calibri" panose="020F0502020204030204" pitchFamily="34" charset="0"/>
                  <a:ea typeface="Calibri" panose="020F0502020204030204" pitchFamily="34" charset="0"/>
                  <a:cs typeface="Simplified Arabic" panose="02020603050405020304" pitchFamily="18" charset="-78"/>
                </a:rPr>
                <a:t>أنماط التفكير من حيث المستوى</a:t>
              </a:r>
              <a:endParaRPr lang="fr-FR" sz="110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0"/>
                </a:spcAft>
              </a:pPr>
              <a:r>
                <a:rPr lang="ar-SA" sz="1200" b="1">
                  <a:effectLst/>
                  <a:latin typeface="Calibri" panose="020F0502020204030204" pitchFamily="34" charset="0"/>
                  <a:ea typeface="Calibri" panose="020F0502020204030204" pitchFamily="34" charset="0"/>
                  <a:cs typeface="Simplified Arabic" panose="02020603050405020304" pitchFamily="18" charset="-78"/>
                </a:rPr>
                <a:t> ( العالمي، المحلي )</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à coins arrondis 9"/>
            <p:cNvSpPr/>
            <p:nvPr/>
          </p:nvSpPr>
          <p:spPr>
            <a:xfrm>
              <a:off x="0" y="3581400"/>
              <a:ext cx="2771775" cy="657225"/>
            </a:xfrm>
            <a:prstGeom prst="roundRect">
              <a:avLst/>
            </a:prstGeom>
            <a:solidFill>
              <a:schemeClr val="accent3">
                <a:lumMod val="60000"/>
                <a:lumOff val="40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ar-DZ" sz="1200" b="1">
                  <a:effectLst/>
                  <a:latin typeface="Calibri" panose="020F0502020204030204" pitchFamily="34" charset="0"/>
                  <a:ea typeface="Calibri" panose="020F0502020204030204" pitchFamily="34" charset="0"/>
                  <a:cs typeface="Simplified Arabic" panose="02020603050405020304" pitchFamily="18" charset="-78"/>
                </a:rPr>
                <a:t>أنماط التفكير من حيث المجال              (الداخلي ، الخارجي)</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à coins arrondis 10"/>
            <p:cNvSpPr/>
            <p:nvPr/>
          </p:nvSpPr>
          <p:spPr>
            <a:xfrm>
              <a:off x="57150" y="2628900"/>
              <a:ext cx="2771775" cy="790575"/>
            </a:xfrm>
            <a:prstGeom prst="roundRect">
              <a:avLst/>
            </a:prstGeom>
            <a:solidFill>
              <a:schemeClr val="accent4">
                <a:lumMod val="50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ar-DZ" sz="1200" b="1">
                  <a:effectLst/>
                  <a:latin typeface="Calibri" panose="020F0502020204030204" pitchFamily="34" charset="0"/>
                  <a:ea typeface="Calibri" panose="020F0502020204030204" pitchFamily="34" charset="0"/>
                  <a:cs typeface="Simplified Arabic" panose="02020603050405020304" pitchFamily="18" charset="-78"/>
                </a:rPr>
                <a:t>أنماط التفكير من حيث الشكل </a:t>
              </a:r>
              <a:endParaRPr lang="fr-FR" sz="110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0"/>
                </a:spcAft>
              </a:pPr>
              <a:r>
                <a:rPr lang="ar-DZ" sz="1200" b="1">
                  <a:effectLst/>
                  <a:latin typeface="Calibri" panose="020F0502020204030204" pitchFamily="34" charset="0"/>
                  <a:ea typeface="Calibri" panose="020F0502020204030204" pitchFamily="34" charset="0"/>
                  <a:cs typeface="Simplified Arabic" panose="02020603050405020304" pitchFamily="18" charset="-78"/>
                </a:rPr>
                <a:t>(الملكي ، الأقلي ، الفوضوي ، الهرمي)</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12" name="Connecteur droit 11"/>
            <p:cNvCxnSpPr/>
            <p:nvPr/>
          </p:nvCxnSpPr>
          <p:spPr>
            <a:xfrm>
              <a:off x="3324225" y="247650"/>
              <a:ext cx="0" cy="3695700"/>
            </a:xfrm>
            <a:prstGeom prst="line">
              <a:avLst/>
            </a:prstGeom>
          </p:spPr>
          <p:style>
            <a:lnRef idx="3">
              <a:schemeClr val="dk1"/>
            </a:lnRef>
            <a:fillRef idx="0">
              <a:schemeClr val="dk1"/>
            </a:fillRef>
            <a:effectRef idx="2">
              <a:schemeClr val="dk1"/>
            </a:effectRef>
            <a:fontRef idx="minor">
              <a:schemeClr val="tx1"/>
            </a:fontRef>
          </p:style>
        </p:cxnSp>
        <p:cxnSp>
          <p:nvCxnSpPr>
            <p:cNvPr id="13" name="Connecteur droit avec flèche 12"/>
            <p:cNvCxnSpPr/>
            <p:nvPr/>
          </p:nvCxnSpPr>
          <p:spPr>
            <a:xfrm flipH="1">
              <a:off x="2828925" y="247650"/>
              <a:ext cx="4953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necteur droit avec flèche 13"/>
            <p:cNvCxnSpPr/>
            <p:nvPr/>
          </p:nvCxnSpPr>
          <p:spPr>
            <a:xfrm flipH="1">
              <a:off x="2828925" y="1162050"/>
              <a:ext cx="495300" cy="95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necteur droit avec flèche 14"/>
            <p:cNvCxnSpPr/>
            <p:nvPr/>
          </p:nvCxnSpPr>
          <p:spPr>
            <a:xfrm flipH="1">
              <a:off x="2828925" y="2095500"/>
              <a:ext cx="4953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cteur droit avec flèche 15"/>
            <p:cNvCxnSpPr/>
            <p:nvPr/>
          </p:nvCxnSpPr>
          <p:spPr>
            <a:xfrm flipH="1">
              <a:off x="2876550" y="3067050"/>
              <a:ext cx="44767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Connecteur droit avec flèche 16"/>
            <p:cNvCxnSpPr/>
            <p:nvPr/>
          </p:nvCxnSpPr>
          <p:spPr>
            <a:xfrm flipH="1">
              <a:off x="2828925" y="3943350"/>
              <a:ext cx="4953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necteur droit 17"/>
            <p:cNvCxnSpPr/>
            <p:nvPr/>
          </p:nvCxnSpPr>
          <p:spPr>
            <a:xfrm flipV="1">
              <a:off x="3324225" y="1809750"/>
              <a:ext cx="447675" cy="0"/>
            </a:xfrm>
            <a:prstGeom prst="line">
              <a:avLst/>
            </a:prstGeom>
          </p:spPr>
          <p:style>
            <a:lnRef idx="3">
              <a:schemeClr val="dk1"/>
            </a:lnRef>
            <a:fillRef idx="0">
              <a:schemeClr val="dk1"/>
            </a:fillRef>
            <a:effectRef idx="2">
              <a:schemeClr val="dk1"/>
            </a:effectRef>
            <a:fontRef idx="minor">
              <a:schemeClr val="tx1"/>
            </a:fontRef>
          </p:style>
        </p:cxn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3451068"/>
      </p:ext>
    </p:extLst>
  </p:cSld>
  <p:clrMapOvr>
    <a:masterClrMapping/>
  </p:clrMapOvr>
  <mc:AlternateContent xmlns:mc="http://schemas.openxmlformats.org/markup-compatibility/2006">
    <mc:Choice xmlns:p14="http://schemas.microsoft.com/office/powerpoint/2010/main" Requires="p14">
      <p:transition spd="slow" p14:dur="2000" advTm="145076"/>
    </mc:Choice>
    <mc:Fallback>
      <p:transition spd="slow" advTm="14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8911687" cy="580576"/>
          </a:xfrm>
        </p:spPr>
        <p:txBody>
          <a:bodyPr>
            <a:normAutofit fontScale="90000"/>
          </a:bodyPr>
          <a:lstStyle/>
          <a:p>
            <a:pPr algn="r" rtl="1"/>
            <a:r>
              <a:rPr lang="ar-SA" sz="2000" dirty="0" smtClean="0">
                <a:latin typeface="Simplified Arabic" panose="02020603050405020304" pitchFamily="18" charset="-78"/>
                <a:cs typeface="Simplified Arabic" panose="02020603050405020304" pitchFamily="18" charset="-78"/>
              </a:rPr>
              <a:t>:</a:t>
            </a:r>
            <a:r>
              <a:rPr lang="fr-FR" sz="2000" dirty="0">
                <a:latin typeface="Simplified Arabic" panose="02020603050405020304" pitchFamily="18" charset="-78"/>
                <a:cs typeface="Simplified Arabic" panose="02020603050405020304" pitchFamily="18" charset="-78"/>
              </a:rPr>
              <a:t/>
            </a:r>
            <a:br>
              <a:rPr lang="fr-FR" sz="2000" dirty="0">
                <a:latin typeface="Simplified Arabic" panose="02020603050405020304" pitchFamily="18" charset="-78"/>
                <a:cs typeface="Simplified Arabic" panose="02020603050405020304" pitchFamily="18" charset="-78"/>
              </a:rPr>
            </a:br>
            <a:endParaRPr lang="fr-FR" sz="2000" dirty="0">
              <a:latin typeface="Simplified Arabic" panose="02020603050405020304" pitchFamily="18" charset="-78"/>
              <a:cs typeface="Simplified Arabic" panose="02020603050405020304" pitchFamily="18" charset="-78"/>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916803994"/>
              </p:ext>
            </p:extLst>
          </p:nvPr>
        </p:nvGraphicFramePr>
        <p:xfrm>
          <a:off x="1524000" y="1759857"/>
          <a:ext cx="8384042" cy="43030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8442555" y="1575191"/>
            <a:ext cx="3209533" cy="369332"/>
          </a:xfrm>
          <a:prstGeom prst="rect">
            <a:avLst/>
          </a:prstGeom>
        </p:spPr>
        <p:txBody>
          <a:bodyPr wrap="none">
            <a:spAutoFit/>
          </a:bodyPr>
          <a:lstStyle/>
          <a:p>
            <a:r>
              <a:rPr lang="ar-SA" dirty="0">
                <a:latin typeface="Simplified Arabic" panose="02020603050405020304" pitchFamily="18" charset="-78"/>
                <a:cs typeface="Simplified Arabic" panose="02020603050405020304" pitchFamily="18" charset="-78"/>
              </a:rPr>
              <a:t>والتي سيتم توضيحها في الشكل </a:t>
            </a:r>
            <a:r>
              <a:rPr lang="ar-SA" dirty="0" smtClean="0">
                <a:latin typeface="Simplified Arabic" panose="02020603050405020304" pitchFamily="18" charset="-78"/>
                <a:cs typeface="Simplified Arabic" panose="02020603050405020304" pitchFamily="18" charset="-78"/>
              </a:rPr>
              <a:t>الموالي</a:t>
            </a:r>
            <a:r>
              <a:rPr lang="ar-DZ" dirty="0" smtClean="0">
                <a:latin typeface="Simplified Arabic" panose="02020603050405020304" pitchFamily="18" charset="-78"/>
                <a:cs typeface="Simplified Arabic" panose="02020603050405020304" pitchFamily="18" charset="-78"/>
              </a:rPr>
              <a:t> :</a:t>
            </a:r>
            <a:r>
              <a:rPr lang="ar-SA" dirty="0" smtClean="0">
                <a:latin typeface="Simplified Arabic" panose="02020603050405020304" pitchFamily="18" charset="-78"/>
                <a:cs typeface="Simplified Arabic" panose="02020603050405020304" pitchFamily="18" charset="-78"/>
              </a:rPr>
              <a:t> </a:t>
            </a:r>
            <a:endParaRPr lang="fr-FR" dirty="0"/>
          </a:p>
        </p:txBody>
      </p:sp>
      <p:sp>
        <p:nvSpPr>
          <p:cNvPr id="6" name="Espace réservé du contenu 3"/>
          <p:cNvSpPr txBox="1">
            <a:spLocks/>
          </p:cNvSpPr>
          <p:nvPr/>
        </p:nvSpPr>
        <p:spPr>
          <a:xfrm>
            <a:off x="7048768" y="624110"/>
            <a:ext cx="4595812" cy="696690"/>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SA" sz="2000" dirty="0">
                <a:latin typeface="Simplified Arabic" panose="02020603050405020304" pitchFamily="18" charset="-78"/>
                <a:cs typeface="Simplified Arabic" panose="02020603050405020304" pitchFamily="18" charset="-78"/>
              </a:rPr>
              <a:t>العوامل المساهمة في نمو وتطور أساليب التفكير </a:t>
            </a:r>
            <a:endParaRPr lang="fr-FR" sz="2000" b="1" dirty="0">
              <a:latin typeface="Simplified Arabic" panose="02020603050405020304" pitchFamily="18" charset="-78"/>
              <a:cs typeface="Simplified Arabic" panose="02020603050405020304" pitchFamily="18"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8210563"/>
      </p:ext>
    </p:extLst>
  </p:cSld>
  <p:clrMapOvr>
    <a:masterClrMapping/>
  </p:clrMapOvr>
  <mc:AlternateContent xmlns:mc="http://schemas.openxmlformats.org/markup-compatibility/2006">
    <mc:Choice xmlns:p14="http://schemas.microsoft.com/office/powerpoint/2010/main" Requires="p14">
      <p:transition spd="slow" p14:dur="2000" advTm="120186"/>
    </mc:Choice>
    <mc:Fallback>
      <p:transition spd="slow" advTm="12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1030519"/>
          </a:xfr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r>
              <a:rPr lang="ar-DZ" sz="1400" b="1" dirty="0" smtClean="0">
                <a:solidFill>
                  <a:schemeClr val="tx1"/>
                </a:solidFill>
                <a:latin typeface="Simplified Arabic" panose="02020603050405020304" pitchFamily="18" charset="-78"/>
                <a:cs typeface="Simplified Arabic" panose="02020603050405020304" pitchFamily="18" charset="-78"/>
              </a:rPr>
              <a:t/>
            </a:r>
            <a:br>
              <a:rPr lang="ar-DZ" sz="1400" b="1" dirty="0" smtClean="0">
                <a:solidFill>
                  <a:schemeClr val="tx1"/>
                </a:solidFill>
                <a:latin typeface="Simplified Arabic" panose="02020603050405020304" pitchFamily="18" charset="-78"/>
                <a:cs typeface="Simplified Arabic" panose="02020603050405020304" pitchFamily="18" charset="-78"/>
              </a:rPr>
            </a:br>
            <a:r>
              <a:rPr lang="ar-DZ" sz="2800" b="1" dirty="0" smtClean="0">
                <a:solidFill>
                  <a:schemeClr val="tx1"/>
                </a:solidFill>
                <a:latin typeface="Simplified Arabic" panose="02020603050405020304" pitchFamily="18" charset="-78"/>
                <a:cs typeface="Simplified Arabic" panose="02020603050405020304" pitchFamily="18" charset="-78"/>
              </a:rPr>
              <a:t>الدرس السابعة: الدافعية للإنجاز</a:t>
            </a:r>
            <a:endParaRPr lang="fr-FR" sz="2800" b="1" dirty="0">
              <a:solidFill>
                <a:schemeClr val="tx1"/>
              </a:solidFill>
              <a:latin typeface="Simplified Arabic" panose="02020603050405020304" pitchFamily="18" charset="-78"/>
              <a:cs typeface="Simplified Arabic" panose="02020603050405020304" pitchFamily="18" charset="-78"/>
            </a:endParaRPr>
          </a:p>
        </p:txBody>
      </p:sp>
      <p:sp>
        <p:nvSpPr>
          <p:cNvPr id="5" name="Espace réservé du contenu 4"/>
          <p:cNvSpPr>
            <a:spLocks noGrp="1"/>
          </p:cNvSpPr>
          <p:nvPr>
            <p:ph idx="1"/>
          </p:nvPr>
        </p:nvSpPr>
        <p:spPr>
          <a:xfrm>
            <a:off x="2592925" y="2206171"/>
            <a:ext cx="8915400" cy="42275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normAutofit lnSpcReduction="10000"/>
          </a:bodyPr>
          <a:lstStyle/>
          <a:p>
            <a:pPr marL="285750" indent="-285750" algn="justLow" rtl="1">
              <a:buFontTx/>
              <a:buChar char="-"/>
            </a:pPr>
            <a:endParaRPr lang="ar-DZ" sz="1600" b="1" dirty="0" smtClean="0">
              <a:latin typeface="Simplified Arabic" panose="02020603050405020304" pitchFamily="18" charset="-78"/>
              <a:cs typeface="Simplified Arabic" panose="02020603050405020304" pitchFamily="18" charset="-78"/>
            </a:endParaRPr>
          </a:p>
          <a:p>
            <a:pPr marL="285750" indent="-285750" algn="justLow" rtl="1">
              <a:buFontTx/>
              <a:buChar char="-"/>
            </a:pPr>
            <a:r>
              <a:rPr lang="ar-DZ" b="1" dirty="0" smtClean="0">
                <a:latin typeface="Simplified Arabic" panose="02020603050405020304" pitchFamily="18" charset="-78"/>
                <a:cs typeface="Simplified Arabic" panose="02020603050405020304" pitchFamily="18" charset="-78"/>
              </a:rPr>
              <a:t>تعريف الدافعية</a:t>
            </a:r>
          </a:p>
          <a:p>
            <a:pPr marL="285750" indent="-285750" algn="justLow" rtl="1">
              <a:buFontTx/>
              <a:buChar char="-"/>
            </a:pPr>
            <a:r>
              <a:rPr lang="ar-DZ" b="1" dirty="0">
                <a:latin typeface="Simplified Arabic" panose="02020603050405020304" pitchFamily="18" charset="-78"/>
                <a:cs typeface="Simplified Arabic" panose="02020603050405020304" pitchFamily="18" charset="-78"/>
              </a:rPr>
              <a:t>التطور الفكري لمفهوم </a:t>
            </a:r>
            <a:r>
              <a:rPr lang="ar-DZ" b="1" dirty="0" smtClean="0">
                <a:latin typeface="Simplified Arabic" panose="02020603050405020304" pitchFamily="18" charset="-78"/>
                <a:cs typeface="Simplified Arabic" panose="02020603050405020304" pitchFamily="18" charset="-78"/>
              </a:rPr>
              <a:t>الدوافع</a:t>
            </a:r>
          </a:p>
          <a:p>
            <a:pPr marL="285750" indent="-285750" algn="justLow" rtl="1">
              <a:buFontTx/>
              <a:buChar char="-"/>
            </a:pPr>
            <a:r>
              <a:rPr lang="ar-SA" b="1" dirty="0">
                <a:latin typeface="Simplified Arabic" panose="02020603050405020304" pitchFamily="18" charset="-78"/>
                <a:cs typeface="Simplified Arabic" panose="02020603050405020304" pitchFamily="18" charset="-78"/>
              </a:rPr>
              <a:t>بعض المفاهيم المرتبطة بالدافعية </a:t>
            </a:r>
            <a:endParaRPr lang="ar-DZ" b="1" dirty="0" smtClean="0">
              <a:latin typeface="Simplified Arabic" panose="02020603050405020304" pitchFamily="18" charset="-78"/>
              <a:cs typeface="Simplified Arabic" panose="02020603050405020304" pitchFamily="18" charset="-78"/>
            </a:endParaRPr>
          </a:p>
          <a:p>
            <a:pPr marL="0" indent="0" algn="justLow" rtl="1">
              <a:buNone/>
            </a:pPr>
            <a:r>
              <a:rPr lang="ar-DZ" b="1" dirty="0" smtClean="0">
                <a:latin typeface="Simplified Arabic" panose="02020603050405020304" pitchFamily="18" charset="-78"/>
                <a:cs typeface="Simplified Arabic" panose="02020603050405020304" pitchFamily="18" charset="-78"/>
              </a:rPr>
              <a:t>-  </a:t>
            </a:r>
            <a:r>
              <a:rPr lang="ar-SA" b="1" dirty="0" smtClean="0">
                <a:latin typeface="Simplified Arabic" panose="02020603050405020304" pitchFamily="18" charset="-78"/>
                <a:cs typeface="Simplified Arabic" panose="02020603050405020304" pitchFamily="18" charset="-78"/>
              </a:rPr>
              <a:t>أنواع </a:t>
            </a:r>
            <a:r>
              <a:rPr lang="ar-SA" b="1" dirty="0">
                <a:latin typeface="Simplified Arabic" panose="02020603050405020304" pitchFamily="18" charset="-78"/>
                <a:cs typeface="Simplified Arabic" panose="02020603050405020304" pitchFamily="18" charset="-78"/>
              </a:rPr>
              <a:t>الدوافع </a:t>
            </a:r>
            <a:endParaRPr lang="ar-DZ" b="1" dirty="0" smtClean="0">
              <a:latin typeface="Simplified Arabic" panose="02020603050405020304" pitchFamily="18" charset="-78"/>
              <a:cs typeface="Simplified Arabic" panose="02020603050405020304" pitchFamily="18" charset="-78"/>
            </a:endParaRPr>
          </a:p>
          <a:p>
            <a:pPr marL="285750" indent="-285750" algn="justLow" rtl="1">
              <a:buFontTx/>
              <a:buChar char="-"/>
            </a:pPr>
            <a:r>
              <a:rPr lang="ar-DZ" b="1" dirty="0">
                <a:latin typeface="Simplified Arabic" panose="02020603050405020304" pitchFamily="18" charset="-78"/>
                <a:cs typeface="Simplified Arabic" panose="02020603050405020304" pitchFamily="18" charset="-78"/>
              </a:rPr>
              <a:t>خصائص الدافعية </a:t>
            </a:r>
            <a:endParaRPr lang="ar-DZ" b="1" dirty="0" smtClean="0">
              <a:latin typeface="Simplified Arabic" panose="02020603050405020304" pitchFamily="18" charset="-78"/>
              <a:cs typeface="Simplified Arabic" panose="02020603050405020304" pitchFamily="18" charset="-78"/>
            </a:endParaRPr>
          </a:p>
          <a:p>
            <a:pPr marL="285750" indent="-285750" algn="justLow" rtl="1">
              <a:buFontTx/>
              <a:buChar char="-"/>
            </a:pPr>
            <a:r>
              <a:rPr lang="ar-SA" b="1" dirty="0">
                <a:latin typeface="Simplified Arabic" panose="02020603050405020304" pitchFamily="18" charset="-78"/>
                <a:cs typeface="Simplified Arabic" panose="02020603050405020304" pitchFamily="18" charset="-78"/>
              </a:rPr>
              <a:t>أسس ومبادئ إثارة </a:t>
            </a:r>
            <a:r>
              <a:rPr lang="ar-SA" b="1" dirty="0" smtClean="0">
                <a:latin typeface="Simplified Arabic" panose="02020603050405020304" pitchFamily="18" charset="-78"/>
                <a:cs typeface="Simplified Arabic" panose="02020603050405020304" pitchFamily="18" charset="-78"/>
              </a:rPr>
              <a:t>الدافعية</a:t>
            </a:r>
            <a:endParaRPr lang="ar-DZ" b="1" dirty="0" smtClean="0">
              <a:latin typeface="Simplified Arabic" panose="02020603050405020304" pitchFamily="18" charset="-78"/>
              <a:cs typeface="Simplified Arabic" panose="02020603050405020304" pitchFamily="18" charset="-78"/>
            </a:endParaRPr>
          </a:p>
          <a:p>
            <a:pPr marL="285750" indent="-285750" algn="justLow" rtl="1">
              <a:buFontTx/>
              <a:buChar char="-"/>
            </a:pPr>
            <a:r>
              <a:rPr lang="ar-SA" b="1" dirty="0">
                <a:latin typeface="Simplified Arabic" panose="02020603050405020304" pitchFamily="18" charset="-78"/>
                <a:cs typeface="Simplified Arabic" panose="02020603050405020304" pitchFamily="18" charset="-78"/>
              </a:rPr>
              <a:t>تعريف الدافعية للإنجاز </a:t>
            </a:r>
            <a:endParaRPr lang="ar-DZ" b="1" dirty="0" smtClean="0">
              <a:latin typeface="Simplified Arabic" panose="02020603050405020304" pitchFamily="18" charset="-78"/>
              <a:cs typeface="Simplified Arabic" panose="02020603050405020304" pitchFamily="18" charset="-78"/>
            </a:endParaRPr>
          </a:p>
          <a:p>
            <a:pPr marL="285750" indent="-285750" algn="justLow" rtl="1">
              <a:buFontTx/>
              <a:buChar char="-"/>
            </a:pPr>
            <a:r>
              <a:rPr lang="ar-DZ" b="1" dirty="0">
                <a:latin typeface="Simplified Arabic" panose="02020603050405020304" pitchFamily="18" charset="-78"/>
                <a:cs typeface="Simplified Arabic" panose="02020603050405020304" pitchFamily="18" charset="-78"/>
              </a:rPr>
              <a:t>أنواع الدافعية </a:t>
            </a:r>
            <a:r>
              <a:rPr lang="ar-DZ" b="1" dirty="0" err="1">
                <a:latin typeface="Simplified Arabic" panose="02020603050405020304" pitchFamily="18" charset="-78"/>
                <a:cs typeface="Simplified Arabic" panose="02020603050405020304" pitchFamily="18" charset="-78"/>
              </a:rPr>
              <a:t>للانجاز</a:t>
            </a:r>
            <a:r>
              <a:rPr lang="ar-DZ" b="1" dirty="0">
                <a:latin typeface="Simplified Arabic" panose="02020603050405020304" pitchFamily="18" charset="-78"/>
                <a:cs typeface="Simplified Arabic" panose="02020603050405020304" pitchFamily="18" charset="-78"/>
              </a:rPr>
              <a:t> </a:t>
            </a:r>
            <a:endParaRPr lang="ar-DZ" b="1" dirty="0" smtClean="0">
              <a:latin typeface="Simplified Arabic" panose="02020603050405020304" pitchFamily="18" charset="-78"/>
              <a:cs typeface="Simplified Arabic" panose="02020603050405020304" pitchFamily="18" charset="-78"/>
            </a:endParaRPr>
          </a:p>
          <a:p>
            <a:pPr marL="285750" indent="-285750" algn="justLow" rtl="1">
              <a:buFontTx/>
              <a:buChar char="-"/>
            </a:pPr>
            <a:r>
              <a:rPr lang="ar-DZ" b="1" dirty="0">
                <a:latin typeface="Simplified Arabic" panose="02020603050405020304" pitchFamily="18" charset="-78"/>
                <a:cs typeface="Simplified Arabic" panose="02020603050405020304" pitchFamily="18" charset="-78"/>
              </a:rPr>
              <a:t>العوامل المؤثرة في دوافع </a:t>
            </a:r>
            <a:r>
              <a:rPr lang="ar-DZ" b="1" dirty="0" smtClean="0">
                <a:latin typeface="Simplified Arabic" panose="02020603050405020304" pitchFamily="18" charset="-78"/>
                <a:cs typeface="Simplified Arabic" panose="02020603050405020304" pitchFamily="18" charset="-78"/>
              </a:rPr>
              <a:t>الإنجاز</a:t>
            </a:r>
          </a:p>
          <a:p>
            <a:pPr marL="285750" indent="-285750" algn="r" rtl="1">
              <a:buFontTx/>
              <a:buChar char="-"/>
            </a:pPr>
            <a:endParaRPr lang="ar-DZ" sz="2000" dirty="0" smtClean="0">
              <a:latin typeface="Simplified Arabic" panose="02020603050405020304" pitchFamily="18" charset="-78"/>
              <a:cs typeface="Simplified Arabic" panose="02020603050405020304" pitchFamily="18" charset="-78"/>
            </a:endParaRPr>
          </a:p>
          <a:p>
            <a:pPr marL="285750" indent="-285750" algn="r" rtl="1">
              <a:buFontTx/>
              <a:buChar char="-"/>
            </a:pPr>
            <a:endParaRPr lang="ar-DZ"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9450248"/>
      </p:ext>
    </p:extLst>
  </p:cSld>
  <p:clrMapOvr>
    <a:masterClrMapping/>
  </p:clrMapOvr>
  <mc:AlternateContent xmlns:mc="http://schemas.openxmlformats.org/markup-compatibility/2006">
    <mc:Choice xmlns:p14="http://schemas.microsoft.com/office/powerpoint/2010/main" Requires="p14">
      <p:transition spd="slow" p14:dur="2000" advTm="24816"/>
    </mc:Choice>
    <mc:Fallback>
      <p:transition spd="slow" advTm="2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01371" y="682172"/>
            <a:ext cx="9196841" cy="5722535"/>
          </a:xfrm>
        </p:spPr>
        <p:txBody>
          <a:bodyPr>
            <a:normAutofit/>
          </a:bodyPr>
          <a:lstStyle/>
          <a:p>
            <a:pPr algn="justLow" rtl="1"/>
            <a:r>
              <a:rPr lang="ar-DZ" b="1" dirty="0">
                <a:latin typeface="Simplified Arabic" panose="02020603050405020304" pitchFamily="18" charset="-78"/>
                <a:cs typeface="Simplified Arabic" panose="02020603050405020304" pitchFamily="18" charset="-78"/>
              </a:rPr>
              <a:t>مقدمة </a:t>
            </a:r>
            <a:r>
              <a:rPr lang="ar-DZ" b="1" dirty="0" smtClean="0">
                <a:latin typeface="Simplified Arabic" panose="02020603050405020304" pitchFamily="18" charset="-78"/>
                <a:cs typeface="Simplified Arabic" panose="02020603050405020304" pitchFamily="18" charset="-78"/>
              </a:rPr>
              <a:t>:</a:t>
            </a:r>
            <a:r>
              <a:rPr lang="ar-DZ" dirty="0">
                <a:latin typeface="Simplified Arabic" panose="02020603050405020304" pitchFamily="18" charset="-78"/>
                <a:cs typeface="Simplified Arabic" panose="02020603050405020304" pitchFamily="18" charset="-78"/>
              </a:rPr>
              <a:t> </a:t>
            </a:r>
            <a:r>
              <a:rPr lang="ar-DZ" dirty="0" smtClean="0">
                <a:latin typeface="Simplified Arabic" panose="02020603050405020304" pitchFamily="18" charset="-78"/>
                <a:cs typeface="Simplified Arabic" panose="02020603050405020304" pitchFamily="18" charset="-78"/>
              </a:rPr>
              <a:t>  </a:t>
            </a:r>
          </a:p>
          <a:p>
            <a:pPr marL="0" indent="0" algn="justLow" rtl="1">
              <a:buNone/>
            </a:pPr>
            <a:r>
              <a:rPr lang="ar-DZ"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يعد موضوع </a:t>
            </a:r>
            <a:r>
              <a:rPr lang="ar-SA" sz="2000" dirty="0" err="1">
                <a:latin typeface="Simplified Arabic" panose="02020603050405020304" pitchFamily="18" charset="-78"/>
                <a:cs typeface="Simplified Arabic" panose="02020603050405020304" pitchFamily="18" charset="-78"/>
              </a:rPr>
              <a:t>ﺍﻟﺩﻭﺍﻓﻊ</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ﻤﻥ</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ﺃﻫﻡ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ﺍﻟﻤﻭﻀﻭﻋﺎﺕ</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ﻓﻲ</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ﻋﻠﻡ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ﺍﻟﻨﻔﺱ</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ﻭﺍﻟﺘﻲ</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ﺤﻅﻴـﺕ</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ﺒﺎﻫﺘﻤـﺎﻡ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ﺒﺎﻟﻎ</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ﻤﻥ</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ﻗﺒل</a:t>
            </a:r>
            <a:r>
              <a:rPr lang="ar-SA" sz="2000" dirty="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ﺍﻟﻌﻠﻤ</a:t>
            </a:r>
            <a:r>
              <a:rPr lang="ar-DZ" sz="2000" dirty="0" smtClean="0">
                <a:latin typeface="Simplified Arabic" panose="02020603050405020304" pitchFamily="18" charset="-78"/>
                <a:cs typeface="Simplified Arabic" panose="02020603050405020304" pitchFamily="18" charset="-78"/>
              </a:rPr>
              <a:t>ا</a:t>
            </a:r>
            <a:r>
              <a:rPr lang="ar-SA" sz="2000" dirty="0" err="1" smtClean="0">
                <a:latin typeface="Simplified Arabic" panose="02020603050405020304" pitchFamily="18" charset="-78"/>
                <a:cs typeface="Simplified Arabic" panose="02020603050405020304" pitchFamily="18" charset="-78"/>
              </a:rPr>
              <a:t>ﺎﺀ</a:t>
            </a:r>
            <a:r>
              <a:rPr lang="ar-SA" sz="2000" dirty="0" smtClean="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ﻭﺍﻟﺒﺎﺤﺜﻴﻥ،ﺇﺫ</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ﺘﺭﺠﻊ</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ﺃﻫﻤﻴﺘﻬﺎ</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ﺇﻟـﻰ</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ﺘﺤﺭﻴـﻙ</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ﺴـﻠﻭﻙ</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ﺍﻟﻔـﺭﺩ</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ﻭﺘﻭﺠﻴﻬﻪ</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ﻟﻠﻘﻴﺎﻡ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ﺒﺎﻟﻤﻨﺎﺸﻁ</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ﻭﺍﻟﻤﻤﺎﺭﺴﺎﺕ</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ﺠﻌﻠﺕ</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ﻤﻭﻀﻭﻉ</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ﺍﻟـﺩﻭﺍﻓﻊ</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ﻤﺤـل</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ﺍﻫﺘﻤـﺎﻡ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ﺍﻟﻤﺘﺨﺼﺼﻴﻥ</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ﻭﻏﻴﺭ</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ﺍﻟﻤﺘﺨﺼﺼﻴﻥ</a:t>
            </a:r>
            <a:r>
              <a:rPr lang="ar-SA" sz="2000" dirty="0" smtClean="0">
                <a:latin typeface="Simplified Arabic" panose="02020603050405020304" pitchFamily="18" charset="-78"/>
                <a:cs typeface="Simplified Arabic" panose="02020603050405020304" pitchFamily="18" charset="-78"/>
              </a:rPr>
              <a:t>،</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ﻓﻤﻥ</a:t>
            </a:r>
            <a:r>
              <a:rPr lang="ar-SA" sz="2000" dirty="0" smtClean="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ﻤﻨﺎ</a:t>
            </a:r>
            <a:r>
              <a:rPr lang="ar-SA" sz="2000" dirty="0">
                <a:latin typeface="Simplified Arabic" panose="02020603050405020304" pitchFamily="18" charset="-78"/>
                <a:cs typeface="Simplified Arabic" panose="02020603050405020304" pitchFamily="18" charset="-78"/>
              </a:rPr>
              <a:t> ﻻ </a:t>
            </a:r>
            <a:r>
              <a:rPr lang="ar-SA" sz="2000" dirty="0" err="1">
                <a:latin typeface="Simplified Arabic" panose="02020603050405020304" pitchFamily="18" charset="-78"/>
                <a:cs typeface="Simplified Arabic" panose="02020603050405020304" pitchFamily="18" charset="-78"/>
              </a:rPr>
              <a:t>ﻴﻬﻤﻪ</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ﻤﻌﺭﻓﺔ</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ﺩﻭﺍﻓﻌﻪ</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ﻭﺩﻭﺍﻓﻊ</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ﻏﻴﺭﻩ</a:t>
            </a:r>
            <a:r>
              <a:rPr lang="ar-SA" sz="2000" dirty="0">
                <a:latin typeface="Simplified Arabic" panose="02020603050405020304" pitchFamily="18" charset="-78"/>
                <a:cs typeface="Simplified Arabic" panose="02020603050405020304" pitchFamily="18" charset="-78"/>
              </a:rPr>
              <a:t> واتجاهاتهم ورغباتهم حتى يتسنى لنا فهم الآخرين وقدراتهم ,ولا </a:t>
            </a:r>
            <a:r>
              <a:rPr lang="ar-SA" sz="2000" dirty="0" err="1">
                <a:latin typeface="Simplified Arabic" panose="02020603050405020304" pitchFamily="18" charset="-78"/>
                <a:cs typeface="Simplified Arabic" panose="02020603050405020304" pitchFamily="18" charset="-78"/>
              </a:rPr>
              <a:t>يمکن</a:t>
            </a:r>
            <a:r>
              <a:rPr lang="ar-SA" sz="2000" dirty="0">
                <a:latin typeface="Simplified Arabic" panose="02020603050405020304" pitchFamily="18" charset="-78"/>
                <a:cs typeface="Simplified Arabic" panose="02020603050405020304" pitchFamily="18" charset="-78"/>
              </a:rPr>
              <a:t> فهم ومعرفة </a:t>
            </a:r>
            <a:r>
              <a:rPr lang="ar-SA" sz="2000" dirty="0" err="1">
                <a:latin typeface="Simplified Arabic" panose="02020603050405020304" pitchFamily="18" charset="-78"/>
                <a:cs typeface="Simplified Arabic" panose="02020603050405020304" pitchFamily="18" charset="-78"/>
              </a:rPr>
              <a:t>سلوک</a:t>
            </a:r>
            <a:r>
              <a:rPr lang="ar-SA" sz="2000" dirty="0">
                <a:latin typeface="Simplified Arabic" panose="02020603050405020304" pitchFamily="18" charset="-78"/>
                <a:cs typeface="Simplified Arabic" panose="02020603050405020304" pitchFamily="18" charset="-78"/>
              </a:rPr>
              <a:t> الآخرين إلا إذا فهمنا الدوافع التي </a:t>
            </a:r>
            <a:r>
              <a:rPr lang="ar-SA" sz="2000" dirty="0" err="1">
                <a:latin typeface="Simplified Arabic" panose="02020603050405020304" pitchFamily="18" charset="-78"/>
                <a:cs typeface="Simplified Arabic" panose="02020603050405020304" pitchFamily="18" charset="-78"/>
              </a:rPr>
              <a:t>تکمن</a:t>
            </a:r>
            <a:r>
              <a:rPr lang="ar-SA" sz="2000" dirty="0">
                <a:latin typeface="Simplified Arabic" panose="02020603050405020304" pitchFamily="18" charset="-78"/>
                <a:cs typeface="Simplified Arabic" panose="02020603050405020304" pitchFamily="18" charset="-78"/>
              </a:rPr>
              <a:t> وتقف </a:t>
            </a:r>
            <a:r>
              <a:rPr lang="ar-SA" sz="2000" dirty="0" err="1">
                <a:latin typeface="Simplified Arabic" panose="02020603050405020304" pitchFamily="18" charset="-78"/>
                <a:cs typeface="Simplified Arabic" panose="02020603050405020304" pitchFamily="18" charset="-78"/>
              </a:rPr>
              <a:t>وتکون</a:t>
            </a:r>
            <a:r>
              <a:rPr lang="ar-SA" sz="2000" dirty="0">
                <a:latin typeface="Simplified Arabic" panose="02020603050405020304" pitchFamily="18" charset="-78"/>
                <a:cs typeface="Simplified Arabic" panose="02020603050405020304" pitchFamily="18" charset="-78"/>
              </a:rPr>
              <a:t> سبباً لهذا التوجه وهذا </a:t>
            </a:r>
            <a:r>
              <a:rPr lang="ar-SA" sz="2000" dirty="0" err="1">
                <a:latin typeface="Simplified Arabic" panose="02020603050405020304" pitchFamily="18" charset="-78"/>
                <a:cs typeface="Simplified Arabic" panose="02020603050405020304" pitchFamily="18" charset="-78"/>
              </a:rPr>
              <a:t>السلوک</a:t>
            </a:r>
            <a:r>
              <a:rPr lang="ar-SA" sz="2000" dirty="0">
                <a:latin typeface="Simplified Arabic" panose="02020603050405020304" pitchFamily="18" charset="-78"/>
                <a:cs typeface="Simplified Arabic" panose="02020603050405020304" pitchFamily="18" charset="-78"/>
              </a:rPr>
              <a:t>, باعتبار أن </a:t>
            </a:r>
            <a:r>
              <a:rPr lang="ar-SA" sz="2000" dirty="0" err="1">
                <a:latin typeface="Simplified Arabic" panose="02020603050405020304" pitchFamily="18" charset="-78"/>
                <a:cs typeface="Simplified Arabic" panose="02020603050405020304" pitchFamily="18" charset="-78"/>
              </a:rPr>
              <a:t>لکل</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سلوک</a:t>
            </a:r>
            <a:r>
              <a:rPr lang="ar-SA" sz="2000" dirty="0">
                <a:latin typeface="Simplified Arabic" panose="02020603050405020304" pitchFamily="18" charset="-78"/>
                <a:cs typeface="Simplified Arabic" panose="02020603050405020304" pitchFamily="18" charset="-78"/>
              </a:rPr>
              <a:t> دافع ,ومن خلال </a:t>
            </a:r>
            <a:r>
              <a:rPr lang="ar-SA" sz="2000" dirty="0" err="1">
                <a:latin typeface="Simplified Arabic" panose="02020603050405020304" pitchFamily="18" charset="-78"/>
                <a:cs typeface="Simplified Arabic" panose="02020603050405020304" pitchFamily="18" charset="-78"/>
              </a:rPr>
              <a:t>ذلک</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يمکن</a:t>
            </a:r>
            <a:r>
              <a:rPr lang="ar-SA" sz="2000" dirty="0">
                <a:latin typeface="Simplified Arabic" panose="02020603050405020304" pitchFamily="18" charset="-78"/>
                <a:cs typeface="Simplified Arabic" panose="02020603050405020304" pitchFamily="18" charset="-78"/>
              </a:rPr>
              <a:t> أن تزداد قدراتنا على </a:t>
            </a:r>
            <a:r>
              <a:rPr lang="ar-SA" sz="2000" dirty="0" err="1">
                <a:latin typeface="Simplified Arabic" panose="02020603050405020304" pitchFamily="18" charset="-78"/>
                <a:cs typeface="Simplified Arabic" panose="02020603050405020304" pitchFamily="18" charset="-78"/>
              </a:rPr>
              <a:t>التحکم</a:t>
            </a:r>
            <a:r>
              <a:rPr lang="ar-SA" sz="2000" dirty="0">
                <a:latin typeface="Simplified Arabic" panose="02020603050405020304" pitchFamily="18" charset="-78"/>
                <a:cs typeface="Simplified Arabic" panose="02020603050405020304" pitchFamily="18" charset="-78"/>
              </a:rPr>
              <a:t> في </a:t>
            </a:r>
            <a:r>
              <a:rPr lang="ar-SA" sz="2000" dirty="0" err="1">
                <a:latin typeface="Simplified Arabic" panose="02020603050405020304" pitchFamily="18" charset="-78"/>
                <a:cs typeface="Simplified Arabic" panose="02020603050405020304" pitchFamily="18" charset="-78"/>
              </a:rPr>
              <a:t>السلوک</a:t>
            </a:r>
            <a:r>
              <a:rPr lang="ar-SA" sz="2000" dirty="0">
                <a:latin typeface="Simplified Arabic" panose="02020603050405020304" pitchFamily="18" charset="-78"/>
                <a:cs typeface="Simplified Arabic" panose="02020603050405020304" pitchFamily="18" charset="-78"/>
              </a:rPr>
              <a:t> وتوجيهه توجيهاً سليماً</a:t>
            </a:r>
            <a:r>
              <a:rPr lang="fr-FR" sz="2000" dirty="0">
                <a:latin typeface="Simplified Arabic" panose="02020603050405020304" pitchFamily="18" charset="-78"/>
                <a:cs typeface="Simplified Arabic" panose="02020603050405020304" pitchFamily="18" charset="-78"/>
              </a:rPr>
              <a:t>.</a:t>
            </a:r>
          </a:p>
          <a:p>
            <a:pPr marL="0" indent="0" algn="justLow" rtl="1">
              <a:buNone/>
            </a:pPr>
            <a:r>
              <a:rPr lang="fr-FR" sz="2000" dirty="0">
                <a:latin typeface="Simplified Arabic" panose="02020603050405020304" pitchFamily="18" charset="-78"/>
                <a:cs typeface="Simplified Arabic" panose="02020603050405020304" pitchFamily="18" charset="-78"/>
              </a:rPr>
              <a:t/>
            </a:r>
            <a:br>
              <a:rPr lang="fr-FR" sz="2000" dirty="0">
                <a:latin typeface="Simplified Arabic" panose="02020603050405020304" pitchFamily="18" charset="-78"/>
                <a:cs typeface="Simplified Arabic" panose="02020603050405020304" pitchFamily="18" charset="-78"/>
              </a:rPr>
            </a:br>
            <a:r>
              <a:rPr lang="ar-SA" sz="2000" dirty="0">
                <a:latin typeface="Simplified Arabic" panose="02020603050405020304" pitchFamily="18" charset="-78"/>
                <a:cs typeface="Simplified Arabic" panose="02020603050405020304" pitchFamily="18" charset="-78"/>
              </a:rPr>
              <a:t>      وتمثل الدافعية أحد الجوانب المهمة في منظومة الدوافع الإنسانية</a:t>
            </a:r>
            <a:r>
              <a:rPr lang="fr-FR" sz="2000" dirty="0">
                <a:latin typeface="Simplified Arabic" panose="02020603050405020304" pitchFamily="18" charset="-78"/>
                <a:cs typeface="Simplified Arabic" panose="02020603050405020304" pitchFamily="18" charset="-78"/>
              </a:rPr>
              <a:t> , </a:t>
            </a:r>
            <a:r>
              <a:rPr lang="ar-SA" sz="2000" dirty="0">
                <a:latin typeface="Simplified Arabic" panose="02020603050405020304" pitchFamily="18" charset="-78"/>
                <a:cs typeface="Simplified Arabic" panose="02020603050405020304" pitchFamily="18" charset="-78"/>
              </a:rPr>
              <a:t>وقد برزت </a:t>
            </a:r>
            <a:r>
              <a:rPr lang="ar-SA" sz="2000" dirty="0" err="1">
                <a:latin typeface="Simplified Arabic" panose="02020603050405020304" pitchFamily="18" charset="-78"/>
                <a:cs typeface="Simplified Arabic" panose="02020603050405020304" pitchFamily="18" charset="-78"/>
              </a:rPr>
              <a:t>کأحد</a:t>
            </a:r>
            <a:r>
              <a:rPr lang="ar-SA" sz="2000" dirty="0">
                <a:latin typeface="Simplified Arabic" panose="02020603050405020304" pitchFamily="18" charset="-78"/>
                <a:cs typeface="Simplified Arabic" panose="02020603050405020304" pitchFamily="18" charset="-78"/>
              </a:rPr>
              <a:t> المعالم المميزة للدراسة والبحث في مجال علم النفس الاجتماعي وعلم نفس الشخصية , وأيضا في مجال التحصيل الدراسي والأداء المعملي في إطار علم النفس التربوي , ولما له من أهمية بالغة في تفهم </a:t>
            </a:r>
            <a:r>
              <a:rPr lang="ar-SA" sz="2000" dirty="0" err="1">
                <a:latin typeface="Simplified Arabic" panose="02020603050405020304" pitchFamily="18" charset="-78"/>
                <a:cs typeface="Simplified Arabic" panose="02020603050405020304" pitchFamily="18" charset="-78"/>
              </a:rPr>
              <a:t>الکثير</a:t>
            </a:r>
            <a:r>
              <a:rPr lang="ar-SA" sz="2000" dirty="0">
                <a:latin typeface="Simplified Arabic" panose="02020603050405020304" pitchFamily="18" charset="-78"/>
                <a:cs typeface="Simplified Arabic" panose="02020603050405020304" pitchFamily="18" charset="-78"/>
              </a:rPr>
              <a:t> من </a:t>
            </a:r>
            <a:r>
              <a:rPr lang="ar-SA" sz="2000" dirty="0" err="1">
                <a:latin typeface="Simplified Arabic" panose="02020603050405020304" pitchFamily="18" charset="-78"/>
                <a:cs typeface="Simplified Arabic" panose="02020603050405020304" pitchFamily="18" charset="-78"/>
              </a:rPr>
              <a:t>المشکلات</a:t>
            </a:r>
            <a:r>
              <a:rPr lang="ar-SA" sz="2000" dirty="0">
                <a:latin typeface="Simplified Arabic" panose="02020603050405020304" pitchFamily="18" charset="-78"/>
                <a:cs typeface="Simplified Arabic" panose="02020603050405020304" pitchFamily="18" charset="-78"/>
              </a:rPr>
              <a:t> التربوية والتعليمية </a:t>
            </a:r>
            <a:r>
              <a:rPr lang="ar-SA" sz="2000" dirty="0" smtClean="0">
                <a:latin typeface="Simplified Arabic" panose="02020603050405020304" pitchFamily="18" charset="-78"/>
                <a:cs typeface="Simplified Arabic" panose="02020603050405020304" pitchFamily="18" charset="-78"/>
              </a:rPr>
              <a:t>حيث </a:t>
            </a:r>
            <a:r>
              <a:rPr lang="ar-SA" sz="2000" dirty="0">
                <a:latin typeface="Simplified Arabic" panose="02020603050405020304" pitchFamily="18" charset="-78"/>
                <a:cs typeface="Simplified Arabic" panose="02020603050405020304" pitchFamily="18" charset="-78"/>
              </a:rPr>
              <a:t>يوصف الأفراد ان </a:t>
            </a:r>
            <a:r>
              <a:rPr lang="ar-SA" sz="2000" dirty="0" err="1">
                <a:latin typeface="Simplified Arabic" panose="02020603050405020304" pitchFamily="18" charset="-78"/>
                <a:cs typeface="Simplified Arabic" panose="02020603050405020304" pitchFamily="18" charset="-78"/>
              </a:rPr>
              <a:t>ذووي</a:t>
            </a:r>
            <a:r>
              <a:rPr lang="ar-SA" sz="2000" dirty="0">
                <a:latin typeface="Simplified Arabic" panose="02020603050405020304" pitchFamily="18" charset="-78"/>
                <a:cs typeface="Simplified Arabic" panose="02020603050405020304" pitchFamily="18" charset="-78"/>
              </a:rPr>
              <a:t>  الدافع للإنجاز المرتفع بأنهم يميلون إلى بذل محاولات جدة  للحصول على قدر كبير من النجاح في كثير من المواقف المختلفة، لذلك يعتبر الدافع </a:t>
            </a:r>
            <a:r>
              <a:rPr lang="ar-SA" sz="2000" dirty="0" err="1">
                <a:latin typeface="Simplified Arabic" panose="02020603050405020304" pitchFamily="18" charset="-78"/>
                <a:cs typeface="Simplified Arabic" panose="02020603050405020304" pitchFamily="18" charset="-78"/>
              </a:rPr>
              <a:t>لالنجاز</a:t>
            </a:r>
            <a:r>
              <a:rPr lang="ar-SA" sz="2000" dirty="0">
                <a:latin typeface="Simplified Arabic" panose="02020603050405020304" pitchFamily="18" charset="-78"/>
                <a:cs typeface="Simplified Arabic" panose="02020603050405020304" pitchFamily="18" charset="-78"/>
              </a:rPr>
              <a:t> مكونا جوهريا في سعي الفرد تجاه تحقيق ذاته، حيث يشعر </a:t>
            </a:r>
            <a:r>
              <a:rPr lang="ar-SA" sz="2000" dirty="0" err="1">
                <a:latin typeface="Simplified Arabic" panose="02020603050405020304" pitchFamily="18" charset="-78"/>
                <a:cs typeface="Simplified Arabic" panose="02020603050405020304" pitchFamily="18" charset="-78"/>
              </a:rPr>
              <a:t>اإلنسان</a:t>
            </a:r>
            <a:r>
              <a:rPr lang="ar-SA" sz="2000" dirty="0">
                <a:latin typeface="Simplified Arabic" panose="02020603050405020304" pitchFamily="18" charset="-78"/>
                <a:cs typeface="Simplified Arabic" panose="02020603050405020304" pitchFamily="18" charset="-78"/>
              </a:rPr>
              <a:t> بتحقيق ذاته من خلال ما ينجز ه وفيما يسعى إليه من أسلوب أفضل ومستويات أعظم لوجوده الإنساني الواعي (العايب ، 2023) وقد أظهر عدد كبير من الدراسات أن من كان ذا دافع قوي </a:t>
            </a:r>
            <a:r>
              <a:rPr lang="ar-SA" sz="2000" dirty="0" err="1">
                <a:latin typeface="Simplified Arabic" panose="02020603050405020304" pitchFamily="18" charset="-78"/>
                <a:cs typeface="Simplified Arabic" panose="02020603050405020304" pitchFamily="18" charset="-78"/>
              </a:rPr>
              <a:t>لالنجاز</a:t>
            </a:r>
            <a:r>
              <a:rPr lang="ar-SA" sz="2000" dirty="0">
                <a:latin typeface="Simplified Arabic" panose="02020603050405020304" pitchFamily="18" charset="-78"/>
                <a:cs typeface="Simplified Arabic" panose="02020603050405020304" pitchFamily="18" charset="-78"/>
              </a:rPr>
              <a:t> يتعلم </a:t>
            </a:r>
            <a:r>
              <a:rPr lang="ar-DZ" sz="2000" dirty="0" err="1" smtClean="0">
                <a:latin typeface="Simplified Arabic" panose="02020603050405020304" pitchFamily="18" charset="-78"/>
                <a:cs typeface="Simplified Arabic" panose="02020603050405020304" pitchFamily="18" charset="-78"/>
              </a:rPr>
              <a:t>الإستجابات</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بصورة أسرع وأحسن من أصحاب الدافع المنخفض </a:t>
            </a:r>
            <a:r>
              <a:rPr lang="ar-DZ" sz="2000" dirty="0" err="1" smtClean="0">
                <a:latin typeface="Simplified Arabic" panose="02020603050405020304" pitchFamily="18" charset="-78"/>
                <a:cs typeface="Simplified Arabic" panose="02020603050405020304" pitchFamily="18" charset="-78"/>
              </a:rPr>
              <a:t>للإ</a:t>
            </a:r>
            <a:r>
              <a:rPr lang="ar-SA" sz="2000" dirty="0" smtClean="0">
                <a:latin typeface="Simplified Arabic" panose="02020603050405020304" pitchFamily="18" charset="-78"/>
                <a:cs typeface="Simplified Arabic" panose="02020603050405020304" pitchFamily="18" charset="-78"/>
              </a:rPr>
              <a:t>لنجاز</a:t>
            </a:r>
            <a:r>
              <a:rPr lang="fr-FR" sz="2000" dirty="0">
                <a:latin typeface="Simplified Arabic" panose="02020603050405020304" pitchFamily="18" charset="-78"/>
                <a:cs typeface="Simplified Arabic" panose="02020603050405020304" pitchFamily="18" charset="-78"/>
              </a:rPr>
              <a:t>.</a:t>
            </a:r>
          </a:p>
          <a:p>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961875"/>
      </p:ext>
    </p:extLst>
  </p:cSld>
  <p:clrMapOvr>
    <a:masterClrMapping/>
  </p:clrMapOvr>
  <mc:AlternateContent xmlns:mc="http://schemas.openxmlformats.org/markup-compatibility/2006">
    <mc:Choice xmlns:p14="http://schemas.microsoft.com/office/powerpoint/2010/main" Requires="p14">
      <p:transition spd="slow" p14:dur="2000" advTm="88291"/>
    </mc:Choice>
    <mc:Fallback>
      <p:transition spd="slow" advTm="88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1508986"/>
            <a:ext cx="8915400" cy="4686862"/>
          </a:xfrm>
        </p:spPr>
        <p:txBody>
          <a:bodyPr>
            <a:normAutofit fontScale="25000" lnSpcReduction="20000"/>
          </a:bodyPr>
          <a:lstStyle/>
          <a:p>
            <a:pPr marL="0" indent="0" algn="justLow" rtl="1">
              <a:buNone/>
            </a:pPr>
            <a:r>
              <a:rPr lang="ar-DZ" sz="7200" dirty="0" smtClean="0">
                <a:latin typeface="Simplified Arabic" panose="02020603050405020304" pitchFamily="18" charset="-78"/>
                <a:cs typeface="Simplified Arabic" panose="02020603050405020304" pitchFamily="18" charset="-78"/>
              </a:rPr>
              <a:t>     تأخذ لدافعية عدة تعارف من بينها: </a:t>
            </a:r>
            <a:endParaRPr lang="fr-FR" sz="7200" dirty="0" smtClean="0">
              <a:latin typeface="Simplified Arabic" panose="02020603050405020304" pitchFamily="18" charset="-78"/>
              <a:cs typeface="Simplified Arabic" panose="02020603050405020304" pitchFamily="18" charset="-78"/>
            </a:endParaRPr>
          </a:p>
          <a:p>
            <a:pPr lvl="0" algn="justLow" rtl="1"/>
            <a:r>
              <a:rPr lang="ar-DZ" sz="7200" b="1" dirty="0" smtClean="0">
                <a:latin typeface="Simplified Arabic" panose="02020603050405020304" pitchFamily="18" charset="-78"/>
                <a:cs typeface="Simplified Arabic" panose="02020603050405020304" pitchFamily="18" charset="-78"/>
              </a:rPr>
              <a:t>أحمد </a:t>
            </a:r>
            <a:r>
              <a:rPr lang="ar-DZ" sz="7200" b="1" dirty="0">
                <a:latin typeface="Simplified Arabic" panose="02020603050405020304" pitchFamily="18" charset="-78"/>
                <a:cs typeface="Simplified Arabic" panose="02020603050405020304" pitchFamily="18" charset="-78"/>
              </a:rPr>
              <a:t>عزت راجح:</a:t>
            </a:r>
            <a:r>
              <a:rPr lang="ar-DZ" sz="7200" dirty="0">
                <a:latin typeface="Simplified Arabic" panose="02020603050405020304" pitchFamily="18" charset="-78"/>
                <a:cs typeface="Simplified Arabic" panose="02020603050405020304" pitchFamily="18" charset="-78"/>
              </a:rPr>
              <a:t> حالة داخلية جسمية أو نفسية تثير السلوك وتوجهه نحو غاية معينة. </a:t>
            </a:r>
            <a:endParaRPr lang="fr-FR" sz="7200" dirty="0">
              <a:latin typeface="Simplified Arabic" panose="02020603050405020304" pitchFamily="18" charset="-78"/>
              <a:cs typeface="Simplified Arabic" panose="02020603050405020304" pitchFamily="18" charset="-78"/>
            </a:endParaRPr>
          </a:p>
          <a:p>
            <a:pPr lvl="0" algn="justLow" rtl="1"/>
            <a:r>
              <a:rPr lang="ar-DZ" sz="7200" b="1" dirty="0" smtClean="0">
                <a:latin typeface="Simplified Arabic" panose="02020603050405020304" pitchFamily="18" charset="-78"/>
                <a:cs typeface="Simplified Arabic" panose="02020603050405020304" pitchFamily="18" charset="-78"/>
              </a:rPr>
              <a:t>يرى </a:t>
            </a:r>
            <a:r>
              <a:rPr lang="ar-DZ" sz="7200" b="1" dirty="0">
                <a:latin typeface="Simplified Arabic" panose="02020603050405020304" pitchFamily="18" charset="-78"/>
                <a:cs typeface="Simplified Arabic" panose="02020603050405020304" pitchFamily="18" charset="-78"/>
              </a:rPr>
              <a:t>أتكنسون</a:t>
            </a:r>
            <a:r>
              <a:rPr lang="ar-DZ" sz="7200" dirty="0">
                <a:latin typeface="Simplified Arabic" panose="02020603050405020304" pitchFamily="18" charset="-78"/>
                <a:cs typeface="Simplified Arabic" panose="02020603050405020304" pitchFamily="18" charset="-78"/>
              </a:rPr>
              <a:t> .(1976، </a:t>
            </a:r>
            <a:r>
              <a:rPr lang="fr-FR" sz="7200" dirty="0" err="1">
                <a:latin typeface="Simplified Arabic" panose="02020603050405020304" pitchFamily="18" charset="-78"/>
                <a:cs typeface="Simplified Arabic" panose="02020603050405020304" pitchFamily="18" charset="-78"/>
              </a:rPr>
              <a:t>J.atkinson</a:t>
            </a:r>
            <a:r>
              <a:rPr lang="fr-FR" sz="7200" dirty="0">
                <a:latin typeface="Simplified Arabic" panose="02020603050405020304" pitchFamily="18" charset="-78"/>
                <a:cs typeface="Simplified Arabic" panose="02020603050405020304" pitchFamily="18" charset="-78"/>
              </a:rPr>
              <a:t> </a:t>
            </a:r>
            <a:r>
              <a:rPr lang="ar-DZ" sz="7200" dirty="0">
                <a:latin typeface="Simplified Arabic" panose="02020603050405020304" pitchFamily="18" charset="-78"/>
                <a:cs typeface="Simplified Arabic" panose="02020603050405020304" pitchFamily="18" charset="-78"/>
              </a:rPr>
              <a:t> ) أن الدافعية تعني استعداد الكائن الحي لبذل أقصى جهد لديه من أجل تحقيق هدف معين </a:t>
            </a:r>
            <a:endParaRPr lang="ar-DZ" sz="7200" dirty="0" smtClean="0">
              <a:latin typeface="Simplified Arabic" panose="02020603050405020304" pitchFamily="18" charset="-78"/>
              <a:cs typeface="Simplified Arabic" panose="02020603050405020304" pitchFamily="18" charset="-78"/>
            </a:endParaRPr>
          </a:p>
          <a:p>
            <a:pPr lvl="0" algn="justLow" rtl="1"/>
            <a:r>
              <a:rPr lang="ar-DZ" sz="7200" b="1" dirty="0" smtClean="0">
                <a:latin typeface="Simplified Arabic" panose="02020603050405020304" pitchFamily="18" charset="-78"/>
                <a:cs typeface="Simplified Arabic" panose="02020603050405020304" pitchFamily="18" charset="-78"/>
              </a:rPr>
              <a:t>يعرفها </a:t>
            </a:r>
            <a:r>
              <a:rPr lang="ar-DZ" sz="7200" b="1" dirty="0">
                <a:latin typeface="Simplified Arabic" panose="02020603050405020304" pitchFamily="18" charset="-78"/>
                <a:cs typeface="Simplified Arabic" panose="02020603050405020304" pitchFamily="18" charset="-78"/>
              </a:rPr>
              <a:t>عدس وتوق </a:t>
            </a:r>
            <a:r>
              <a:rPr lang="ar-DZ" sz="7200" dirty="0">
                <a:latin typeface="Simplified Arabic" panose="02020603050405020304" pitchFamily="18" charset="-78"/>
                <a:cs typeface="Simplified Arabic" panose="02020603050405020304" pitchFamily="18" charset="-78"/>
              </a:rPr>
              <a:t>(1984) : عبارة عن الحالات الداخلية أو الخارجية للإنسان التي تحرك السلوك و توجهه نحو هدف أو غرض معين و تحافظ على استمراريته حتى يتحقق ذلك </a:t>
            </a:r>
            <a:r>
              <a:rPr lang="ar-DZ" sz="7200" dirty="0" smtClean="0">
                <a:latin typeface="Simplified Arabic" panose="02020603050405020304" pitchFamily="18" charset="-78"/>
                <a:cs typeface="Simplified Arabic" panose="02020603050405020304" pitchFamily="18" charset="-78"/>
              </a:rPr>
              <a:t>الهدف</a:t>
            </a:r>
            <a:endParaRPr lang="fr-FR" sz="7200" dirty="0">
              <a:latin typeface="Simplified Arabic" panose="02020603050405020304" pitchFamily="18" charset="-78"/>
              <a:cs typeface="Simplified Arabic" panose="02020603050405020304" pitchFamily="18" charset="-78"/>
            </a:endParaRPr>
          </a:p>
          <a:p>
            <a:pPr lvl="0" algn="justLow" rtl="1"/>
            <a:r>
              <a:rPr lang="ar-DZ" sz="7200" b="1" dirty="0">
                <a:latin typeface="Simplified Arabic" panose="02020603050405020304" pitchFamily="18" charset="-78"/>
                <a:cs typeface="Simplified Arabic" panose="02020603050405020304" pitchFamily="18" charset="-78"/>
              </a:rPr>
              <a:t>يعرفها عبد الخالق</a:t>
            </a:r>
            <a:r>
              <a:rPr lang="ar-DZ" sz="7200" dirty="0">
                <a:latin typeface="Simplified Arabic" panose="02020603050405020304" pitchFamily="18" charset="-78"/>
                <a:cs typeface="Simplified Arabic" panose="02020603050405020304" pitchFamily="18" charset="-78"/>
              </a:rPr>
              <a:t> </a:t>
            </a:r>
            <a:r>
              <a:rPr lang="ar-DZ" sz="7200" dirty="0" smtClean="0">
                <a:latin typeface="Simplified Arabic" panose="02020603050405020304" pitchFamily="18" charset="-78"/>
                <a:cs typeface="Simplified Arabic" panose="02020603050405020304" pitchFamily="18" charset="-78"/>
              </a:rPr>
              <a:t>(</a:t>
            </a:r>
            <a:r>
              <a:rPr lang="ar-DZ" sz="7200" dirty="0">
                <a:latin typeface="Simplified Arabic" panose="02020603050405020304" pitchFamily="18" charset="-78"/>
                <a:cs typeface="Simplified Arabic" panose="02020603050405020304" pitchFamily="18" charset="-78"/>
              </a:rPr>
              <a:t>1991</a:t>
            </a:r>
            <a:r>
              <a:rPr lang="ar-DZ" sz="7200" dirty="0" smtClean="0">
                <a:latin typeface="Simplified Arabic" panose="02020603050405020304" pitchFamily="18" charset="-78"/>
                <a:cs typeface="Simplified Arabic" panose="02020603050405020304" pitchFamily="18" charset="-78"/>
              </a:rPr>
              <a:t>) </a:t>
            </a:r>
            <a:r>
              <a:rPr lang="ar-DZ" sz="7200" dirty="0">
                <a:latin typeface="Simplified Arabic" panose="02020603050405020304" pitchFamily="18" charset="-78"/>
                <a:cs typeface="Simplified Arabic" panose="02020603050405020304" pitchFamily="18" charset="-78"/>
              </a:rPr>
              <a:t>: الحاجة لدى الفرد للتغلب على العقبات ، وهي الميل إلى وضع مستويات مرتفعة من الأداء والسعي نحو تحقيقها والعمل بمواظبة شديدة ومثابرة مستمرة ويؤكد كذلك على أن الدافعية هي الأداء في ضوء مستوى الامتياز والتفوق</a:t>
            </a:r>
            <a:endParaRPr lang="fr-FR" sz="7200" dirty="0">
              <a:latin typeface="Simplified Arabic" panose="02020603050405020304" pitchFamily="18" charset="-78"/>
              <a:cs typeface="Simplified Arabic" panose="02020603050405020304" pitchFamily="18" charset="-78"/>
            </a:endParaRPr>
          </a:p>
          <a:p>
            <a:pPr lvl="0" algn="justLow" rtl="1"/>
            <a:r>
              <a:rPr lang="ar-SA" sz="7200" b="1" dirty="0">
                <a:latin typeface="Simplified Arabic" panose="02020603050405020304" pitchFamily="18" charset="-78"/>
                <a:cs typeface="Simplified Arabic" panose="02020603050405020304" pitchFamily="18" charset="-78"/>
              </a:rPr>
              <a:t>عرفها أتكنسون</a:t>
            </a:r>
            <a:r>
              <a:rPr lang="ar-SA" sz="7200" dirty="0">
                <a:latin typeface="Simplified Arabic" panose="02020603050405020304" pitchFamily="18" charset="-78"/>
                <a:cs typeface="Simplified Arabic" panose="02020603050405020304" pitchFamily="18" charset="-78"/>
              </a:rPr>
              <a:t>: بأنها استعداد الفرد للمجاهدة في سبيل تحقيق أهداف معينة و يتضمن هذا تقرير العلاقة التي توجد بين جوانب ثلاثة </a:t>
            </a:r>
            <a:r>
              <a:rPr lang="ar-SA" sz="7200" dirty="0" err="1">
                <a:latin typeface="Simplified Arabic" panose="02020603050405020304" pitchFamily="18" charset="-78"/>
                <a:cs typeface="Simplified Arabic" panose="02020603050405020304" pitchFamily="18" charset="-78"/>
              </a:rPr>
              <a:t>وهي:الدافع</a:t>
            </a:r>
            <a:r>
              <a:rPr lang="ar-SA" sz="7200" dirty="0">
                <a:latin typeface="Simplified Arabic" panose="02020603050405020304" pitchFamily="18" charset="-78"/>
                <a:cs typeface="Simplified Arabic" panose="02020603050405020304" pitchFamily="18" charset="-78"/>
              </a:rPr>
              <a:t> "</a:t>
            </a:r>
            <a:r>
              <a:rPr lang="fr-FR" sz="7200" dirty="0">
                <a:latin typeface="Simplified Arabic" panose="02020603050405020304" pitchFamily="18" charset="-78"/>
                <a:cs typeface="Simplified Arabic" panose="02020603050405020304" pitchFamily="18" charset="-78"/>
              </a:rPr>
              <a:t>motive</a:t>
            </a:r>
            <a:r>
              <a:rPr lang="ar-DZ" sz="7200" dirty="0">
                <a:latin typeface="Simplified Arabic" panose="02020603050405020304" pitchFamily="18" charset="-78"/>
                <a:cs typeface="Simplified Arabic" panose="02020603050405020304" pitchFamily="18" charset="-78"/>
              </a:rPr>
              <a:t>"و الباعث "</a:t>
            </a:r>
            <a:r>
              <a:rPr lang="fr-FR" sz="7200" dirty="0" err="1">
                <a:latin typeface="Simplified Arabic" panose="02020603050405020304" pitchFamily="18" charset="-78"/>
                <a:cs typeface="Simplified Arabic" panose="02020603050405020304" pitchFamily="18" charset="-78"/>
              </a:rPr>
              <a:t>incentive</a:t>
            </a:r>
            <a:r>
              <a:rPr lang="ar-DZ" sz="7200" dirty="0">
                <a:latin typeface="Simplified Arabic" panose="02020603050405020304" pitchFamily="18" charset="-78"/>
                <a:cs typeface="Simplified Arabic" panose="02020603050405020304" pitchFamily="18" charset="-78"/>
              </a:rPr>
              <a:t>"و توقع الباحث</a:t>
            </a:r>
            <a:r>
              <a:rPr lang="fr-FR" sz="7200" dirty="0" err="1">
                <a:latin typeface="Simplified Arabic" panose="02020603050405020304" pitchFamily="18" charset="-78"/>
                <a:cs typeface="Simplified Arabic" panose="02020603050405020304" pitchFamily="18" charset="-78"/>
              </a:rPr>
              <a:t>incentive</a:t>
            </a:r>
            <a:r>
              <a:rPr lang="fr-FR" sz="7200" dirty="0">
                <a:latin typeface="Simplified Arabic" panose="02020603050405020304" pitchFamily="18" charset="-78"/>
                <a:cs typeface="Simplified Arabic" panose="02020603050405020304" pitchFamily="18" charset="-78"/>
              </a:rPr>
              <a:t> </a:t>
            </a:r>
            <a:r>
              <a:rPr lang="fr-FR" sz="7200" dirty="0" smtClean="0">
                <a:latin typeface="Simplified Arabic" panose="02020603050405020304" pitchFamily="18" charset="-78"/>
                <a:cs typeface="Simplified Arabic" panose="02020603050405020304" pitchFamily="18" charset="-78"/>
              </a:rPr>
              <a:t>expectation</a:t>
            </a:r>
            <a:endParaRPr lang="fr-FR" sz="7200" dirty="0">
              <a:latin typeface="Simplified Arabic" panose="02020603050405020304" pitchFamily="18" charset="-78"/>
              <a:cs typeface="Simplified Arabic" panose="02020603050405020304" pitchFamily="18" charset="-78"/>
            </a:endParaRPr>
          </a:p>
          <a:p>
            <a:pPr lvl="0" algn="justLow" rtl="1"/>
            <a:r>
              <a:rPr lang="ar-DZ" sz="7200" dirty="0" smtClean="0">
                <a:latin typeface="Simplified Arabic" panose="02020603050405020304" pitchFamily="18" charset="-78"/>
                <a:cs typeface="Simplified Arabic" panose="02020603050405020304" pitchFamily="18" charset="-78"/>
              </a:rPr>
              <a:t>حيث أوضح كل من كاتل و كلين "أن للدافعية ثلاث جوانب تتمثل </a:t>
            </a:r>
            <a:r>
              <a:rPr lang="ar-DZ" sz="7200" dirty="0" err="1" smtClean="0">
                <a:latin typeface="Simplified Arabic" panose="02020603050405020304" pitchFamily="18" charset="-78"/>
                <a:cs typeface="Simplified Arabic" panose="02020603050405020304" pitchFamily="18" charset="-78"/>
              </a:rPr>
              <a:t>كالأتي</a:t>
            </a:r>
            <a:r>
              <a:rPr lang="ar-DZ" sz="7200" dirty="0" smtClean="0">
                <a:latin typeface="Simplified Arabic" panose="02020603050405020304" pitchFamily="18" charset="-78"/>
                <a:cs typeface="Simplified Arabic" panose="02020603050405020304" pitchFamily="18" charset="-78"/>
              </a:rPr>
              <a:t>: </a:t>
            </a:r>
            <a:endParaRPr lang="fr-FR" sz="7200" dirty="0">
              <a:latin typeface="Simplified Arabic" panose="02020603050405020304" pitchFamily="18" charset="-78"/>
              <a:cs typeface="Simplified Arabic" panose="02020603050405020304" pitchFamily="18" charset="-78"/>
            </a:endParaRPr>
          </a:p>
          <a:p>
            <a:pPr algn="justLow" rtl="1"/>
            <a:r>
              <a:rPr lang="ar-DZ" sz="7200" dirty="0">
                <a:latin typeface="Simplified Arabic" panose="02020603050405020304" pitchFamily="18" charset="-78"/>
                <a:cs typeface="Simplified Arabic" panose="02020603050405020304" pitchFamily="18" charset="-78"/>
              </a:rPr>
              <a:t>الأول : الميل بشكل تلقائي لبعض الأشياء دون البعض الأخر. </a:t>
            </a:r>
            <a:endParaRPr lang="fr-FR" sz="7200" dirty="0">
              <a:latin typeface="Simplified Arabic" panose="02020603050405020304" pitchFamily="18" charset="-78"/>
              <a:cs typeface="Simplified Arabic" panose="02020603050405020304" pitchFamily="18" charset="-78"/>
            </a:endParaRPr>
          </a:p>
          <a:p>
            <a:pPr algn="justLow" rtl="1"/>
            <a:r>
              <a:rPr lang="ar-DZ" sz="7200" dirty="0">
                <a:latin typeface="Simplified Arabic" panose="02020603050405020304" pitchFamily="18" charset="-78"/>
                <a:cs typeface="Simplified Arabic" panose="02020603050405020304" pitchFamily="18" charset="-78"/>
              </a:rPr>
              <a:t>الثاني : إظهار حالة انفعالية خاصة بالحافز ومدى تأثيره .</a:t>
            </a:r>
            <a:endParaRPr lang="fr-FR" sz="7200" dirty="0">
              <a:latin typeface="Simplified Arabic" panose="02020603050405020304" pitchFamily="18" charset="-78"/>
              <a:cs typeface="Simplified Arabic" panose="02020603050405020304" pitchFamily="18" charset="-78"/>
            </a:endParaRPr>
          </a:p>
          <a:p>
            <a:pPr algn="justLow" rtl="1"/>
            <a:r>
              <a:rPr lang="ar-DZ" sz="7200" dirty="0">
                <a:latin typeface="Simplified Arabic" panose="02020603050405020304" pitchFamily="18" charset="-78"/>
                <a:cs typeface="Simplified Arabic" panose="02020603050405020304" pitchFamily="18" charset="-78"/>
              </a:rPr>
              <a:t>الثالث : الاندفاع إلى مجموعة من الأفعال ذات هدف وغاية.</a:t>
            </a:r>
            <a:endParaRPr lang="fr-FR" sz="7200" dirty="0">
              <a:latin typeface="Simplified Arabic" panose="02020603050405020304" pitchFamily="18" charset="-78"/>
              <a:cs typeface="Simplified Arabic" panose="02020603050405020304" pitchFamily="18" charset="-78"/>
            </a:endParaRPr>
          </a:p>
          <a:p>
            <a:pPr rtl="1"/>
            <a:r>
              <a:rPr lang="ar-DZ" dirty="0"/>
              <a:t> </a:t>
            </a:r>
            <a:endParaRPr lang="fr-FR" dirty="0"/>
          </a:p>
          <a:p>
            <a:endParaRPr lang="fr-FR" dirty="0"/>
          </a:p>
        </p:txBody>
      </p:sp>
      <p:sp>
        <p:nvSpPr>
          <p:cNvPr id="4" name="Espace réservé du contenu 3"/>
          <p:cNvSpPr txBox="1">
            <a:spLocks noGrp="1"/>
          </p:cNvSpPr>
          <p:nvPr>
            <p:ph type="title"/>
          </p:nvPr>
        </p:nvSpPr>
        <p:spPr>
          <a:xfrm>
            <a:off x="8795657" y="624110"/>
            <a:ext cx="2708955" cy="595090"/>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400" b="1" dirty="0" smtClean="0">
                <a:latin typeface="Simplified Arabic" panose="02020603050405020304" pitchFamily="18" charset="-78"/>
                <a:cs typeface="Simplified Arabic" panose="02020603050405020304" pitchFamily="18" charset="-78"/>
              </a:rPr>
              <a:t>تعريف الدافعية</a:t>
            </a:r>
            <a:endParaRPr lang="fr-FR" sz="24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4614883"/>
      </p:ext>
    </p:extLst>
  </p:cSld>
  <p:clrMapOvr>
    <a:masterClrMapping/>
  </p:clrMapOvr>
  <mc:AlternateContent xmlns:mc="http://schemas.openxmlformats.org/markup-compatibility/2006">
    <mc:Choice xmlns:p14="http://schemas.microsoft.com/office/powerpoint/2010/main" Requires="p14">
      <p:transition spd="slow" p14:dur="2000" advTm="50998"/>
    </mc:Choice>
    <mc:Fallback>
      <p:transition spd="slow" advTm="5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186544400"/>
              </p:ext>
            </p:extLst>
          </p:nvPr>
        </p:nvGraphicFramePr>
        <p:xfrm>
          <a:off x="2589213" y="1686910"/>
          <a:ext cx="8915400" cy="42249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Espace réservé du contenu 3"/>
          <p:cNvSpPr txBox="1">
            <a:spLocks noGrp="1"/>
          </p:cNvSpPr>
          <p:nvPr>
            <p:ph type="title"/>
          </p:nvPr>
        </p:nvSpPr>
        <p:spPr>
          <a:xfrm>
            <a:off x="8560677" y="624110"/>
            <a:ext cx="2943936" cy="652897"/>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smtClean="0">
                <a:latin typeface="Simplified Arabic" panose="02020603050405020304" pitchFamily="18" charset="-78"/>
                <a:cs typeface="Simplified Arabic" panose="02020603050405020304" pitchFamily="18" charset="-78"/>
              </a:rPr>
              <a:t>التطور الفكري لمفهوم الدوافع</a:t>
            </a:r>
            <a:endParaRPr lang="fr-FR"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5559759"/>
      </p:ext>
    </p:extLst>
  </p:cSld>
  <p:clrMapOvr>
    <a:masterClrMapping/>
  </p:clrMapOvr>
  <mc:AlternateContent xmlns:mc="http://schemas.openxmlformats.org/markup-compatibility/2006">
    <mc:Choice xmlns:p14="http://schemas.microsoft.com/office/powerpoint/2010/main" Requires="p14">
      <p:transition spd="slow" p14:dur="2000" advTm="225"/>
    </mc:Choice>
    <mc:Fallback>
      <p:transition spd="slow" advTm="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4"/>
          <a:stretch>
            <a:fillRect/>
          </a:stretch>
        </p:blipFill>
        <p:spPr>
          <a:xfrm>
            <a:off x="3467904" y="1466193"/>
            <a:ext cx="5486876" cy="5391807"/>
          </a:xfrm>
          <a:prstGeom prst="rect">
            <a:avLst/>
          </a:prstGeom>
        </p:spPr>
      </p:pic>
      <p:sp>
        <p:nvSpPr>
          <p:cNvPr id="6" name="Espace réservé du contenu 3"/>
          <p:cNvSpPr txBox="1">
            <a:spLocks noGrp="1"/>
          </p:cNvSpPr>
          <p:nvPr>
            <p:ph type="title"/>
          </p:nvPr>
        </p:nvSpPr>
        <p:spPr>
          <a:xfrm>
            <a:off x="8560677" y="624110"/>
            <a:ext cx="2943936" cy="652897"/>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b="1" dirty="0" smtClean="0">
                <a:latin typeface="Simplified Arabic" panose="02020603050405020304" pitchFamily="18" charset="-78"/>
                <a:cs typeface="Simplified Arabic" panose="02020603050405020304" pitchFamily="18" charset="-78"/>
              </a:rPr>
              <a:t>لعض المفاهيم المرتبطة بالدافع</a:t>
            </a:r>
            <a:endParaRPr lang="fr-FR"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3989676"/>
      </p:ext>
    </p:extLst>
  </p:cSld>
  <p:clrMapOvr>
    <a:masterClrMapping/>
  </p:clrMapOvr>
  <mc:AlternateContent xmlns:mc="http://schemas.openxmlformats.org/markup-compatibility/2006">
    <mc:Choice xmlns:p14="http://schemas.microsoft.com/office/powerpoint/2010/main" Requires="p14">
      <p:transition spd="slow" p14:dur="2000" advTm="37"/>
    </mc:Choice>
    <mc:Fallback>
      <p:transition spd="slow" advTm="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4"/>
          <a:stretch>
            <a:fillRect/>
          </a:stretch>
        </p:blipFill>
        <p:spPr>
          <a:xfrm>
            <a:off x="3121572" y="2179749"/>
            <a:ext cx="6611813" cy="3306651"/>
          </a:xfrm>
          <a:prstGeom prst="rect">
            <a:avLst/>
          </a:prstGeom>
        </p:spPr>
      </p:pic>
      <p:sp>
        <p:nvSpPr>
          <p:cNvPr id="4" name="Espace réservé du contenu 3"/>
          <p:cNvSpPr txBox="1">
            <a:spLocks noGrp="1"/>
          </p:cNvSpPr>
          <p:nvPr>
            <p:ph type="title"/>
          </p:nvPr>
        </p:nvSpPr>
        <p:spPr>
          <a:xfrm>
            <a:off x="9144000" y="624110"/>
            <a:ext cx="2360612" cy="668662"/>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أنواع الدوافع</a:t>
            </a:r>
            <a:endParaRPr lang="fr-FR" sz="20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5151342"/>
      </p:ext>
    </p:extLst>
  </p:cSld>
  <p:clrMapOvr>
    <a:masterClrMapping/>
  </p:clrMapOvr>
  <mc:AlternateContent xmlns:mc="http://schemas.openxmlformats.org/markup-compatibility/2006">
    <mc:Choice xmlns:p14="http://schemas.microsoft.com/office/powerpoint/2010/main" Requires="p14">
      <p:transition spd="slow" p14:dur="2000" advTm="82157"/>
    </mc:Choice>
    <mc:Fallback>
      <p:transition spd="slow" advTm="82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1534511"/>
            <a:ext cx="8915400" cy="4456386"/>
          </a:xfrm>
        </p:spPr>
        <p:txBody>
          <a:bodyPr>
            <a:noAutofit/>
          </a:bodyPr>
          <a:lstStyle/>
          <a:p>
            <a:pPr algn="justLow" rtl="1"/>
            <a:r>
              <a:rPr lang="ar-SA" sz="2000" dirty="0" smtClean="0">
                <a:latin typeface="Simplified Arabic" panose="02020603050405020304" pitchFamily="18" charset="-78"/>
                <a:cs typeface="Simplified Arabic" panose="02020603050405020304" pitchFamily="18" charset="-78"/>
              </a:rPr>
              <a:t>يتميز </a:t>
            </a:r>
            <a:r>
              <a:rPr lang="ar-SA" sz="2000" dirty="0">
                <a:latin typeface="Simplified Arabic" panose="02020603050405020304" pitchFamily="18" charset="-78"/>
                <a:cs typeface="Simplified Arabic" panose="02020603050405020304" pitchFamily="18" charset="-78"/>
              </a:rPr>
              <a:t>الدافع بصعوبة التحديد والوصف الكافي للتعبير عنه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تشكل </a:t>
            </a:r>
            <a:r>
              <a:rPr lang="ar-SA" sz="2000" dirty="0">
                <a:latin typeface="Simplified Arabic" panose="02020603050405020304" pitchFamily="18" charset="-78"/>
                <a:cs typeface="Simplified Arabic" panose="02020603050405020304" pitchFamily="18" charset="-78"/>
              </a:rPr>
              <a:t>الدوافع جزء من التكوين العضوي للإنسان وتنتقل بالوراثة.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تتميز </a:t>
            </a:r>
            <a:r>
              <a:rPr lang="ar-SA" sz="2000" dirty="0">
                <a:latin typeface="Simplified Arabic" panose="02020603050405020304" pitchFamily="18" charset="-78"/>
                <a:cs typeface="Simplified Arabic" panose="02020603050405020304" pitchFamily="18" charset="-78"/>
              </a:rPr>
              <a:t>الدوافع بأنها مرنة قابلة للتغيير نظرا لاستعمال الإنسان للذكاء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هي </a:t>
            </a:r>
            <a:r>
              <a:rPr lang="ar-SA" sz="2000" dirty="0">
                <a:latin typeface="Simplified Arabic" panose="02020603050405020304" pitchFamily="18" charset="-78"/>
                <a:cs typeface="Simplified Arabic" panose="02020603050405020304" pitchFamily="18" charset="-78"/>
              </a:rPr>
              <a:t>أساس تكوين العادات السلوكية عند الإنسان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هي </a:t>
            </a:r>
            <a:r>
              <a:rPr lang="ar-SA" sz="2000" dirty="0">
                <a:latin typeface="Simplified Arabic" panose="02020603050405020304" pitchFamily="18" charset="-78"/>
                <a:cs typeface="Simplified Arabic" panose="02020603050405020304" pitchFamily="18" charset="-78"/>
              </a:rPr>
              <a:t>قوة الكامنة تحتاج إلى مثيرات تنشطها.</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لا </a:t>
            </a:r>
            <a:r>
              <a:rPr lang="ar-SA" sz="2000" dirty="0">
                <a:latin typeface="Simplified Arabic" panose="02020603050405020304" pitchFamily="18" charset="-78"/>
                <a:cs typeface="Simplified Arabic" panose="02020603050405020304" pitchFamily="18" charset="-78"/>
              </a:rPr>
              <a:t>تظهر الدوافع مرة واحدة </a:t>
            </a:r>
            <a:endParaRPr lang="ar-DZ" sz="2000" dirty="0" smtClean="0">
              <a:latin typeface="Simplified Arabic" panose="02020603050405020304" pitchFamily="18" charset="-78"/>
              <a:cs typeface="Simplified Arabic" panose="02020603050405020304" pitchFamily="18" charset="-78"/>
            </a:endParaRPr>
          </a:p>
          <a:p>
            <a:pPr algn="justLow" rtl="1"/>
            <a:r>
              <a:rPr lang="ar-SA" sz="2000" dirty="0">
                <a:latin typeface="Simplified Arabic" panose="02020603050405020304" pitchFamily="18" charset="-78"/>
                <a:cs typeface="Simplified Arabic" panose="02020603050405020304" pitchFamily="18" charset="-78"/>
              </a:rPr>
              <a:t>عملية افتراضية وليست فرضية </a:t>
            </a:r>
            <a:r>
              <a:rPr lang="ar-SA" sz="2000" dirty="0" smtClean="0">
                <a:latin typeface="Simplified Arabic" panose="02020603050405020304" pitchFamily="18" charset="-78"/>
                <a:cs typeface="Simplified Arabic" panose="02020603050405020304" pitchFamily="18" charset="-78"/>
              </a:rPr>
              <a:t>.</a:t>
            </a:r>
            <a:endParaRPr lang="ar-DZ" sz="2000" dirty="0">
              <a:latin typeface="Simplified Arabic" panose="02020603050405020304" pitchFamily="18" charset="-78"/>
              <a:cs typeface="Simplified Arabic" panose="02020603050405020304" pitchFamily="18" charset="-78"/>
            </a:endParaRPr>
          </a:p>
          <a:p>
            <a:pPr algn="justLow" rtl="1"/>
            <a:r>
              <a:rPr lang="ar-DZ" sz="2000" dirty="0">
                <a:latin typeface="Simplified Arabic" panose="02020603050405020304" pitchFamily="18" charset="-78"/>
                <a:cs typeface="Simplified Arabic" panose="02020603050405020304" pitchFamily="18" charset="-78"/>
              </a:rPr>
              <a:t>عملية عقلية عليا غير معرفية</a:t>
            </a:r>
            <a:r>
              <a:rPr lang="ar-DZ" sz="2000" dirty="0" smtClean="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algn="justLow" rtl="1"/>
            <a:r>
              <a:rPr lang="ar-DZ" sz="2000" dirty="0" smtClean="0">
                <a:latin typeface="Simplified Arabic" panose="02020603050405020304" pitchFamily="18" charset="-78"/>
                <a:cs typeface="Simplified Arabic" panose="02020603050405020304" pitchFamily="18" charset="-78"/>
              </a:rPr>
              <a:t>عملية </a:t>
            </a:r>
            <a:r>
              <a:rPr lang="ar-DZ" sz="2000" dirty="0">
                <a:latin typeface="Simplified Arabic" panose="02020603050405020304" pitchFamily="18" charset="-78"/>
                <a:cs typeface="Simplified Arabic" panose="02020603050405020304" pitchFamily="18" charset="-78"/>
              </a:rPr>
              <a:t>إجرائية أي أنها قابلة للقياس والتجريب بأساليب وأدوات مختلفة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عملية </a:t>
            </a:r>
            <a:r>
              <a:rPr lang="ar-SA" sz="2000" dirty="0">
                <a:latin typeface="Simplified Arabic" panose="02020603050405020304" pitchFamily="18" charset="-78"/>
                <a:cs typeface="Simplified Arabic" panose="02020603050405020304" pitchFamily="18" charset="-78"/>
              </a:rPr>
              <a:t>فطرية متعلمة و شعورية (واعية).</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تفسر </a:t>
            </a:r>
            <a:r>
              <a:rPr lang="ar-SA" sz="2000" dirty="0">
                <a:latin typeface="Simplified Arabic" panose="02020603050405020304" pitchFamily="18" charset="-78"/>
                <a:cs typeface="Simplified Arabic" panose="02020603050405020304" pitchFamily="18" charset="-78"/>
              </a:rPr>
              <a:t>السلوك وليست تصفه.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عملية </a:t>
            </a:r>
            <a:r>
              <a:rPr lang="ar-SA" sz="2000" dirty="0">
                <a:latin typeface="Simplified Arabic" panose="02020603050405020304" pitchFamily="18" charset="-78"/>
                <a:cs typeface="Simplified Arabic" panose="02020603050405020304" pitchFamily="18" charset="-78"/>
              </a:rPr>
              <a:t>مستقلة لكن يوجد تكامل بينها، وبين باقي العمليات العقلية المعرفية وغير المعرفية، وحالات وسمات الشخصية الأخرى</a:t>
            </a:r>
            <a:endParaRPr lang="fr-FR" sz="2000"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8954814" y="624110"/>
            <a:ext cx="2549798" cy="621366"/>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خصائص الدوافع</a:t>
            </a:r>
            <a:endParaRPr lang="fr-FR" sz="20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3095423"/>
      </p:ext>
    </p:extLst>
  </p:cSld>
  <p:clrMapOvr>
    <a:masterClrMapping/>
  </p:clrMapOvr>
  <mc:AlternateContent xmlns:mc="http://schemas.openxmlformats.org/markup-compatibility/2006">
    <mc:Choice xmlns:p14="http://schemas.microsoft.com/office/powerpoint/2010/main" Requires="p14">
      <p:transition spd="slow" p14:dur="2000" advTm="4337"/>
    </mc:Choice>
    <mc:Fallback>
      <p:transition spd="slow" advTm="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Low" rtl="1"/>
            <a:r>
              <a:rPr lang="ar-SA" sz="2000" dirty="0" smtClean="0">
                <a:latin typeface="Simplified Arabic" panose="02020603050405020304" pitchFamily="18" charset="-78"/>
                <a:cs typeface="Simplified Arabic" panose="02020603050405020304" pitchFamily="18" charset="-78"/>
              </a:rPr>
              <a:t>تلخص </a:t>
            </a:r>
            <a:r>
              <a:rPr lang="ar-SA" sz="2000" dirty="0">
                <a:latin typeface="Simplified Arabic" panose="02020603050405020304" pitchFamily="18" charset="-78"/>
                <a:cs typeface="Simplified Arabic" panose="02020603050405020304" pitchFamily="18" charset="-78"/>
              </a:rPr>
              <a:t>أسس إقامة بيئة متمركزة حول التعلم </a:t>
            </a:r>
            <a:r>
              <a:rPr lang="ar-DZ" sz="2000" dirty="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إشباع </a:t>
            </a:r>
            <a:r>
              <a:rPr lang="ar-SA" sz="2000" dirty="0">
                <a:latin typeface="Simplified Arabic" panose="02020603050405020304" pitchFamily="18" charset="-78"/>
                <a:cs typeface="Simplified Arabic" panose="02020603050405020304" pitchFamily="18" charset="-78"/>
              </a:rPr>
              <a:t>حاجات التلاميذ واستثارة دافعتيهم الداخلية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جعل </a:t>
            </a:r>
            <a:r>
              <a:rPr lang="ar-SA" sz="2000" dirty="0">
                <a:latin typeface="Simplified Arabic" panose="02020603050405020304" pitchFamily="18" charset="-78"/>
                <a:cs typeface="Simplified Arabic" panose="02020603050405020304" pitchFamily="18" charset="-78"/>
              </a:rPr>
              <a:t>المادة التعليمية مثيرة وشيقة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مساعدة </a:t>
            </a:r>
            <a:r>
              <a:rPr lang="ar-SA" sz="2000" dirty="0">
                <a:latin typeface="Simplified Arabic" panose="02020603050405020304" pitchFamily="18" charset="-78"/>
                <a:cs typeface="Simplified Arabic" panose="02020603050405020304" pitchFamily="18" charset="-78"/>
              </a:rPr>
              <a:t>المتعلم على تحديد هدفه والسعي لتحقيقه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إتاحة </a:t>
            </a:r>
            <a:r>
              <a:rPr lang="ar-SA" sz="2000" dirty="0">
                <a:latin typeface="Simplified Arabic" panose="02020603050405020304" pitchFamily="18" charset="-78"/>
                <a:cs typeface="Simplified Arabic" panose="02020603050405020304" pitchFamily="18" charset="-78"/>
              </a:rPr>
              <a:t>الفرصة أمام المتعلم كي يتحمل المسؤولية اتجاه الأنشطة التعليمية المختارة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تزويد </a:t>
            </a:r>
            <a:r>
              <a:rPr lang="ar-SA" sz="2000" dirty="0">
                <a:latin typeface="Simplified Arabic" panose="02020603050405020304" pitchFamily="18" charset="-78"/>
                <a:cs typeface="Simplified Arabic" panose="02020603050405020304" pitchFamily="18" charset="-78"/>
              </a:rPr>
              <a:t>التلميذ بالتغذية الراجعة. </a:t>
            </a:r>
            <a:endParaRPr lang="fr-FR" sz="2000" dirty="0">
              <a:latin typeface="Simplified Arabic" panose="02020603050405020304" pitchFamily="18" charset="-78"/>
              <a:cs typeface="Simplified Arabic" panose="02020603050405020304" pitchFamily="18" charset="-78"/>
            </a:endParaRPr>
          </a:p>
          <a:p>
            <a:pPr algn="justLow" rtl="1"/>
            <a:r>
              <a:rPr lang="ar-SA" sz="2000" dirty="0" smtClean="0">
                <a:latin typeface="Simplified Arabic" panose="02020603050405020304" pitchFamily="18" charset="-78"/>
                <a:cs typeface="Simplified Arabic" panose="02020603050405020304" pitchFamily="18" charset="-78"/>
              </a:rPr>
              <a:t>تعديل </a:t>
            </a:r>
            <a:r>
              <a:rPr lang="ar-SA" sz="2000" dirty="0">
                <a:latin typeface="Simplified Arabic" panose="02020603050405020304" pitchFamily="18" charset="-78"/>
                <a:cs typeface="Simplified Arabic" panose="02020603050405020304" pitchFamily="18" charset="-78"/>
              </a:rPr>
              <a:t>التفسيرات المسببة للنجاح والفشل لرفع مستوى الدافعية .</a:t>
            </a:r>
            <a:endParaRPr lang="fr-FR" sz="2000" dirty="0">
              <a:latin typeface="Simplified Arabic" panose="02020603050405020304" pitchFamily="18" charset="-78"/>
              <a:cs typeface="Simplified Arabic" panose="02020603050405020304" pitchFamily="18" charset="-78"/>
            </a:endParaRPr>
          </a:p>
          <a:p>
            <a:pPr algn="r" rtl="1"/>
            <a:endParaRPr lang="fr-FR" dirty="0"/>
          </a:p>
        </p:txBody>
      </p:sp>
      <p:sp>
        <p:nvSpPr>
          <p:cNvPr id="4" name="Espace réservé du contenu 3"/>
          <p:cNvSpPr txBox="1">
            <a:spLocks noGrp="1"/>
          </p:cNvSpPr>
          <p:nvPr>
            <p:ph type="title"/>
          </p:nvPr>
        </p:nvSpPr>
        <p:spPr>
          <a:xfrm>
            <a:off x="9159766" y="639876"/>
            <a:ext cx="2344846" cy="684428"/>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أسس ومبادئ الدوافع</a:t>
            </a:r>
            <a:endParaRPr lang="fr-FR" sz="20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6854051"/>
      </p:ext>
    </p:extLst>
  </p:cSld>
  <p:clrMapOvr>
    <a:masterClrMapping/>
  </p:clrMapOvr>
  <mc:AlternateContent xmlns:mc="http://schemas.openxmlformats.org/markup-compatibility/2006">
    <mc:Choice xmlns:p14="http://schemas.microsoft.com/office/powerpoint/2010/main" Requires="p14">
      <p:transition spd="slow" p14:dur="2000" advTm="26904"/>
    </mc:Choice>
    <mc:Fallback>
      <p:transition spd="slow" advTm="2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justLow" rtl="1"/>
            <a:r>
              <a:rPr lang="ar-DZ" sz="2200" dirty="0" smtClean="0">
                <a:latin typeface="Simplified Arabic" panose="02020603050405020304" pitchFamily="18" charset="-78"/>
                <a:cs typeface="Simplified Arabic" panose="02020603050405020304" pitchFamily="18" charset="-78"/>
              </a:rPr>
              <a:t>       بينما عمد الكثير </a:t>
            </a:r>
            <a:r>
              <a:rPr lang="ar-SA" sz="2200" dirty="0" smtClean="0">
                <a:latin typeface="Simplified Arabic" panose="02020603050405020304" pitchFamily="18" charset="-78"/>
                <a:cs typeface="Simplified Arabic" panose="02020603050405020304" pitchFamily="18" charset="-78"/>
              </a:rPr>
              <a:t>من </a:t>
            </a:r>
            <a:r>
              <a:rPr lang="ar-SA" sz="2200" dirty="0">
                <a:latin typeface="Simplified Arabic" panose="02020603050405020304" pitchFamily="18" charset="-78"/>
                <a:cs typeface="Simplified Arabic" panose="02020603050405020304" pitchFamily="18" charset="-78"/>
              </a:rPr>
              <a:t>الباحثين في تعريفهم لمفهوم جودة الحياة إلى الجمع بين مؤشرات </a:t>
            </a:r>
            <a:r>
              <a:rPr lang="ar-DZ" sz="2200" dirty="0" smtClean="0">
                <a:latin typeface="Simplified Arabic" panose="02020603050405020304" pitchFamily="18" charset="-78"/>
                <a:cs typeface="Simplified Arabic" panose="02020603050405020304" pitchFamily="18" charset="-78"/>
              </a:rPr>
              <a:t>ال</a:t>
            </a:r>
            <a:r>
              <a:rPr lang="ar-SA" sz="2200" dirty="0" smtClean="0">
                <a:latin typeface="Simplified Arabic" panose="02020603050405020304" pitchFamily="18" charset="-78"/>
                <a:cs typeface="Simplified Arabic" panose="02020603050405020304" pitchFamily="18" charset="-78"/>
              </a:rPr>
              <a:t>موضوعية </a:t>
            </a:r>
            <a:r>
              <a:rPr lang="ar-DZ" sz="2200" dirty="0" smtClean="0">
                <a:latin typeface="Simplified Arabic" panose="02020603050405020304" pitchFamily="18" charset="-78"/>
                <a:cs typeface="Simplified Arabic" panose="02020603050405020304" pitchFamily="18" charset="-78"/>
              </a:rPr>
              <a:t>والذاتية حيث تعتبر الموضوعية </a:t>
            </a:r>
            <a:r>
              <a:rPr lang="ar-SA" sz="2200" dirty="0" smtClean="0">
                <a:latin typeface="Simplified Arabic" panose="02020603050405020304" pitchFamily="18" charset="-78"/>
                <a:cs typeface="Simplified Arabic" panose="02020603050405020304" pitchFamily="18" charset="-78"/>
              </a:rPr>
              <a:t>وهي </a:t>
            </a:r>
            <a:r>
              <a:rPr lang="ar-SA" sz="2200" dirty="0">
                <a:latin typeface="Simplified Arabic" panose="02020603050405020304" pitchFamily="18" charset="-78"/>
                <a:cs typeface="Simplified Arabic" panose="02020603050405020304" pitchFamily="18" charset="-78"/>
              </a:rPr>
              <a:t>كل ما يظهر على الفرد و قابل للملاحظة </a:t>
            </a:r>
            <a:r>
              <a:rPr lang="ar-SA" sz="2200" dirty="0" err="1">
                <a:latin typeface="Simplified Arabic" panose="02020603050405020304" pitchFamily="18" charset="-78"/>
                <a:cs typeface="Simplified Arabic" panose="02020603050405020304" pitchFamily="18" charset="-78"/>
              </a:rPr>
              <a:t>وا</a:t>
            </a:r>
            <a:r>
              <a:rPr lang="fr-FR" sz="2200" dirty="0">
                <a:latin typeface="Simplified Arabic" panose="02020603050405020304" pitchFamily="18" charset="-78"/>
                <a:cs typeface="Simplified Arabic" panose="02020603050405020304" pitchFamily="18" charset="-78"/>
              </a:rPr>
              <a:t>r</a:t>
            </a:r>
            <a:r>
              <a:rPr lang="ar-SA" sz="2200" dirty="0">
                <a:latin typeface="Simplified Arabic" panose="02020603050405020304" pitchFamily="18" charset="-78"/>
                <a:cs typeface="Simplified Arabic" panose="02020603050405020304" pitchFamily="18" charset="-78"/>
              </a:rPr>
              <a:t>لقياس </a:t>
            </a:r>
            <a:r>
              <a:rPr lang="ar-DZ" sz="2200" dirty="0" smtClean="0">
                <a:latin typeface="Simplified Arabic" panose="02020603050405020304" pitchFamily="18" charset="-78"/>
                <a:cs typeface="Simplified Arabic" panose="02020603050405020304" pitchFamily="18" charset="-78"/>
              </a:rPr>
              <a:t>بينما</a:t>
            </a:r>
            <a:r>
              <a:rPr lang="ar-SA" sz="2200" dirty="0" smtClean="0">
                <a:latin typeface="Simplified Arabic" panose="02020603050405020304" pitchFamily="18" charset="-78"/>
                <a:cs typeface="Simplified Arabic" panose="02020603050405020304" pitchFamily="18" charset="-78"/>
              </a:rPr>
              <a:t> </a:t>
            </a:r>
            <a:r>
              <a:rPr lang="ar-SA" sz="2200" dirty="0">
                <a:latin typeface="Simplified Arabic" panose="02020603050405020304" pitchFamily="18" charset="-78"/>
                <a:cs typeface="Simplified Arabic" panose="02020603050405020304" pitchFamily="18" charset="-78"/>
              </a:rPr>
              <a:t>الذاتية التي ترجع إلى الفرد نفسه ومدى شعوره بالرضا في شتى المجالات . ويظهر ذلك جليا من خلال تعريفات الاصطلاحية التالية </a:t>
            </a:r>
            <a:r>
              <a:rPr lang="ar-SA" sz="2200" dirty="0" smtClean="0">
                <a:latin typeface="Simplified Arabic" panose="02020603050405020304" pitchFamily="18" charset="-78"/>
                <a:cs typeface="Simplified Arabic" panose="02020603050405020304" pitchFamily="18" charset="-78"/>
              </a:rPr>
              <a:t>للباحثين</a:t>
            </a:r>
            <a:r>
              <a:rPr lang="en-US" sz="2200" dirty="0" smtClean="0">
                <a:latin typeface="Simplified Arabic" panose="02020603050405020304" pitchFamily="18" charset="-78"/>
                <a:cs typeface="Simplified Arabic" panose="02020603050405020304" pitchFamily="18" charset="-78"/>
              </a:rPr>
              <a:t>: </a:t>
            </a:r>
            <a:endParaRPr lang="fr-FR" sz="2200" dirty="0">
              <a:latin typeface="Simplified Arabic" panose="02020603050405020304" pitchFamily="18" charset="-78"/>
              <a:cs typeface="Simplified Arabic" panose="02020603050405020304" pitchFamily="18" charset="-78"/>
            </a:endParaRPr>
          </a:p>
        </p:txBody>
      </p:sp>
      <p:sp>
        <p:nvSpPr>
          <p:cNvPr id="3" name="Espace réservé du contenu 2"/>
          <p:cNvSpPr>
            <a:spLocks noGrp="1"/>
          </p:cNvSpPr>
          <p:nvPr>
            <p:ph idx="1"/>
          </p:nvPr>
        </p:nvSpPr>
        <p:spPr/>
        <p:txBody>
          <a:bodyPr>
            <a:normAutofit/>
          </a:bodyPr>
          <a:lstStyle/>
          <a:p>
            <a:pPr algn="justLow" rtl="1"/>
            <a:r>
              <a:rPr lang="ar-DZ" sz="2000" dirty="0" smtClean="0">
                <a:latin typeface="Simplified Arabic" panose="02020603050405020304" pitchFamily="18" charset="-78"/>
                <a:cs typeface="Simplified Arabic" panose="02020603050405020304" pitchFamily="18" charset="-78"/>
              </a:rPr>
              <a:t>عرف </a:t>
            </a:r>
            <a:r>
              <a:rPr lang="ar-SA" sz="2000" dirty="0" smtClean="0">
                <a:latin typeface="Simplified Arabic" panose="02020603050405020304" pitchFamily="18" charset="-78"/>
                <a:cs typeface="Simplified Arabic" panose="02020603050405020304" pitchFamily="18" charset="-78"/>
              </a:rPr>
              <a:t>كل </a:t>
            </a:r>
            <a:r>
              <a:rPr lang="ar-SA" sz="2000" dirty="0">
                <a:latin typeface="Simplified Arabic" panose="02020603050405020304" pitchFamily="18" charset="-78"/>
                <a:cs typeface="Simplified Arabic" panose="02020603050405020304" pitchFamily="18" charset="-78"/>
              </a:rPr>
              <a:t>من عبد الفتاح وحسن (2006) </a:t>
            </a:r>
            <a:r>
              <a:rPr lang="ar-SA" sz="2000" dirty="0" smtClean="0">
                <a:latin typeface="Simplified Arabic" panose="02020603050405020304" pitchFamily="18" charset="-78"/>
                <a:cs typeface="Simplified Arabic" panose="02020603050405020304" pitchFamily="18" charset="-78"/>
              </a:rPr>
              <a:t>جودة </a:t>
            </a:r>
            <a:r>
              <a:rPr lang="ar-SA" sz="2000" dirty="0">
                <a:latin typeface="Simplified Arabic" panose="02020603050405020304" pitchFamily="18" charset="-78"/>
                <a:cs typeface="Simplified Arabic" panose="02020603050405020304" pitchFamily="18" charset="-78"/>
              </a:rPr>
              <a:t>الحياة </a:t>
            </a:r>
            <a:r>
              <a:rPr lang="ar-DZ" sz="2000" dirty="0" smtClean="0">
                <a:latin typeface="Simplified Arabic" panose="02020603050405020304" pitchFamily="18" charset="-78"/>
                <a:cs typeface="Simplified Arabic" panose="02020603050405020304" pitchFamily="18" charset="-78"/>
              </a:rPr>
              <a:t>بأنها:</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درجة </a:t>
            </a:r>
            <a:r>
              <a:rPr lang="ar-SA" sz="2000" dirty="0" err="1">
                <a:latin typeface="Simplified Arabic" panose="02020603050405020304" pitchFamily="18" charset="-78"/>
                <a:cs typeface="Simplified Arabic" panose="02020603050405020304" pitchFamily="18" charset="-78"/>
              </a:rPr>
              <a:t>الإستمتاع</a:t>
            </a:r>
            <a:r>
              <a:rPr lang="ar-SA" sz="2000" dirty="0">
                <a:latin typeface="Simplified Arabic" panose="02020603050405020304" pitchFamily="18" charset="-78"/>
                <a:cs typeface="Simplified Arabic" panose="02020603050405020304" pitchFamily="18" charset="-78"/>
              </a:rPr>
              <a:t> بالظروف المادية في البيئة الخارجية والإحساس بحسن الحال واشباع الحاجات والرضا عن الحياة . فضلا عن مدى إدراك الفرد لجوانب حياته وشعوره بمعنى الحياة إلى جانب الصحة الجسمية الإيجابية وتوافقه مع القيم الساندة في المجتمع</a:t>
            </a:r>
            <a:endParaRPr lang="en-US" sz="2000" dirty="0">
              <a:latin typeface="Simplified Arabic" panose="02020603050405020304" pitchFamily="18" charset="-78"/>
              <a:cs typeface="Simplified Arabic" panose="02020603050405020304" pitchFamily="18" charset="-78"/>
            </a:endParaRPr>
          </a:p>
          <a:p>
            <a:pPr algn="justLow" rtl="1"/>
            <a:r>
              <a:rPr lang="ar-DZ" sz="2000" dirty="0" smtClean="0">
                <a:latin typeface="Simplified Arabic" panose="02020603050405020304" pitchFamily="18" charset="-78"/>
                <a:cs typeface="Simplified Arabic" panose="02020603050405020304" pitchFamily="18" charset="-78"/>
              </a:rPr>
              <a:t>أوجد </a:t>
            </a:r>
            <a:r>
              <a:rPr lang="ar-SA" sz="2000" dirty="0" smtClean="0">
                <a:latin typeface="Simplified Arabic" panose="02020603050405020304" pitchFamily="18" charset="-78"/>
                <a:cs typeface="Simplified Arabic" panose="02020603050405020304" pitchFamily="18" charset="-78"/>
              </a:rPr>
              <a:t>فرانك </a:t>
            </a:r>
            <a:r>
              <a:rPr lang="fr-FR" sz="2000" dirty="0">
                <a:latin typeface="Simplified Arabic" panose="02020603050405020304" pitchFamily="18" charset="-78"/>
                <a:cs typeface="Simplified Arabic" panose="02020603050405020304" pitchFamily="18" charset="-78"/>
              </a:rPr>
              <a:t>Frank </a:t>
            </a:r>
            <a:r>
              <a:rPr lang="ar-DZ" sz="2000" dirty="0">
                <a:latin typeface="Simplified Arabic" panose="02020603050405020304" pitchFamily="18" charset="-78"/>
                <a:cs typeface="Simplified Arabic" panose="02020603050405020304" pitchFamily="18" charset="-78"/>
              </a:rPr>
              <a:t>(2000) </a:t>
            </a:r>
            <a:r>
              <a:rPr lang="ar-DZ" sz="2000" dirty="0" smtClean="0">
                <a:latin typeface="Simplified Arabic" panose="02020603050405020304" pitchFamily="18" charset="-78"/>
                <a:cs typeface="Simplified Arabic" panose="02020603050405020304" pitchFamily="18" charset="-78"/>
              </a:rPr>
              <a:t>أن </a:t>
            </a:r>
            <a:r>
              <a:rPr lang="ar-DZ" sz="2000" dirty="0">
                <a:latin typeface="Simplified Arabic" panose="02020603050405020304" pitchFamily="18" charset="-78"/>
                <a:cs typeface="Simplified Arabic" panose="02020603050405020304" pitchFamily="18" charset="-78"/>
              </a:rPr>
              <a:t>جودة الحياة  هي إدراك الفرد للعديد من الخبرات ، وبالمفهوم الواسع شعور الفرد بالرضا مع وجود الضروريات في الحياة مثل الغذاء والمسكن وما يصاحب هذا الإحساس من شعور بالإنجاز </a:t>
            </a:r>
            <a:r>
              <a:rPr lang="ar-DZ" sz="2000" dirty="0" smtClean="0">
                <a:latin typeface="Simplified Arabic" panose="02020603050405020304" pitchFamily="18" charset="-78"/>
                <a:cs typeface="Simplified Arabic" panose="02020603050405020304" pitchFamily="18" charset="-78"/>
              </a:rPr>
              <a:t>والسعادة</a:t>
            </a:r>
            <a:r>
              <a:rPr lang="en-US" sz="2000" dirty="0" smtClean="0">
                <a:latin typeface="Simplified Arabic" panose="02020603050405020304" pitchFamily="18" charset="-78"/>
                <a:cs typeface="Simplified Arabic" panose="02020603050405020304" pitchFamily="18" charset="-78"/>
              </a:rPr>
              <a:t> </a:t>
            </a:r>
            <a:endParaRPr lang="fr-FR" sz="2000" dirty="0">
              <a:latin typeface="Simplified Arabic" panose="02020603050405020304" pitchFamily="18" charset="-78"/>
              <a:cs typeface="Simplified Arabic" panose="02020603050405020304" pitchFamily="18" charset="-78"/>
            </a:endParaRPr>
          </a:p>
          <a:p>
            <a:pPr algn="justLow" rtl="1"/>
            <a:r>
              <a:rPr lang="ar-DZ"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أما العارف </a:t>
            </a:r>
            <a:r>
              <a:rPr lang="ar-DZ" sz="2000" dirty="0">
                <a:latin typeface="Simplified Arabic" panose="02020603050405020304" pitchFamily="18" charset="-78"/>
                <a:cs typeface="Simplified Arabic" panose="02020603050405020304" pitchFamily="18" charset="-78"/>
              </a:rPr>
              <a:t>بالله (1999) </a:t>
            </a:r>
            <a:r>
              <a:rPr lang="ar-DZ" sz="2000" dirty="0" smtClean="0">
                <a:latin typeface="Simplified Arabic" panose="02020603050405020304" pitchFamily="18" charset="-78"/>
                <a:cs typeface="Simplified Arabic" panose="02020603050405020304" pitchFamily="18" charset="-78"/>
              </a:rPr>
              <a:t>عرفها على </a:t>
            </a:r>
            <a:r>
              <a:rPr lang="ar-DZ" sz="2000" dirty="0">
                <a:latin typeface="Simplified Arabic" panose="02020603050405020304" pitchFamily="18" charset="-78"/>
                <a:cs typeface="Simplified Arabic" panose="02020603050405020304" pitchFamily="18" charset="-78"/>
              </a:rPr>
              <a:t>أنها البناء الكلي الذي يتكون من مجموعة من المتغيرات التي تهدف إلى إشباع الحاجات الأساسية للإنسان بحيث يمكن قياس هذا الإشباع بمؤشرات </a:t>
            </a:r>
            <a:r>
              <a:rPr lang="ar-DZ" sz="2000" dirty="0" smtClean="0">
                <a:latin typeface="Simplified Arabic" panose="02020603050405020304" pitchFamily="18" charset="-78"/>
                <a:cs typeface="Simplified Arabic" panose="02020603050405020304" pitchFamily="18" charset="-78"/>
              </a:rPr>
              <a:t>موضوعية </a:t>
            </a:r>
            <a:r>
              <a:rPr lang="ar-DZ" sz="2000" dirty="0">
                <a:latin typeface="Simplified Arabic" panose="02020603050405020304" pitchFamily="18" charset="-78"/>
                <a:cs typeface="Simplified Arabic" panose="02020603050405020304" pitchFamily="18" charset="-78"/>
              </a:rPr>
              <a:t>تقيس الإمكانيات المتدفقة على الفرد ، ومؤشرات ذاتية تقيس مقدار الإشباع الذي تحقق للأفراد </a:t>
            </a:r>
            <a:r>
              <a:rPr lang="ar-DZ" dirty="0" smtClean="0">
                <a:latin typeface="Simplified Arabic" panose="02020603050405020304" pitchFamily="18" charset="-78"/>
                <a:cs typeface="Simplified Arabic" panose="02020603050405020304" pitchFamily="18" charset="-78"/>
              </a:rPr>
              <a:t>.</a:t>
            </a:r>
            <a:endParaRPr lang="en-US" dirty="0" smtClean="0">
              <a:latin typeface="Simplified Arabic" panose="02020603050405020304" pitchFamily="18" charset="-78"/>
              <a:cs typeface="Simplified Arabic" panose="02020603050405020304" pitchFamily="18" charset="-78"/>
            </a:endParaRPr>
          </a:p>
          <a:p>
            <a:pPr algn="justLow" rtl="1"/>
            <a:endParaRPr lang="fr-FR" sz="2000" dirty="0">
              <a:latin typeface="Simplified Arabic" panose="02020603050405020304" pitchFamily="18" charset="-78"/>
              <a:cs typeface="Simplified Arabic" panose="02020603050405020304"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1604594"/>
      </p:ext>
    </p:extLst>
  </p:cSld>
  <p:clrMapOvr>
    <a:masterClrMapping/>
  </p:clrMapOvr>
  <mc:AlternateContent xmlns:mc="http://schemas.openxmlformats.org/markup-compatibility/2006">
    <mc:Choice xmlns:p14="http://schemas.microsoft.com/office/powerpoint/2010/main" Requires="p14">
      <p:transition spd="slow" p14:dur="2000" advTm="91216"/>
    </mc:Choice>
    <mc:Fallback>
      <p:transition spd="slow" advTm="9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54015" y="1797269"/>
            <a:ext cx="8950597" cy="4460794"/>
          </a:xfrm>
        </p:spPr>
        <p:txBody>
          <a:bodyPr>
            <a:noAutofit/>
          </a:bodyPr>
          <a:lstStyle/>
          <a:p>
            <a:pPr lvl="0" algn="justLow" rtl="1"/>
            <a:r>
              <a:rPr lang="ar-SA" sz="2000" dirty="0" err="1">
                <a:latin typeface="Simplified Arabic" panose="02020603050405020304" pitchFamily="18" charset="-78"/>
                <a:cs typeface="Simplified Arabic" panose="02020603050405020304" pitchFamily="18" charset="-78"/>
              </a:rPr>
              <a:t>ﻓﻴﻌﺭﻓﻬﺎ</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ﻋﻠﻰ</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ﺃﻨﻬﺎ</a:t>
            </a:r>
            <a:r>
              <a:rPr lang="ar-SA" sz="2000" dirty="0" smtClean="0">
                <a:latin typeface="Simplified Arabic" panose="02020603050405020304" pitchFamily="18" charset="-78"/>
                <a:cs typeface="Simplified Arabic" panose="02020603050405020304" pitchFamily="18" charset="-78"/>
              </a:rPr>
              <a:t>:</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ﺴﻌﻲ</a:t>
            </a:r>
            <a:r>
              <a:rPr lang="ar-SA" sz="2000" dirty="0" smtClean="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ﺍﻟﻔﺭﺩ</a:t>
            </a:r>
            <a:r>
              <a:rPr lang="ar-SA"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لتآزر</a:t>
            </a:r>
            <a:r>
              <a:rPr lang="ar-SA" sz="2000" dirty="0" err="1" smtClean="0">
                <a:latin typeface="Simplified Arabic" panose="02020603050405020304" pitchFamily="18" charset="-78"/>
                <a:cs typeface="Simplified Arabic" panose="02020603050405020304" pitchFamily="18" charset="-78"/>
              </a:rPr>
              <a:t>ﺍﻟﺠﻬﺩ</a:t>
            </a:r>
            <a:r>
              <a:rPr lang="ar-SA"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ﻭﺍﻻﻨﺘﺒﺎﻩ</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ﻭﺍﺴﺘﻤﺭﺍﺭﻴﺔ</a:t>
            </a:r>
            <a:r>
              <a:rPr lang="ar-SA" sz="2000" dirty="0" smtClean="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ﺍﻟﻨﺸﺎﻁ</a:t>
            </a:r>
            <a:r>
              <a:rPr lang="ar-SA" sz="2000" dirty="0">
                <a:latin typeface="Simplified Arabic" panose="02020603050405020304" pitchFamily="18" charset="-78"/>
                <a:cs typeface="Simplified Arabic" panose="02020603050405020304" pitchFamily="18" charset="-78"/>
              </a:rPr>
              <a:t> ﻭ </a:t>
            </a:r>
            <a:r>
              <a:rPr lang="ar-SA" sz="2000" dirty="0" err="1">
                <a:latin typeface="Simplified Arabic" panose="02020603050405020304" pitchFamily="18" charset="-78"/>
                <a:cs typeface="Simplified Arabic" panose="02020603050405020304" pitchFamily="18" charset="-78"/>
              </a:rPr>
              <a:t>ﺍﻟﻤﺜﺎﺒﺭﺓ</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ﻋﻨﺩ</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ﺍﻟﻘﻴﺎﻡ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ﺒﺎﻷﻋﻤﺎل</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ﺍﻟﺼﻌﺒﺔ</a:t>
            </a:r>
            <a:r>
              <a:rPr lang="ar-SA" sz="2000" dirty="0">
                <a:latin typeface="Simplified Arabic" panose="02020603050405020304" pitchFamily="18" charset="-78"/>
                <a:cs typeface="Simplified Arabic" panose="02020603050405020304" pitchFamily="18" charset="-78"/>
              </a:rPr>
              <a:t> ﻭ </a:t>
            </a:r>
            <a:r>
              <a:rPr lang="ar-SA" sz="2000" dirty="0" err="1">
                <a:latin typeface="Simplified Arabic" panose="02020603050405020304" pitchFamily="18" charset="-78"/>
                <a:cs typeface="Simplified Arabic" panose="02020603050405020304" pitchFamily="18" charset="-78"/>
              </a:rPr>
              <a:t>ﺍﻟﺘﻐﻠﺏ</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ﻋﻠﻰ</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ﺍﻟﻌﻘﺒﺎﺕ</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ﺒﻜﻔﺎﺀﺓ</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ﻓﻲ</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ﺃﺴﺭﻉ</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ﻭﻗﺕ</a:t>
            </a:r>
            <a:r>
              <a:rPr lang="ar-SA" sz="2000" dirty="0">
                <a:latin typeface="Simplified Arabic" panose="02020603050405020304" pitchFamily="18" charset="-78"/>
                <a:cs typeface="Simplified Arabic" panose="02020603050405020304" pitchFamily="18" charset="-78"/>
              </a:rPr>
              <a:t> ، ﻭ </a:t>
            </a:r>
            <a:r>
              <a:rPr lang="ar-SA" sz="2000" dirty="0" err="1">
                <a:latin typeface="Simplified Arabic" panose="02020603050405020304" pitchFamily="18" charset="-78"/>
                <a:cs typeface="Simplified Arabic" panose="02020603050405020304" pitchFamily="18" charset="-78"/>
              </a:rPr>
              <a:t>ﺃﻗل</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ﺠﻬﺩ</a:t>
            </a:r>
            <a:r>
              <a:rPr lang="ar-SA" sz="2000" dirty="0">
                <a:latin typeface="Simplified Arabic" panose="02020603050405020304" pitchFamily="18" charset="-78"/>
                <a:cs typeface="Simplified Arabic" panose="02020603050405020304" pitchFamily="18" charset="-78"/>
              </a:rPr>
              <a:t> ، ﻭ </a:t>
            </a:r>
            <a:r>
              <a:rPr lang="ar-SA" sz="2000" dirty="0" err="1">
                <a:latin typeface="Simplified Arabic" panose="02020603050405020304" pitchFamily="18" charset="-78"/>
                <a:cs typeface="Simplified Arabic" panose="02020603050405020304" pitchFamily="18" charset="-78"/>
              </a:rPr>
              <a:t>ﺍﻟﺭﻏﺒﺔ</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ﺍﻟﻤﺴﺘﻤﺭﺓ</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ﻓﻲ</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ﺍﻟﻨﺠﺎﺡ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ﻟﺘﺤﻘﻴﻕ</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ﻤﺴﺘﻭﻯ</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ﻁﻤﻭﺡ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ﻤﺭﺘﻔﻊ</a:t>
            </a:r>
            <a:r>
              <a:rPr lang="ar-SA" sz="2000" dirty="0">
                <a:latin typeface="Simplified Arabic" panose="02020603050405020304" pitchFamily="18" charset="-78"/>
                <a:cs typeface="Simplified Arabic" panose="02020603050405020304" pitchFamily="18" charset="-78"/>
              </a:rPr>
              <a:t>"</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a:latin typeface="Simplified Arabic" panose="02020603050405020304" pitchFamily="18" charset="-78"/>
                <a:cs typeface="Simplified Arabic" panose="02020603050405020304" pitchFamily="18" charset="-78"/>
              </a:rPr>
              <a:t>ﻭ </a:t>
            </a:r>
            <a:r>
              <a:rPr lang="ar-SA" sz="2000" dirty="0" err="1">
                <a:latin typeface="Simplified Arabic" panose="02020603050405020304" pitchFamily="18" charset="-78"/>
                <a:cs typeface="Simplified Arabic" panose="02020603050405020304" pitchFamily="18" charset="-78"/>
              </a:rPr>
              <a:t>ﻴﻌﺭﻓﻬﺎ</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ﺃﻴﻀﺎ"ﻋﺒﺩ</a:t>
            </a:r>
            <a:r>
              <a:rPr lang="ar-SA" sz="2000" dirty="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ﺍﻟﻐﻔﺎﺭ"1984ﺒﺄﻨﻬﺎ</a:t>
            </a:r>
            <a:r>
              <a:rPr lang="ar-DZ" sz="2000" dirty="0" smtClean="0">
                <a:latin typeface="Simplified Arabic" panose="02020603050405020304" pitchFamily="18" charset="-78"/>
                <a:cs typeface="Simplified Arabic" panose="02020603050405020304" pitchFamily="18" charset="-78"/>
              </a:rPr>
              <a:t> : </a:t>
            </a:r>
            <a:r>
              <a:rPr lang="ar-SA" sz="2000" dirty="0" smtClean="0">
                <a:latin typeface="Simplified Arabic" panose="02020603050405020304" pitchFamily="18" charset="-78"/>
                <a:cs typeface="Simplified Arabic" panose="02020603050405020304" pitchFamily="18" charset="-78"/>
              </a:rPr>
              <a:t>"</a:t>
            </a:r>
            <a:r>
              <a:rPr lang="ar-SA" sz="2000" dirty="0">
                <a:latin typeface="Simplified Arabic" panose="02020603050405020304" pitchFamily="18" charset="-78"/>
                <a:cs typeface="Simplified Arabic" panose="02020603050405020304" pitchFamily="18" charset="-78"/>
              </a:rPr>
              <a:t>ﺘﻬﻴﺅ </a:t>
            </a:r>
            <a:r>
              <a:rPr lang="ar-SA" sz="2000" dirty="0" err="1">
                <a:latin typeface="Simplified Arabic" panose="02020603050405020304" pitchFamily="18" charset="-78"/>
                <a:cs typeface="Simplified Arabic" panose="02020603050405020304" pitchFamily="18" charset="-78"/>
              </a:rPr>
              <a:t>ﺜﺎﺒﺕ</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ﻨﺴﺒﻴﺎ</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ﻓﻲ</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ﺍﻟﺸﺨﺼﻴﺔ</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ﻴﺤﺩﺩ</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ﻤﺠﺭﻯ</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ﺴﻌﻲ</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ﺍﻟﻔﺭﺩ</a:t>
            </a:r>
            <a:r>
              <a:rPr lang="ar-SA" sz="2000" dirty="0">
                <a:latin typeface="Simplified Arabic" panose="02020603050405020304" pitchFamily="18" charset="-78"/>
                <a:cs typeface="Simplified Arabic" panose="02020603050405020304" pitchFamily="18" charset="-78"/>
              </a:rPr>
              <a:t> ﻭ </a:t>
            </a:r>
            <a:r>
              <a:rPr lang="ar-SA" sz="2000" dirty="0" err="1">
                <a:latin typeface="Simplified Arabic" panose="02020603050405020304" pitchFamily="18" charset="-78"/>
                <a:cs typeface="Simplified Arabic" panose="02020603050405020304" pitchFamily="18" charset="-78"/>
              </a:rPr>
              <a:t>ﻤﺜﺎﺒﺭﺘﻪ</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ﻓﻲ</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ﺍﻹﺸﺒﺎﻉ</a:t>
            </a:r>
            <a:r>
              <a:rPr lang="ar-SA" sz="2000" dirty="0">
                <a:latin typeface="Simplified Arabic" panose="02020603050405020304" pitchFamily="18" charset="-78"/>
                <a:cs typeface="Simplified Arabic" panose="02020603050405020304" pitchFamily="18" charset="-78"/>
              </a:rPr>
              <a:t> ﻭ </a:t>
            </a:r>
            <a:r>
              <a:rPr lang="ar-SA" sz="2000" dirty="0" err="1">
                <a:latin typeface="Simplified Arabic" panose="02020603050405020304" pitchFamily="18" charset="-78"/>
                <a:cs typeface="Simplified Arabic" panose="02020603050405020304" pitchFamily="18" charset="-78"/>
              </a:rPr>
              <a:t>ﺫﻟﻙ</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ﻓﻲ</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ﺍﻟﻤﻭﺍﻗﻑ</a:t>
            </a:r>
            <a:r>
              <a:rPr lang="ar-SA" sz="2000" dirty="0">
                <a:latin typeface="Simplified Arabic" panose="02020603050405020304" pitchFamily="18" charset="-78"/>
                <a:cs typeface="Simplified Arabic" panose="02020603050405020304" pitchFamily="18" charset="-78"/>
              </a:rPr>
              <a:t> ﺍﻟﺘﻲ </a:t>
            </a:r>
            <a:r>
              <a:rPr lang="ar-SA" sz="2000" dirty="0" err="1" smtClean="0">
                <a:latin typeface="Simplified Arabic" panose="02020603050405020304" pitchFamily="18" charset="-78"/>
                <a:cs typeface="Simplified Arabic" panose="02020603050405020304" pitchFamily="18" charset="-78"/>
              </a:rPr>
              <a:t>ﺘﺘﻀﻤﻥ</a:t>
            </a:r>
            <a:r>
              <a:rPr lang="ar-DZ" sz="2000" dirty="0" smtClean="0">
                <a:latin typeface="Simplified Arabic" panose="02020603050405020304" pitchFamily="18" charset="-78"/>
                <a:cs typeface="Simplified Arabic" panose="02020603050405020304" pitchFamily="18" charset="-78"/>
              </a:rPr>
              <a:t> تقويم </a:t>
            </a:r>
            <a:r>
              <a:rPr lang="ar-SA" sz="2000" dirty="0" err="1" smtClean="0">
                <a:latin typeface="Simplified Arabic" panose="02020603050405020304" pitchFamily="18" charset="-78"/>
                <a:cs typeface="Simplified Arabic" panose="02020603050405020304" pitchFamily="18" charset="-78"/>
              </a:rPr>
              <a:t>ﺍﻷﺩﺍﺀ</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ﻓﻲ</a:t>
            </a:r>
            <a:r>
              <a:rPr lang="ar-SA" sz="2000" dirty="0" smtClean="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ﻀﻭﺀ</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ﻤﺤﺩﺩ</a:t>
            </a:r>
            <a:r>
              <a:rPr lang="ar-SA" sz="2000" dirty="0">
                <a:latin typeface="Simplified Arabic" panose="02020603050405020304" pitchFamily="18" charset="-78"/>
                <a:cs typeface="Simplified Arabic" panose="02020603050405020304" pitchFamily="18" charset="-78"/>
              </a:rPr>
              <a:t> </a:t>
            </a:r>
            <a:endParaRPr lang="fr-FR" sz="2000" dirty="0">
              <a:latin typeface="Simplified Arabic" panose="02020603050405020304" pitchFamily="18" charset="-78"/>
              <a:cs typeface="Simplified Arabic" panose="02020603050405020304" pitchFamily="18" charset="-78"/>
            </a:endParaRPr>
          </a:p>
          <a:p>
            <a:pPr lvl="0" algn="justLow" rtl="1"/>
            <a:r>
              <a:rPr lang="ar-SA" sz="2000" dirty="0" err="1">
                <a:latin typeface="Simplified Arabic" panose="02020603050405020304" pitchFamily="18" charset="-78"/>
                <a:cs typeface="Simplified Arabic" panose="02020603050405020304" pitchFamily="18" charset="-78"/>
              </a:rPr>
              <a:t>ﺃﻤﺎ"ﺇﺒﺭﺍﻫﻴﻡ</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ﻗﺸﻘﻭﺵ</a:t>
            </a:r>
            <a:r>
              <a:rPr lang="ar-SA" sz="2000" dirty="0">
                <a:latin typeface="Simplified Arabic" panose="02020603050405020304" pitchFamily="18" charset="-78"/>
                <a:cs typeface="Simplified Arabic" panose="02020603050405020304" pitchFamily="18" charset="-78"/>
              </a:rPr>
              <a:t> ، </a:t>
            </a:r>
            <a:r>
              <a:rPr lang="ar-SA" sz="2000" dirty="0" err="1">
                <a:latin typeface="Simplified Arabic" panose="02020603050405020304" pitchFamily="18" charset="-78"/>
                <a:cs typeface="Simplified Arabic" panose="02020603050405020304" pitchFamily="18" charset="-78"/>
              </a:rPr>
              <a:t>ﻁﻠﻌﺕ</a:t>
            </a:r>
            <a:r>
              <a:rPr lang="ar-SA" sz="2000" dirty="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ﻤﻨﺼﻭﺭ</a:t>
            </a:r>
            <a:r>
              <a:rPr lang="ar-DZ"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1997</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ﻓﻴﻌﺭﻓﺎﻥ</a:t>
            </a:r>
            <a:r>
              <a:rPr lang="ar-SA" sz="2000" dirty="0" smtClean="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ﺍﻟﺩﺍﻓﻊ</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ﻟﻺﻨﺠﺎﺯ</a:t>
            </a:r>
            <a:r>
              <a:rPr lang="ar-SA" sz="2000" dirty="0" smtClean="0">
                <a:latin typeface="Simplified Arabic" panose="02020603050405020304" pitchFamily="18" charset="-78"/>
                <a:cs typeface="Simplified Arabic" panose="02020603050405020304" pitchFamily="18" charset="-78"/>
              </a:rPr>
              <a:t>:</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ﺒﺄﻨﻪﺍﺴﺘﺜﺎﺭﺓ</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ﺍﻟﺴﻠﻭﻙ</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ﻭ </a:t>
            </a:r>
            <a:r>
              <a:rPr lang="ar-SA" sz="2000" dirty="0" err="1">
                <a:latin typeface="Simplified Arabic" panose="02020603050405020304" pitchFamily="18" charset="-78"/>
                <a:cs typeface="Simplified Arabic" panose="02020603050405020304" pitchFamily="18" charset="-78"/>
              </a:rPr>
              <a:t>ﺘﻨﺸﻴﻁﻪ</a:t>
            </a:r>
            <a:r>
              <a:rPr lang="ar-SA" sz="2000" dirty="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ﻭ </a:t>
            </a:r>
            <a:r>
              <a:rPr lang="ar-SA" sz="2000" dirty="0" err="1">
                <a:latin typeface="Simplified Arabic" panose="02020603050405020304" pitchFamily="18" charset="-78"/>
                <a:cs typeface="Simplified Arabic" panose="02020603050405020304" pitchFamily="18" charset="-78"/>
              </a:rPr>
              <a:t>ﺘﻭﺠﻴﻬﻪ</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ﻨﺤﻭ</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ﻫﺩﻑ</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ﻤﻌﻴﻥ</a:t>
            </a:r>
            <a:r>
              <a:rPr lang="fr-FR" sz="2000" dirty="0">
                <a:latin typeface="Simplified Arabic" panose="02020603050405020304" pitchFamily="18" charset="-78"/>
                <a:cs typeface="Simplified Arabic" panose="02020603050405020304" pitchFamily="18" charset="-78"/>
              </a:rPr>
              <a:t>.</a:t>
            </a:r>
          </a:p>
          <a:p>
            <a:pPr lvl="0" algn="justLow" rtl="1"/>
            <a:r>
              <a:rPr lang="ar-SA" sz="2000" dirty="0">
                <a:latin typeface="Simplified Arabic" panose="02020603050405020304" pitchFamily="18" charset="-78"/>
                <a:cs typeface="Simplified Arabic" panose="02020603050405020304" pitchFamily="18" charset="-78"/>
              </a:rPr>
              <a:t>ﻭ </a:t>
            </a:r>
            <a:r>
              <a:rPr lang="ar-SA" sz="2000" dirty="0" err="1">
                <a:latin typeface="Simplified Arabic" panose="02020603050405020304" pitchFamily="18" charset="-78"/>
                <a:cs typeface="Simplified Arabic" panose="02020603050405020304" pitchFamily="18" charset="-78"/>
              </a:rPr>
              <a:t>ﻜﺫﻟﻙ</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ﺘﻌﺭﻑ</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ﺍﻟﺩﺍﻓﻌﻴﺔ</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ﺒﺄﻨﻬﺎ</a:t>
            </a:r>
            <a:r>
              <a:rPr lang="ar-SA" sz="2000" dirty="0" smtClean="0">
                <a:latin typeface="Simplified Arabic" panose="02020603050405020304" pitchFamily="18" charset="-78"/>
                <a:cs typeface="Simplified Arabic" panose="02020603050405020304" pitchFamily="18" charset="-78"/>
              </a:rPr>
              <a:t>:</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ﺤﺎﻟﺔ</a:t>
            </a:r>
            <a:r>
              <a:rPr lang="ar-SA" sz="2000" dirty="0" smtClean="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ﺩﺍﺨﻠﻴﺔ</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ﻟﺩﻯ</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ﺍﻟﻔﺭﺩ</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ﺘﺴﺘﺜﻴﺭ</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ﺴﻠﻭﻜﻪ</a:t>
            </a:r>
            <a:r>
              <a:rPr lang="ar-SA" sz="2000" dirty="0">
                <a:latin typeface="Simplified Arabic" panose="02020603050405020304" pitchFamily="18" charset="-78"/>
                <a:cs typeface="Simplified Arabic" panose="02020603050405020304" pitchFamily="18" charset="-78"/>
              </a:rPr>
              <a:t> ﻭ </a:t>
            </a:r>
            <a:r>
              <a:rPr lang="ar-SA" sz="2000" dirty="0" err="1">
                <a:latin typeface="Simplified Arabic" panose="02020603050405020304" pitchFamily="18" charset="-78"/>
                <a:cs typeface="Simplified Arabic" panose="02020603050405020304" pitchFamily="18" charset="-78"/>
              </a:rPr>
              <a:t>ﺘﻌﻤل</a:t>
            </a:r>
            <a:r>
              <a:rPr lang="ar-SA" sz="2000" dirty="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ﻋﻠﻰﺍﺴﺘﻤﺭﺍﺭﻩ</a:t>
            </a:r>
            <a:r>
              <a:rPr lang="ar-DZ"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ﻭﺘﻭﺠﻴﻬﻪ</a:t>
            </a:r>
            <a:r>
              <a:rPr lang="ar-SA" sz="2000" dirty="0" smtClean="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ﻨﺤﻭ</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ﻫﺩﻑ</a:t>
            </a:r>
            <a:r>
              <a:rPr lang="ar-SA" sz="2000" dirty="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ﻤﻌﻴﻥ</a:t>
            </a:r>
            <a:r>
              <a:rPr lang="ar-DZ" sz="2000" dirty="0" smtClean="0">
                <a:latin typeface="Simplified Arabic" panose="02020603050405020304" pitchFamily="18" charset="-78"/>
                <a:cs typeface="Simplified Arabic" panose="02020603050405020304" pitchFamily="18" charset="-78"/>
              </a:rPr>
              <a:t> .</a:t>
            </a:r>
          </a:p>
        </p:txBody>
      </p:sp>
      <p:sp>
        <p:nvSpPr>
          <p:cNvPr id="4" name="Espace réservé du contenu 3"/>
          <p:cNvSpPr txBox="1">
            <a:spLocks noGrp="1"/>
          </p:cNvSpPr>
          <p:nvPr>
            <p:ph type="title"/>
          </p:nvPr>
        </p:nvSpPr>
        <p:spPr>
          <a:xfrm>
            <a:off x="8702566" y="624110"/>
            <a:ext cx="2802046" cy="826318"/>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تعريف الدافعية للإنجاز</a:t>
            </a:r>
            <a:endParaRPr lang="fr-FR" sz="20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8980648"/>
      </p:ext>
    </p:extLst>
  </p:cSld>
  <p:clrMapOvr>
    <a:masterClrMapping/>
  </p:clrMapOvr>
  <mc:AlternateContent xmlns:mc="http://schemas.openxmlformats.org/markup-compatibility/2006">
    <mc:Choice xmlns:p14="http://schemas.microsoft.com/office/powerpoint/2010/main" Requires="p14">
      <p:transition spd="slow" p14:dur="2000" advTm="45153"/>
    </mc:Choice>
    <mc:Fallback>
      <p:transition spd="slow" advTm="45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lvl="0" indent="0" algn="justLow" rtl="1">
              <a:buNone/>
            </a:pPr>
            <a:r>
              <a:rPr lang="ar-DZ" sz="2000" dirty="0" smtClean="0">
                <a:latin typeface="Simplified Arabic" panose="02020603050405020304" pitchFamily="18" charset="-78"/>
                <a:cs typeface="Simplified Arabic" panose="02020603050405020304" pitchFamily="18" charset="-78"/>
              </a:rPr>
              <a:t>    تتأثر </a:t>
            </a:r>
            <a:r>
              <a:rPr lang="ar-DZ" sz="2000" dirty="0">
                <a:latin typeface="Simplified Arabic" panose="02020603050405020304" pitchFamily="18" charset="-78"/>
                <a:cs typeface="Simplified Arabic" panose="02020603050405020304" pitchFamily="18" charset="-78"/>
              </a:rPr>
              <a:t>الدافعية </a:t>
            </a:r>
            <a:r>
              <a:rPr lang="ar-DZ" sz="2000" dirty="0" err="1">
                <a:latin typeface="Simplified Arabic" panose="02020603050405020304" pitchFamily="18" charset="-78"/>
                <a:cs typeface="Simplified Arabic" panose="02020603050405020304" pitchFamily="18" charset="-78"/>
              </a:rPr>
              <a:t>للانجاز</a:t>
            </a:r>
            <a:r>
              <a:rPr lang="ar-DZ" sz="2000" dirty="0">
                <a:latin typeface="Simplified Arabic" panose="02020603050405020304" pitchFamily="18" charset="-78"/>
                <a:cs typeface="Simplified Arabic" panose="02020603050405020304" pitchFamily="18" charset="-78"/>
              </a:rPr>
              <a:t> حسب دراسات الباحثة </a:t>
            </a:r>
            <a:r>
              <a:rPr lang="fr-FR" sz="2000" dirty="0">
                <a:latin typeface="Simplified Arabic" panose="02020603050405020304" pitchFamily="18" charset="-78"/>
                <a:cs typeface="Simplified Arabic" panose="02020603050405020304" pitchFamily="18" charset="-78"/>
              </a:rPr>
              <a:t> Winter </a:t>
            </a:r>
            <a:r>
              <a:rPr lang="fr-FR" sz="2000" dirty="0" err="1">
                <a:latin typeface="Simplified Arabic" panose="02020603050405020304" pitchFamily="18" charset="-78"/>
                <a:cs typeface="Simplified Arabic" panose="02020603050405020304" pitchFamily="18" charset="-78"/>
              </a:rPr>
              <a:t>bottom</a:t>
            </a:r>
            <a:r>
              <a:rPr lang="fr-FR" sz="2000" dirty="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1958 بعدة عوامل يمكن تحديد </a:t>
            </a:r>
            <a:r>
              <a:rPr lang="ar-SA" sz="2000" dirty="0">
                <a:latin typeface="Simplified Arabic" panose="02020603050405020304" pitchFamily="18" charset="-78"/>
                <a:cs typeface="Simplified Arabic" panose="02020603050405020304" pitchFamily="18" charset="-78"/>
              </a:rPr>
              <a:t>أهمها في النقاط التالية </a:t>
            </a:r>
            <a:r>
              <a:rPr lang="ar-SA" sz="2000" dirty="0" smtClean="0">
                <a:latin typeface="Simplified Arabic" panose="02020603050405020304" pitchFamily="18" charset="-78"/>
                <a:cs typeface="Simplified Arabic" panose="02020603050405020304" pitchFamily="18" charset="-78"/>
              </a:rPr>
              <a:t>:</a:t>
            </a:r>
            <a:endParaRPr lang="ar-DZ" sz="2000" dirty="0" smtClean="0">
              <a:latin typeface="Simplified Arabic" panose="02020603050405020304" pitchFamily="18" charset="-78"/>
              <a:cs typeface="Simplified Arabic" panose="02020603050405020304" pitchFamily="18" charset="-78"/>
            </a:endParaRPr>
          </a:p>
          <a:p>
            <a:pPr marL="0" lvl="0" indent="0" algn="justLow" rtl="1">
              <a:buNone/>
            </a:pPr>
            <a:endParaRPr lang="fr-FR" sz="400" dirty="0">
              <a:latin typeface="Simplified Arabic" panose="02020603050405020304" pitchFamily="18" charset="-78"/>
              <a:cs typeface="Simplified Arabic" panose="02020603050405020304" pitchFamily="18" charset="-78"/>
            </a:endParaRPr>
          </a:p>
          <a:p>
            <a:pPr lvl="0" algn="justLow" rtl="1"/>
            <a:r>
              <a:rPr lang="ar-DZ" sz="2000" dirty="0" smtClean="0">
                <a:latin typeface="Simplified Arabic" panose="02020603050405020304" pitchFamily="18" charset="-78"/>
                <a:cs typeface="Simplified Arabic" panose="02020603050405020304" pitchFamily="18" charset="-78"/>
              </a:rPr>
              <a:t>نوعية </a:t>
            </a:r>
            <a:r>
              <a:rPr lang="ar-DZ" sz="2000" dirty="0">
                <a:latin typeface="Simplified Arabic" panose="02020603050405020304" pitchFamily="18" charset="-78"/>
                <a:cs typeface="Simplified Arabic" panose="02020603050405020304" pitchFamily="18" charset="-78"/>
              </a:rPr>
              <a:t>القيم السائدة في المجتمع. </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smtClean="0">
                <a:latin typeface="Simplified Arabic" panose="02020603050405020304" pitchFamily="18" charset="-78"/>
                <a:cs typeface="Simplified Arabic" panose="02020603050405020304" pitchFamily="18" charset="-78"/>
              </a:rPr>
              <a:t>الدور </a:t>
            </a:r>
            <a:r>
              <a:rPr lang="ar-DZ" sz="2000" dirty="0">
                <a:latin typeface="Simplified Arabic" panose="02020603050405020304" pitchFamily="18" charset="-78"/>
                <a:cs typeface="Simplified Arabic" panose="02020603050405020304" pitchFamily="18" charset="-78"/>
              </a:rPr>
              <a:t>الاجتماعي للأفراد. </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smtClean="0">
                <a:latin typeface="Simplified Arabic" panose="02020603050405020304" pitchFamily="18" charset="-78"/>
                <a:cs typeface="Simplified Arabic" panose="02020603050405020304" pitchFamily="18" charset="-78"/>
              </a:rPr>
              <a:t>العمليات </a:t>
            </a:r>
            <a:r>
              <a:rPr lang="ar-DZ" sz="2000" dirty="0">
                <a:latin typeface="Simplified Arabic" panose="02020603050405020304" pitchFamily="18" charset="-78"/>
                <a:cs typeface="Simplified Arabic" panose="02020603050405020304" pitchFamily="18" charset="-78"/>
              </a:rPr>
              <a:t>التربوية في النظم التعليمية لدولة. </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smtClean="0">
                <a:latin typeface="Simplified Arabic" panose="02020603050405020304" pitchFamily="18" charset="-78"/>
                <a:cs typeface="Simplified Arabic" panose="02020603050405020304" pitchFamily="18" charset="-78"/>
              </a:rPr>
              <a:t>التفاعل </a:t>
            </a:r>
            <a:r>
              <a:rPr lang="ar-DZ" sz="2000" dirty="0">
                <a:latin typeface="Simplified Arabic" panose="02020603050405020304" pitchFamily="18" charset="-78"/>
                <a:cs typeface="Simplified Arabic" panose="02020603050405020304" pitchFamily="18" charset="-78"/>
              </a:rPr>
              <a:t>مع أفراد الجماعة .</a:t>
            </a:r>
            <a:endParaRPr lang="fr-FR" sz="2000" dirty="0">
              <a:latin typeface="Simplified Arabic" panose="02020603050405020304" pitchFamily="18" charset="-78"/>
              <a:cs typeface="Simplified Arabic" panose="02020603050405020304" pitchFamily="18" charset="-78"/>
            </a:endParaRPr>
          </a:p>
          <a:p>
            <a:pPr algn="justLow" rtl="1"/>
            <a:r>
              <a:rPr lang="ar-DZ" sz="2000" dirty="0" smtClean="0">
                <a:latin typeface="Simplified Arabic" panose="02020603050405020304" pitchFamily="18" charset="-78"/>
                <a:cs typeface="Simplified Arabic" panose="02020603050405020304" pitchFamily="18" charset="-78"/>
              </a:rPr>
              <a:t>أساليب </a:t>
            </a:r>
            <a:r>
              <a:rPr lang="ar-DZ" sz="2000" dirty="0">
                <a:latin typeface="Simplified Arabic" panose="02020603050405020304" pitchFamily="18" charset="-78"/>
                <a:cs typeface="Simplified Arabic" panose="02020603050405020304" pitchFamily="18" charset="-78"/>
              </a:rPr>
              <a:t>التنشئة </a:t>
            </a:r>
            <a:endParaRPr lang="fr-FR" sz="2000" dirty="0">
              <a:latin typeface="Simplified Arabic" panose="02020603050405020304" pitchFamily="18" charset="-78"/>
              <a:cs typeface="Simplified Arabic" panose="02020603050405020304" pitchFamily="18" charset="-78"/>
            </a:endParaRPr>
          </a:p>
        </p:txBody>
      </p:sp>
      <p:sp>
        <p:nvSpPr>
          <p:cNvPr id="4" name="Espace réservé du contenu 3"/>
          <p:cNvSpPr txBox="1">
            <a:spLocks noGrp="1"/>
          </p:cNvSpPr>
          <p:nvPr>
            <p:ph type="title"/>
          </p:nvPr>
        </p:nvSpPr>
        <p:spPr>
          <a:xfrm>
            <a:off x="8056179" y="624110"/>
            <a:ext cx="3448433" cy="889380"/>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العوامل المؤثرة في الدافعية للإنجاز</a:t>
            </a:r>
            <a:endParaRPr lang="fr-FR" sz="20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9294467"/>
      </p:ext>
    </p:extLst>
  </p:cSld>
  <p:clrMapOvr>
    <a:masterClrMapping/>
  </p:clrMapOvr>
  <mc:AlternateContent xmlns:mc="http://schemas.openxmlformats.org/markup-compatibility/2006">
    <mc:Choice xmlns:p14="http://schemas.microsoft.com/office/powerpoint/2010/main" Requires="p14">
      <p:transition spd="slow" p14:dur="2000" advTm="18041"/>
    </mc:Choice>
    <mc:Fallback>
      <p:transition spd="slow" advTm="18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4"/>
          <a:stretch>
            <a:fillRect/>
          </a:stretch>
        </p:blipFill>
        <p:spPr>
          <a:xfrm>
            <a:off x="3805599" y="2559226"/>
            <a:ext cx="5505165" cy="3620857"/>
          </a:xfrm>
          <a:prstGeom prst="rect">
            <a:avLst/>
          </a:prstGeom>
        </p:spPr>
      </p:pic>
      <p:sp>
        <p:nvSpPr>
          <p:cNvPr id="5" name="Rectangle 4"/>
          <p:cNvSpPr/>
          <p:nvPr/>
        </p:nvSpPr>
        <p:spPr>
          <a:xfrm>
            <a:off x="7270605" y="1763182"/>
            <a:ext cx="4366900" cy="388696"/>
          </a:xfrm>
          <a:prstGeom prst="rect">
            <a:avLst/>
          </a:prstGeom>
        </p:spPr>
        <p:txBody>
          <a:bodyPr wrap="none">
            <a:spAutoFit/>
          </a:bodyPr>
          <a:lstStyle/>
          <a:p>
            <a:pPr marL="342900" lvl="0" indent="-342900" algn="just" rtl="1">
              <a:lnSpc>
                <a:spcPct val="107000"/>
              </a:lnSpc>
              <a:spcAft>
                <a:spcPts val="1000"/>
              </a:spcAft>
              <a:buSzPts val="1400"/>
              <a:buFont typeface="Arial" panose="020B0604020202020204" pitchFamily="34" charset="0"/>
              <a:buChar char="-"/>
            </a:pPr>
            <a:r>
              <a:rPr lang="ar-DZ" dirty="0">
                <a:latin typeface="Calibri" panose="020F0502020204030204" pitchFamily="34" charset="0"/>
                <a:ea typeface="Times New Roman" panose="02020603050405020304" pitchFamily="18" charset="0"/>
                <a:cs typeface="Simplified Arabic" panose="02020603050405020304" pitchFamily="18" charset="-78"/>
              </a:rPr>
              <a:t>لقد ميز </a:t>
            </a:r>
            <a:r>
              <a:rPr lang="fr-FR" dirty="0" err="1">
                <a:latin typeface="Simplified Arabic" panose="02020603050405020304" pitchFamily="18" charset="-78"/>
                <a:ea typeface="Times New Roman" panose="02020603050405020304" pitchFamily="18" charset="0"/>
                <a:cs typeface="Arial" panose="020B0604020202020204" pitchFamily="34" charset="0"/>
              </a:rPr>
              <a:t>veroff</a:t>
            </a:r>
            <a:r>
              <a:rPr lang="fr-FR" dirty="0">
                <a:latin typeface="Simplified Arabic" panose="02020603050405020304" pitchFamily="18" charset="-78"/>
                <a:ea typeface="Times New Roman" panose="02020603050405020304" pitchFamily="18" charset="0"/>
                <a:cs typeface="Arial" panose="020B0604020202020204" pitchFamily="34" charset="0"/>
              </a:rPr>
              <a:t> </a:t>
            </a:r>
            <a:r>
              <a:rPr lang="ar-DZ" dirty="0">
                <a:latin typeface="Simplified Arabic" panose="02020603050405020304" pitchFamily="18" charset="-78"/>
                <a:ea typeface="Times New Roman" panose="02020603050405020304" pitchFamily="18" charset="0"/>
                <a:cs typeface="Arial" panose="020B0604020202020204" pitchFamily="34" charset="0"/>
              </a:rPr>
              <a:t>بين نوعين من الدافعية </a:t>
            </a:r>
            <a:r>
              <a:rPr lang="ar-DZ" dirty="0" err="1">
                <a:latin typeface="Simplified Arabic" panose="02020603050405020304" pitchFamily="18" charset="-78"/>
                <a:ea typeface="Times New Roman" panose="02020603050405020304" pitchFamily="18" charset="0"/>
                <a:cs typeface="Arial" panose="020B0604020202020204" pitchFamily="34" charset="0"/>
              </a:rPr>
              <a:t>للانجاز</a:t>
            </a:r>
            <a:r>
              <a:rPr lang="ar-DZ" dirty="0">
                <a:latin typeface="Simplified Arabic" panose="02020603050405020304" pitchFamily="18" charset="-78"/>
                <a:ea typeface="Times New Roman" panose="02020603050405020304" pitchFamily="18" charset="0"/>
                <a:cs typeface="Arial" panose="020B0604020202020204" pitchFamily="34" charset="0"/>
              </a:rPr>
              <a:t> هما :</a:t>
            </a:r>
            <a:endParaRPr lang="fr-FR"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Espace réservé du contenu 3"/>
          <p:cNvSpPr txBox="1">
            <a:spLocks noGrp="1"/>
          </p:cNvSpPr>
          <p:nvPr>
            <p:ph type="title"/>
          </p:nvPr>
        </p:nvSpPr>
        <p:spPr>
          <a:xfrm>
            <a:off x="9065172" y="624110"/>
            <a:ext cx="2439440" cy="731724"/>
          </a:xfrm>
          <a:prstGeom prst="roundRect">
            <a:avLst/>
          </a:prstGeom>
          <a:ln w="15875"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algn="ctr"/>
            <a:r>
              <a:rPr lang="ar-DZ" sz="2000" b="1" dirty="0" smtClean="0">
                <a:latin typeface="Simplified Arabic" panose="02020603050405020304" pitchFamily="18" charset="-78"/>
                <a:cs typeface="Simplified Arabic" panose="02020603050405020304" pitchFamily="18" charset="-78"/>
              </a:rPr>
              <a:t>أنواع الدافعية للإنجاز</a:t>
            </a:r>
            <a:endParaRPr lang="fr-FR" sz="2000" b="1"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9497080"/>
      </p:ext>
    </p:extLst>
  </p:cSld>
  <p:clrMapOvr>
    <a:masterClrMapping/>
  </p:clrMapOvr>
  <mc:AlternateContent xmlns:mc="http://schemas.openxmlformats.org/markup-compatibility/2006">
    <mc:Choice xmlns:p14="http://schemas.microsoft.com/office/powerpoint/2010/main" Requires="p14">
      <p:transition spd="slow" p14:dur="2000" advTm="52020"/>
    </mc:Choice>
    <mc:Fallback>
      <p:transition spd="slow" advTm="5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8911687" cy="663778"/>
          </a:xfrm>
        </p:spPr>
        <p:txBody>
          <a:bodyPr>
            <a:noAutofit/>
          </a:bodyPr>
          <a:lstStyle/>
          <a:p>
            <a:pPr algn="justLow" rtl="1"/>
            <a:r>
              <a:rPr lang="ar-DZ" sz="2000" dirty="0" smtClean="0">
                <a:latin typeface="Simplified Arabic" panose="02020603050405020304" pitchFamily="18" charset="-78"/>
                <a:cs typeface="Simplified Arabic" panose="02020603050405020304" pitchFamily="18" charset="-78"/>
              </a:rPr>
              <a:t>أما بالنسبة لمنظمة الصحة العالمية </a:t>
            </a:r>
            <a:r>
              <a:rPr lang="fr-FR" sz="2000" dirty="0" smtClean="0">
                <a:latin typeface="Simplified Arabic" panose="02020603050405020304" pitchFamily="18" charset="-78"/>
                <a:cs typeface="Simplified Arabic" panose="02020603050405020304" pitchFamily="18" charset="-78"/>
              </a:rPr>
              <a:t>OMS</a:t>
            </a:r>
            <a:r>
              <a:rPr lang="ar-DZ" sz="2000" dirty="0" smtClean="0">
                <a:latin typeface="Simplified Arabic" panose="02020603050405020304" pitchFamily="18" charset="-78"/>
                <a:cs typeface="Simplified Arabic" panose="02020603050405020304" pitchFamily="18" charset="-78"/>
              </a:rPr>
              <a:t> فقد </a:t>
            </a:r>
            <a:r>
              <a:rPr lang="ar-DZ" sz="2000" dirty="0" err="1" smtClean="0">
                <a:latin typeface="Simplified Arabic" panose="02020603050405020304" pitchFamily="18" charset="-78"/>
                <a:cs typeface="Simplified Arabic" panose="02020603050405020304" pitchFamily="18" charset="-78"/>
              </a:rPr>
              <a:t>إهتمت</a:t>
            </a:r>
            <a:r>
              <a:rPr lang="ar-DZ" sz="2000" dirty="0" smtClean="0">
                <a:latin typeface="Simplified Arabic" panose="02020603050405020304" pitchFamily="18" charset="-78"/>
                <a:cs typeface="Simplified Arabic" panose="02020603050405020304" pitchFamily="18" charset="-78"/>
              </a:rPr>
              <a:t> بالجانبين في تحديدها لهذا المفهومين </a:t>
            </a:r>
            <a:br>
              <a:rPr lang="ar-DZ" sz="2000" dirty="0" smtClean="0">
                <a:latin typeface="Simplified Arabic" panose="02020603050405020304" pitchFamily="18" charset="-78"/>
                <a:cs typeface="Simplified Arabic" panose="02020603050405020304" pitchFamily="18" charset="-78"/>
              </a:rPr>
            </a:br>
            <a:r>
              <a:rPr lang="ar-DZ" sz="2000" dirty="0" smtClean="0">
                <a:latin typeface="Simplified Arabic" panose="02020603050405020304" pitchFamily="18" charset="-78"/>
                <a:cs typeface="Simplified Arabic" panose="02020603050405020304" pitchFamily="18" charset="-78"/>
              </a:rPr>
              <a:t>.</a:t>
            </a:r>
            <a:br>
              <a:rPr lang="ar-DZ" sz="2000" dirty="0" smtClean="0">
                <a:latin typeface="Simplified Arabic" panose="02020603050405020304" pitchFamily="18" charset="-78"/>
                <a:cs typeface="Simplified Arabic" panose="02020603050405020304" pitchFamily="18" charset="-78"/>
              </a:rPr>
            </a:br>
            <a:endParaRPr lang="fr-FR" sz="2000" dirty="0">
              <a:latin typeface="Simplified Arabic" panose="02020603050405020304" pitchFamily="18" charset="-78"/>
              <a:cs typeface="Simplified Arabic" panose="02020603050405020304" pitchFamily="18" charset="-78"/>
            </a:endParaRPr>
          </a:p>
        </p:txBody>
      </p:sp>
      <p:pic>
        <p:nvPicPr>
          <p:cNvPr id="6" name="Espace réservé du contenu 5"/>
          <p:cNvPicPr>
            <a:picLocks noGrp="1"/>
          </p:cNvPicPr>
          <p:nvPr>
            <p:ph idx="1"/>
          </p:nvPr>
        </p:nvPicPr>
        <p:blipFill>
          <a:blip r:embed="rId4" cstate="print"/>
          <a:srcRect/>
          <a:stretch>
            <a:fillRect/>
          </a:stretch>
        </p:blipFill>
        <p:spPr bwMode="auto">
          <a:xfrm>
            <a:off x="2822819" y="1937761"/>
            <a:ext cx="7830001" cy="38292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3213797"/>
      </p:ext>
    </p:extLst>
  </p:cSld>
  <p:clrMapOvr>
    <a:masterClrMapping/>
  </p:clrMapOvr>
  <mc:AlternateContent xmlns:mc="http://schemas.openxmlformats.org/markup-compatibility/2006">
    <mc:Choice xmlns:p14="http://schemas.microsoft.com/office/powerpoint/2010/main" Requires="p14">
      <p:transition spd="slow" p14:dur="2000" advTm="72161"/>
    </mc:Choice>
    <mc:Fallback>
      <p:transition spd="slow" advTm="7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698500"/>
            <a:ext cx="8915400" cy="5212722"/>
          </a:xfrm>
        </p:spPr>
        <p:txBody>
          <a:bodyPr>
            <a:normAutofit/>
          </a:bodyPr>
          <a:lstStyle/>
          <a:p>
            <a:pPr algn="justLow" rtl="1"/>
            <a:r>
              <a:rPr lang="ar-DZ" sz="2000" dirty="0" smtClean="0">
                <a:latin typeface="Simplified Arabic" panose="02020603050405020304" pitchFamily="18" charset="-78"/>
                <a:cs typeface="Simplified Arabic" panose="02020603050405020304" pitchFamily="18" charset="-78"/>
              </a:rPr>
              <a:t>بينما اتفق غالبية الباحثين</a:t>
            </a:r>
            <a:r>
              <a:rPr lang="ar-SA" sz="2000" dirty="0" smtClean="0">
                <a:latin typeface="Simplified Arabic" panose="02020603050405020304" pitchFamily="18" charset="-78"/>
                <a:cs typeface="Simplified Arabic" panose="02020603050405020304" pitchFamily="18" charset="-78"/>
              </a:rPr>
              <a:t> </a:t>
            </a:r>
            <a:r>
              <a:rPr lang="ar-DZ" sz="2000" dirty="0" smtClean="0">
                <a:latin typeface="Simplified Arabic" panose="02020603050405020304" pitchFamily="18" charset="-78"/>
                <a:cs typeface="Simplified Arabic" panose="02020603050405020304" pitchFamily="18" charset="-78"/>
              </a:rPr>
              <a:t>مثل </a:t>
            </a:r>
            <a:r>
              <a:rPr lang="ar-SA" sz="2000" dirty="0" smtClean="0">
                <a:latin typeface="Simplified Arabic" panose="02020603050405020304" pitchFamily="18" charset="-78"/>
                <a:cs typeface="Simplified Arabic" panose="02020603050405020304" pitchFamily="18" charset="-78"/>
              </a:rPr>
              <a:t>اندرسون</a:t>
            </a:r>
            <a:r>
              <a:rPr lang="fr-FR" sz="2000" dirty="0">
                <a:latin typeface="Simplified Arabic" panose="02020603050405020304" pitchFamily="18" charset="-78"/>
                <a:cs typeface="Simplified Arabic" panose="02020603050405020304" pitchFamily="18" charset="-78"/>
              </a:rPr>
              <a:t>Anderson</a:t>
            </a:r>
            <a:r>
              <a:rPr lang="ar-SA" sz="2000" dirty="0">
                <a:latin typeface="Simplified Arabic" panose="02020603050405020304" pitchFamily="18" charset="-78"/>
                <a:cs typeface="Simplified Arabic" panose="02020603050405020304" pitchFamily="18" charset="-78"/>
              </a:rPr>
              <a:t> (2003) واوليفر </a:t>
            </a:r>
            <a:r>
              <a:rPr lang="fr-FR" sz="2000" dirty="0">
                <a:latin typeface="Simplified Arabic" panose="02020603050405020304" pitchFamily="18" charset="-78"/>
                <a:cs typeface="Simplified Arabic" panose="02020603050405020304" pitchFamily="18" charset="-78"/>
              </a:rPr>
              <a:t>Oliver</a:t>
            </a:r>
            <a:r>
              <a:rPr lang="ar-SA" sz="2000" dirty="0">
                <a:latin typeface="Simplified Arabic" panose="02020603050405020304" pitchFamily="18" charset="-78"/>
                <a:cs typeface="Simplified Arabic" panose="02020603050405020304" pitchFamily="18" charset="-78"/>
              </a:rPr>
              <a:t> ،</a:t>
            </a:r>
            <a:r>
              <a:rPr lang="ar-SA" sz="2000" dirty="0" err="1">
                <a:latin typeface="Simplified Arabic" panose="02020603050405020304" pitchFamily="18" charset="-78"/>
                <a:cs typeface="Simplified Arabic" panose="02020603050405020304" pitchFamily="18" charset="-78"/>
              </a:rPr>
              <a:t>هوكسلاي</a:t>
            </a:r>
            <a:r>
              <a:rPr lang="fr-FR" sz="2000" dirty="0">
                <a:latin typeface="Simplified Arabic" panose="02020603050405020304" pitchFamily="18" charset="-78"/>
                <a:cs typeface="Simplified Arabic" panose="02020603050405020304" pitchFamily="18" charset="-78"/>
              </a:rPr>
              <a:t> </a:t>
            </a:r>
            <a:r>
              <a:rPr lang="fr-FR" sz="2000" dirty="0" err="1">
                <a:latin typeface="Simplified Arabic" panose="02020603050405020304" pitchFamily="18" charset="-78"/>
                <a:cs typeface="Simplified Arabic" panose="02020603050405020304" pitchFamily="18" charset="-78"/>
              </a:rPr>
              <a:t>Huxle</a:t>
            </a:r>
            <a:r>
              <a:rPr lang="ar-SA" sz="2000" dirty="0">
                <a:latin typeface="Simplified Arabic" panose="02020603050405020304" pitchFamily="18" charset="-78"/>
                <a:cs typeface="Simplified Arabic" panose="02020603050405020304" pitchFamily="18" charset="-78"/>
              </a:rPr>
              <a:t>، بريدج </a:t>
            </a:r>
            <a:r>
              <a:rPr lang="fr-FR" sz="2000" dirty="0">
                <a:latin typeface="Simplified Arabic" panose="02020603050405020304" pitchFamily="18" charset="-78"/>
                <a:cs typeface="Simplified Arabic" panose="02020603050405020304" pitchFamily="18" charset="-78"/>
              </a:rPr>
              <a:t>Bridges</a:t>
            </a:r>
            <a:r>
              <a:rPr lang="ar-SA" sz="2000" dirty="0">
                <a:latin typeface="Simplified Arabic" panose="02020603050405020304" pitchFamily="18" charset="-78"/>
                <a:cs typeface="Simplified Arabic" panose="02020603050405020304" pitchFamily="18" charset="-78"/>
              </a:rPr>
              <a:t>  و هدي </a:t>
            </a:r>
            <a:r>
              <a:rPr lang="fr-FR" sz="2000" dirty="0">
                <a:latin typeface="Simplified Arabic" panose="02020603050405020304" pitchFamily="18" charset="-78"/>
                <a:cs typeface="Simplified Arabic" panose="02020603050405020304" pitchFamily="18" charset="-78"/>
              </a:rPr>
              <a:t>Hadi</a:t>
            </a:r>
            <a:r>
              <a:rPr lang="ar-SA" sz="2000" dirty="0">
                <a:latin typeface="Simplified Arabic" panose="02020603050405020304" pitchFamily="18" charset="-78"/>
                <a:cs typeface="Simplified Arabic" panose="02020603050405020304" pitchFamily="18" charset="-78"/>
              </a:rPr>
              <a:t>  (1996) على أن جودة الحياة عبارة عن مفهوم تكاملي  يتمثل في : السعادة </a:t>
            </a:r>
            <a:r>
              <a:rPr lang="fr-FR" sz="2000" dirty="0" err="1">
                <a:latin typeface="Simplified Arabic" panose="02020603050405020304" pitchFamily="18" charset="-78"/>
                <a:cs typeface="Simplified Arabic" panose="02020603050405020304" pitchFamily="18" charset="-78"/>
              </a:rPr>
              <a:t>Happiness</a:t>
            </a:r>
            <a:r>
              <a:rPr lang="ar-SA" sz="2000" dirty="0">
                <a:latin typeface="Simplified Arabic" panose="02020603050405020304" pitchFamily="18" charset="-78"/>
                <a:cs typeface="Simplified Arabic" panose="02020603050405020304" pitchFamily="18" charset="-78"/>
              </a:rPr>
              <a:t> ، ومعنى الحياة </a:t>
            </a:r>
            <a:r>
              <a:rPr lang="fr-FR" sz="2000" dirty="0">
                <a:latin typeface="Simplified Arabic" panose="02020603050405020304" pitchFamily="18" charset="-78"/>
                <a:cs typeface="Simplified Arabic" panose="02020603050405020304" pitchFamily="18" charset="-78"/>
              </a:rPr>
              <a:t> </a:t>
            </a:r>
            <a:r>
              <a:rPr lang="fr-FR" sz="2000" dirty="0" err="1">
                <a:latin typeface="Simplified Arabic" panose="02020603050405020304" pitchFamily="18" charset="-78"/>
                <a:cs typeface="Simplified Arabic" panose="02020603050405020304" pitchFamily="18" charset="-78"/>
              </a:rPr>
              <a:t>meaning</a:t>
            </a:r>
            <a:r>
              <a:rPr lang="fr-FR" sz="2000" dirty="0">
                <a:latin typeface="Simplified Arabic" panose="02020603050405020304" pitchFamily="18" charset="-78"/>
                <a:cs typeface="Simplified Arabic" panose="02020603050405020304" pitchFamily="18" charset="-78"/>
              </a:rPr>
              <a:t> of life</a:t>
            </a:r>
            <a:r>
              <a:rPr lang="ar-SA" sz="2000" dirty="0">
                <a:latin typeface="Simplified Arabic" panose="02020603050405020304" pitchFamily="18" charset="-78"/>
                <a:cs typeface="Simplified Arabic" panose="02020603050405020304" pitchFamily="18" charset="-78"/>
              </a:rPr>
              <a:t>، ونظام المعلومات </a:t>
            </a:r>
            <a:r>
              <a:rPr lang="ar-SA" sz="2000" dirty="0" err="1">
                <a:latin typeface="Simplified Arabic" panose="02020603050405020304" pitchFamily="18" charset="-78"/>
                <a:cs typeface="Simplified Arabic" panose="02020603050405020304" pitchFamily="18" charset="-78"/>
              </a:rPr>
              <a:t>البايولوجي</a:t>
            </a:r>
            <a:r>
              <a:rPr lang="fr-FR" sz="2000" dirty="0">
                <a:latin typeface="Simplified Arabic" panose="02020603050405020304" pitchFamily="18" charset="-78"/>
                <a:cs typeface="Simplified Arabic" panose="02020603050405020304" pitchFamily="18" charset="-78"/>
              </a:rPr>
              <a:t> The </a:t>
            </a:r>
            <a:r>
              <a:rPr lang="fr-FR" sz="2000" dirty="0" err="1">
                <a:latin typeface="Simplified Arabic" panose="02020603050405020304" pitchFamily="18" charset="-78"/>
                <a:cs typeface="Simplified Arabic" panose="02020603050405020304" pitchFamily="18" charset="-78"/>
              </a:rPr>
              <a:t>biological</a:t>
            </a:r>
            <a:r>
              <a:rPr lang="fr-FR" sz="2000" dirty="0">
                <a:latin typeface="Simplified Arabic" panose="02020603050405020304" pitchFamily="18" charset="-78"/>
                <a:cs typeface="Simplified Arabic" panose="02020603050405020304" pitchFamily="18" charset="-78"/>
              </a:rPr>
              <a:t> information system</a:t>
            </a:r>
            <a:r>
              <a:rPr lang="ar-SA" sz="2000" dirty="0">
                <a:latin typeface="Simplified Arabic" panose="02020603050405020304" pitchFamily="18" charset="-78"/>
                <a:cs typeface="Simplified Arabic" panose="02020603050405020304" pitchFamily="18" charset="-78"/>
              </a:rPr>
              <a:t>،  والحياة الواقعية </a:t>
            </a:r>
            <a:r>
              <a:rPr lang="fr-FR" sz="2000" dirty="0">
                <a:latin typeface="Simplified Arabic" panose="02020603050405020304" pitchFamily="18" charset="-78"/>
                <a:cs typeface="Simplified Arabic" panose="02020603050405020304" pitchFamily="18" charset="-78"/>
              </a:rPr>
              <a:t> </a:t>
            </a:r>
            <a:r>
              <a:rPr lang="fr-FR" sz="2000" dirty="0" err="1">
                <a:latin typeface="Simplified Arabic" panose="02020603050405020304" pitchFamily="18" charset="-78"/>
                <a:cs typeface="Simplified Arabic" panose="02020603050405020304" pitchFamily="18" charset="-78"/>
              </a:rPr>
              <a:t>realizing</a:t>
            </a:r>
            <a:r>
              <a:rPr lang="fr-FR" sz="2000" dirty="0">
                <a:latin typeface="Simplified Arabic" panose="02020603050405020304" pitchFamily="18" charset="-78"/>
                <a:cs typeface="Simplified Arabic" panose="02020603050405020304" pitchFamily="18" charset="-78"/>
              </a:rPr>
              <a:t> life</a:t>
            </a:r>
            <a:r>
              <a:rPr lang="ar-SA" sz="2000" dirty="0">
                <a:latin typeface="Simplified Arabic" panose="02020603050405020304" pitchFamily="18" charset="-78"/>
                <a:cs typeface="Simplified Arabic" panose="02020603050405020304" pitchFamily="18" charset="-78"/>
              </a:rPr>
              <a:t>، وتحقيق الحاجات</a:t>
            </a:r>
            <a:r>
              <a:rPr lang="fr-FR" sz="2000" dirty="0">
                <a:latin typeface="Simplified Arabic" panose="02020603050405020304" pitchFamily="18" charset="-78"/>
                <a:cs typeface="Simplified Arabic" panose="02020603050405020304" pitchFamily="18" charset="-78"/>
              </a:rPr>
              <a:t> </a:t>
            </a:r>
            <a:r>
              <a:rPr lang="fr-FR" sz="2000" dirty="0" err="1">
                <a:latin typeface="Simplified Arabic" panose="02020603050405020304" pitchFamily="18" charset="-78"/>
                <a:cs typeface="Simplified Arabic" panose="02020603050405020304" pitchFamily="18" charset="-78"/>
              </a:rPr>
              <a:t>fulfillment</a:t>
            </a:r>
            <a:r>
              <a:rPr lang="fr-FR" sz="2000" dirty="0">
                <a:latin typeface="Simplified Arabic" panose="02020603050405020304" pitchFamily="18" charset="-78"/>
                <a:cs typeface="Simplified Arabic" panose="02020603050405020304" pitchFamily="18" charset="-78"/>
              </a:rPr>
              <a:t> of </a:t>
            </a:r>
            <a:r>
              <a:rPr lang="fr-FR" sz="2000" dirty="0" err="1">
                <a:latin typeface="Simplified Arabic" panose="02020603050405020304" pitchFamily="18" charset="-78"/>
                <a:cs typeface="Simplified Arabic" panose="02020603050405020304" pitchFamily="18" charset="-78"/>
              </a:rPr>
              <a:t>needs</a:t>
            </a:r>
            <a:r>
              <a:rPr lang="ar-SA" sz="2000" dirty="0">
                <a:latin typeface="Simplified Arabic" panose="02020603050405020304" pitchFamily="18" charset="-78"/>
                <a:cs typeface="Simplified Arabic" panose="02020603050405020304" pitchFamily="18" charset="-78"/>
              </a:rPr>
              <a:t> فضلاً عن العوامل الموضوعية </a:t>
            </a:r>
            <a:r>
              <a:rPr lang="ar-SA" sz="2000" dirty="0" smtClean="0">
                <a:latin typeface="Simplified Arabic" panose="02020603050405020304" pitchFamily="18" charset="-78"/>
                <a:cs typeface="Simplified Arabic" panose="02020603050405020304" pitchFamily="18" charset="-78"/>
              </a:rPr>
              <a:t>الأخرى</a:t>
            </a:r>
            <a:r>
              <a:rPr lang="ar-DZ"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ويوضح الشكل </a:t>
            </a:r>
            <a:r>
              <a:rPr lang="ar-SA" sz="2000" dirty="0" smtClean="0">
                <a:latin typeface="Simplified Arabic" panose="02020603050405020304" pitchFamily="18" charset="-78"/>
                <a:cs typeface="Simplified Arabic" panose="02020603050405020304" pitchFamily="18" charset="-78"/>
              </a:rPr>
              <a:t>التالي</a:t>
            </a:r>
            <a:r>
              <a:rPr lang="ar-DZ" sz="2000" dirty="0" smtClean="0">
                <a:latin typeface="Simplified Arabic" panose="02020603050405020304" pitchFamily="18" charset="-78"/>
                <a:cs typeface="Simplified Arabic" panose="02020603050405020304" pitchFamily="18" charset="-78"/>
              </a:rPr>
              <a:t> المعرب</a:t>
            </a:r>
            <a:r>
              <a:rPr lang="ar-SA" sz="2000" dirty="0" smtClean="0">
                <a:latin typeface="Simplified Arabic" panose="02020603050405020304" pitchFamily="18" charset="-78"/>
                <a:cs typeface="Simplified Arabic" panose="02020603050405020304" pitchFamily="18" charset="-78"/>
              </a:rPr>
              <a:t> </a:t>
            </a:r>
            <a:r>
              <a:rPr lang="ar-SA" sz="2000" dirty="0">
                <a:latin typeface="Simplified Arabic" panose="02020603050405020304" pitchFamily="18" charset="-78"/>
                <a:cs typeface="Simplified Arabic" panose="02020603050405020304" pitchFamily="18" charset="-78"/>
              </a:rPr>
              <a:t>تفصيلا لتعريف أندرسون </a:t>
            </a:r>
            <a:r>
              <a:rPr lang="fr-FR" sz="2000" dirty="0">
                <a:latin typeface="Simplified Arabic" panose="02020603050405020304" pitchFamily="18" charset="-78"/>
                <a:cs typeface="Simplified Arabic" panose="02020603050405020304" pitchFamily="18" charset="-78"/>
              </a:rPr>
              <a:t>Anderson</a:t>
            </a:r>
            <a:r>
              <a:rPr lang="ar-SA" sz="2000" dirty="0">
                <a:latin typeface="Simplified Arabic" panose="02020603050405020304" pitchFamily="18" charset="-78"/>
                <a:cs typeface="Simplified Arabic" panose="02020603050405020304" pitchFamily="18" charset="-78"/>
              </a:rPr>
              <a:t> (2003) </a:t>
            </a:r>
            <a:r>
              <a:rPr lang="ar-DZ" sz="2000" dirty="0">
                <a:latin typeface="Simplified Arabic" panose="02020603050405020304" pitchFamily="18" charset="-78"/>
                <a:cs typeface="Simplified Arabic" panose="02020603050405020304" pitchFamily="18" charset="-78"/>
              </a:rPr>
              <a:t>ل</a:t>
            </a:r>
            <a:r>
              <a:rPr lang="ar-SA" sz="2000" dirty="0">
                <a:latin typeface="Simplified Arabic" panose="02020603050405020304" pitchFamily="18" charset="-78"/>
                <a:cs typeface="Simplified Arabic" panose="02020603050405020304" pitchFamily="18" charset="-78"/>
              </a:rPr>
              <a:t>جودة الحياة </a:t>
            </a:r>
            <a:r>
              <a:rPr lang="ar-DZ" sz="2000" dirty="0" smtClean="0">
                <a:latin typeface="Simplified Arabic" panose="02020603050405020304" pitchFamily="18" charset="-78"/>
                <a:cs typeface="Simplified Arabic" panose="02020603050405020304" pitchFamily="18" charset="-78"/>
              </a:rPr>
              <a:t>:</a:t>
            </a:r>
          </a:p>
          <a:p>
            <a:pPr algn="justLow" rtl="1"/>
            <a:endParaRPr lang="fr-FR" sz="2000" dirty="0">
              <a:latin typeface="Simplified Arabic" panose="02020603050405020304" pitchFamily="18" charset="-78"/>
              <a:cs typeface="Simplified Arabic" panose="02020603050405020304" pitchFamily="18" charset="-78"/>
            </a:endParaRPr>
          </a:p>
        </p:txBody>
      </p:sp>
      <p:pic>
        <p:nvPicPr>
          <p:cNvPr id="4" name="Image 3"/>
          <p:cNvPicPr/>
          <p:nvPr/>
        </p:nvPicPr>
        <p:blipFill>
          <a:blip r:embed="rId4" cstate="print"/>
          <a:srcRect/>
          <a:stretch>
            <a:fillRect/>
          </a:stretch>
        </p:blipFill>
        <p:spPr bwMode="auto">
          <a:xfrm>
            <a:off x="3695700" y="2768600"/>
            <a:ext cx="5562600" cy="37846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2129432"/>
      </p:ext>
    </p:extLst>
  </p:cSld>
  <p:clrMapOvr>
    <a:masterClrMapping/>
  </p:clrMapOvr>
  <mc:AlternateContent xmlns:mc="http://schemas.openxmlformats.org/markup-compatibility/2006">
    <mc:Choice xmlns:p14="http://schemas.microsoft.com/office/powerpoint/2010/main" Requires="p14">
      <p:transition spd="slow" p14:dur="2000" advTm="70065"/>
    </mc:Choice>
    <mc:Fallback>
      <p:transition spd="slow" advTm="70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9512" y="863600"/>
            <a:ext cx="8915400" cy="5626100"/>
          </a:xfrm>
        </p:spPr>
        <p:txBody>
          <a:bodyPr>
            <a:normAutofit/>
          </a:bodyPr>
          <a:lstStyle/>
          <a:p>
            <a:pPr marL="0" indent="0" rtl="1">
              <a:buNone/>
            </a:pPr>
            <a:endParaRPr lang="ar-DZ" dirty="0"/>
          </a:p>
          <a:p>
            <a:pPr marL="0" indent="0" rtl="1">
              <a:buNone/>
            </a:pPr>
            <a:endParaRPr lang="ar-DZ" dirty="0" smtClean="0"/>
          </a:p>
          <a:p>
            <a:pPr marL="0" indent="0" algn="r" rtl="1">
              <a:buNone/>
            </a:pPr>
            <a:r>
              <a:rPr lang="ar-DZ" dirty="0" smtClean="0"/>
              <a:t>       </a:t>
            </a:r>
            <a:r>
              <a:rPr lang="ar-DZ" sz="2200" dirty="0" smtClean="0">
                <a:latin typeface="Simplified Arabic" panose="02020603050405020304" pitchFamily="18" charset="-78"/>
                <a:cs typeface="Simplified Arabic" panose="02020603050405020304" pitchFamily="18" charset="-78"/>
              </a:rPr>
              <a:t>من صعوبات تعريف واتفاق </a:t>
            </a:r>
            <a:r>
              <a:rPr lang="ar-DZ" sz="2200" dirty="0" err="1" smtClean="0">
                <a:latin typeface="Simplified Arabic" panose="02020603050405020304" pitchFamily="18" charset="-78"/>
                <a:cs typeface="Simplified Arabic" panose="02020603050405020304" pitchFamily="18" charset="-78"/>
              </a:rPr>
              <a:t>الباحثبن</a:t>
            </a:r>
            <a:r>
              <a:rPr lang="ar-DZ" sz="2200" dirty="0" smtClean="0">
                <a:latin typeface="Simplified Arabic" panose="02020603050405020304" pitchFamily="18" charset="-78"/>
                <a:cs typeface="Simplified Arabic" panose="02020603050405020304" pitchFamily="18" charset="-78"/>
              </a:rPr>
              <a:t> على مفهوم جودة الحياة نذكر </a:t>
            </a:r>
            <a:r>
              <a:rPr lang="ar-DZ" sz="2200" dirty="0" err="1" smtClean="0">
                <a:latin typeface="Simplified Arabic" panose="02020603050405020304" pitchFamily="18" charset="-78"/>
                <a:cs typeface="Simplified Arabic" panose="02020603050405020304" pitchFamily="18" charset="-78"/>
              </a:rPr>
              <a:t>مايلي</a:t>
            </a:r>
            <a:r>
              <a:rPr lang="ar-DZ" sz="2200" dirty="0" smtClean="0">
                <a:latin typeface="Simplified Arabic" panose="02020603050405020304" pitchFamily="18" charset="-78"/>
                <a:cs typeface="Simplified Arabic" panose="02020603050405020304" pitchFamily="18" charset="-78"/>
              </a:rPr>
              <a:t> : </a:t>
            </a:r>
            <a:endParaRPr lang="fr-FR" sz="2200" dirty="0">
              <a:latin typeface="Simplified Arabic" panose="02020603050405020304" pitchFamily="18" charset="-78"/>
              <a:cs typeface="Simplified Arabic" panose="02020603050405020304" pitchFamily="18" charset="-78"/>
            </a:endParaRPr>
          </a:p>
          <a:p>
            <a:pPr lvl="0" algn="justLow" rtl="1"/>
            <a:r>
              <a:rPr lang="ar-DZ" sz="2000" dirty="0">
                <a:latin typeface="Simplified Arabic" panose="02020603050405020304" pitchFamily="18" charset="-78"/>
                <a:cs typeface="Simplified Arabic" panose="02020603050405020304" pitchFamily="18" charset="-78"/>
              </a:rPr>
              <a:t>احتكار العديد من المختصين في عدة مجالات على هذا المفهوم وعرفوه من وجهة نظرهم، ولذا ظهرت وجهات نظر متعددة وغير متفقة على تعريف محدد</a:t>
            </a:r>
            <a:endParaRPr lang="ar-DZ" sz="2000" dirty="0" smtClean="0">
              <a:latin typeface="Simplified Arabic" panose="02020603050405020304" pitchFamily="18" charset="-78"/>
              <a:cs typeface="Simplified Arabic" panose="02020603050405020304" pitchFamily="18" charset="-78"/>
            </a:endParaRPr>
          </a:p>
          <a:p>
            <a:pPr lvl="0" algn="justLow" rtl="1"/>
            <a:r>
              <a:rPr lang="ar-DZ" sz="2000" dirty="0" smtClean="0">
                <a:latin typeface="Simplified Arabic" panose="02020603050405020304" pitchFamily="18" charset="-78"/>
                <a:cs typeface="Simplified Arabic" panose="02020603050405020304" pitchFamily="18" charset="-78"/>
              </a:rPr>
              <a:t>اعتبار ان مفهوم جودة الحياة يهتم بالجوانب الإيجابية ولا </a:t>
            </a:r>
            <a:r>
              <a:rPr lang="ar-DZ" sz="2000" dirty="0">
                <a:latin typeface="Simplified Arabic" panose="02020603050405020304" pitchFamily="18" charset="-78"/>
                <a:cs typeface="Simplified Arabic" panose="02020603050405020304" pitchFamily="18" charset="-78"/>
              </a:rPr>
              <a:t>يقتصر هذا المفهوم على الجانب المرضي فقط ، </a:t>
            </a:r>
            <a:r>
              <a:rPr lang="ar-DZ" sz="2000" dirty="0" smtClean="0">
                <a:latin typeface="Simplified Arabic" panose="02020603050405020304" pitchFamily="18" charset="-78"/>
                <a:cs typeface="Simplified Arabic" panose="02020603050405020304" pitchFamily="18" charset="-78"/>
              </a:rPr>
              <a:t>حيث </a:t>
            </a:r>
            <a:r>
              <a:rPr lang="ar-DZ" sz="2000" dirty="0" err="1" smtClean="0">
                <a:latin typeface="Simplified Arabic" panose="02020603050405020304" pitchFamily="18" charset="-78"/>
                <a:cs typeface="Simplified Arabic" panose="02020603050405020304" pitchFamily="18" charset="-78"/>
              </a:rPr>
              <a:t>إعتبرت</a:t>
            </a:r>
            <a:r>
              <a:rPr lang="ar-DZ" sz="2000" dirty="0" smtClean="0">
                <a:latin typeface="Simplified Arabic" panose="02020603050405020304" pitchFamily="18" charset="-78"/>
                <a:cs typeface="Simplified Arabic" panose="02020603050405020304" pitchFamily="18" charset="-78"/>
              </a:rPr>
              <a:t> </a:t>
            </a:r>
            <a:r>
              <a:rPr lang="ar-DZ" sz="2000" dirty="0">
                <a:latin typeface="Simplified Arabic" panose="02020603050405020304" pitchFamily="18" charset="-78"/>
                <a:cs typeface="Simplified Arabic" panose="02020603050405020304" pitchFamily="18" charset="-78"/>
              </a:rPr>
              <a:t>بعض الدراسات "جودة الحياة " نتاجا للصحة النفسية الجيدة ، وأن جودة الحياة تعتبر احد </a:t>
            </a:r>
            <a:r>
              <a:rPr lang="ar-DZ" sz="2000" dirty="0" err="1">
                <a:latin typeface="Simplified Arabic" panose="02020603050405020304" pitchFamily="18" charset="-78"/>
                <a:cs typeface="Simplified Arabic" panose="02020603050405020304" pitchFamily="18" charset="-78"/>
              </a:rPr>
              <a:t>المحكات</a:t>
            </a:r>
            <a:r>
              <a:rPr lang="ar-DZ" sz="2000" dirty="0">
                <a:latin typeface="Simplified Arabic" panose="02020603050405020304" pitchFamily="18" charset="-78"/>
                <a:cs typeface="Simplified Arabic" panose="02020603050405020304" pitchFamily="18" charset="-78"/>
              </a:rPr>
              <a:t> الهامة لنجاح أي برنامج علاجي نفسي .</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smtClean="0">
                <a:latin typeface="Simplified Arabic" panose="02020603050405020304" pitchFamily="18" charset="-78"/>
                <a:cs typeface="Simplified Arabic" panose="02020603050405020304" pitchFamily="18" charset="-78"/>
              </a:rPr>
              <a:t>تغير مفهوم السعادة حسب الأفراد انفسهم ومن وقت لآخر حسب الظروف والمواقف  </a:t>
            </a:r>
            <a:r>
              <a:rPr lang="ar-DZ" sz="2000" dirty="0">
                <a:latin typeface="Simplified Arabic" panose="02020603050405020304" pitchFamily="18" charset="-78"/>
                <a:cs typeface="Simplified Arabic" panose="02020603050405020304" pitchFamily="18" charset="-78"/>
              </a:rPr>
              <a:t>فالسعادة مثلا تحمل معاني </a:t>
            </a:r>
            <a:r>
              <a:rPr lang="ar-DZ" sz="2000" dirty="0" smtClean="0">
                <a:latin typeface="Simplified Arabic" panose="02020603050405020304" pitchFamily="18" charset="-78"/>
                <a:cs typeface="Simplified Arabic" panose="02020603050405020304" pitchFamily="18" charset="-78"/>
              </a:rPr>
              <a:t>متعددة </a:t>
            </a:r>
            <a:r>
              <a:rPr lang="ar-DZ" sz="2000" dirty="0">
                <a:latin typeface="Simplified Arabic" panose="02020603050405020304" pitchFamily="18" charset="-78"/>
                <a:cs typeface="Simplified Arabic" panose="02020603050405020304" pitchFamily="18" charset="-78"/>
              </a:rPr>
              <a:t>للفرد نفسه في المواقف المختلفة ، والمريض يرى السعادة في الصحة ، و الفقير يراها في المال وهكذا تتغير المفاهيم حسب الظروف المحيطة بالفرد.</a:t>
            </a:r>
            <a:endParaRPr lang="fr-FR" sz="2000" dirty="0">
              <a:latin typeface="Simplified Arabic" panose="02020603050405020304" pitchFamily="18" charset="-78"/>
              <a:cs typeface="Simplified Arabic" panose="02020603050405020304" pitchFamily="18" charset="-78"/>
            </a:endParaRPr>
          </a:p>
          <a:p>
            <a:pPr lvl="0" algn="justLow" rtl="1"/>
            <a:r>
              <a:rPr lang="ar-DZ" sz="2000" dirty="0">
                <a:latin typeface="Simplified Arabic" panose="02020603050405020304" pitchFamily="18" charset="-78"/>
                <a:cs typeface="Simplified Arabic" panose="02020603050405020304" pitchFamily="18" charset="-78"/>
              </a:rPr>
              <a:t>يتأثر مفهوم جودة الحياة  بتأثر المتغيرات الثقافية لكل مجتمع مما يجعل هناك فروقا في التعريف بين الثقافات مختلفة </a:t>
            </a:r>
            <a:endParaRPr lang="ar-DZ" sz="2000" dirty="0" smtClean="0">
              <a:latin typeface="Simplified Arabic" panose="02020603050405020304" pitchFamily="18" charset="-78"/>
              <a:cs typeface="Simplified Arabic" panose="02020603050405020304" pitchFamily="18" charset="-78"/>
            </a:endParaRPr>
          </a:p>
        </p:txBody>
      </p:sp>
      <p:sp>
        <p:nvSpPr>
          <p:cNvPr id="4" name="Rectangle à coins arrondis 3"/>
          <p:cNvSpPr/>
          <p:nvPr/>
        </p:nvSpPr>
        <p:spPr>
          <a:xfrm>
            <a:off x="8470900" y="1028700"/>
            <a:ext cx="2805112" cy="5207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dirty="0" smtClean="0">
              <a:latin typeface="Simplified Arabic" panose="02020603050405020304" pitchFamily="18" charset="-78"/>
              <a:cs typeface="Simplified Arabic" panose="02020603050405020304" pitchFamily="18" charset="-78"/>
            </a:endParaRPr>
          </a:p>
          <a:p>
            <a:pPr algn="ctr"/>
            <a:r>
              <a:rPr lang="ar-DZ" sz="2000" b="1" dirty="0" smtClean="0">
                <a:latin typeface="Simplified Arabic" panose="02020603050405020304" pitchFamily="18" charset="-78"/>
                <a:cs typeface="Simplified Arabic" panose="02020603050405020304" pitchFamily="18" charset="-78"/>
              </a:rPr>
              <a:t>صعوبات تعريف جودة الحياة</a:t>
            </a:r>
            <a:endParaRPr lang="ar-DZ" sz="2000" b="1" dirty="0">
              <a:latin typeface="Simplified Arabic" panose="02020603050405020304" pitchFamily="18" charset="-78"/>
              <a:cs typeface="Simplified Arabic" panose="02020603050405020304" pitchFamily="18" charset="-78"/>
            </a:endParaRPr>
          </a:p>
          <a:p>
            <a:pPr algn="ct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6286045"/>
      </p:ext>
    </p:extLst>
  </p:cSld>
  <p:clrMapOvr>
    <a:masterClrMapping/>
  </p:clrMapOvr>
  <mc:AlternateContent xmlns:mc="http://schemas.openxmlformats.org/markup-compatibility/2006">
    <mc:Choice xmlns:p14="http://schemas.microsoft.com/office/powerpoint/2010/main" Requires="p14">
      <p:transition spd="slow" p14:dur="2000" advTm="104053"/>
    </mc:Choice>
    <mc:Fallback>
      <p:transition spd="slow" advTm="10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2599</TotalTime>
  <Words>5117</Words>
  <Application>Microsoft Office PowerPoint</Application>
  <PresentationFormat>Grand écran</PresentationFormat>
  <Paragraphs>455</Paragraphs>
  <Slides>62</Slides>
  <Notes>0</Notes>
  <HiddenSlides>0</HiddenSlides>
  <MMClips>62</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62</vt:i4>
      </vt:variant>
    </vt:vector>
  </HeadingPairs>
  <TitlesOfParts>
    <vt:vector size="73" baseType="lpstr">
      <vt:lpstr>Arial</vt:lpstr>
      <vt:lpstr>Calibri</vt:lpstr>
      <vt:lpstr>Century Gothic</vt:lpstr>
      <vt:lpstr>Simplified Arabic</vt:lpstr>
      <vt:lpstr>Tahoma</vt:lpstr>
      <vt:lpstr>Times New Roman</vt:lpstr>
      <vt:lpstr>Traditional Arabic</vt:lpstr>
      <vt:lpstr>TraditionalArabic</vt:lpstr>
      <vt:lpstr>Wingdings</vt:lpstr>
      <vt:lpstr>Wingdings 3</vt:lpstr>
      <vt:lpstr>Brin</vt:lpstr>
      <vt:lpstr>Présentation PowerPoint</vt:lpstr>
      <vt:lpstr>                                         السداسي الأول                           وحدة التعليم الإستكشافية  : مادة جودة الحياة  الرصيد 2           المعامل : 1 أهداف المادة - أن يتعرف الطالب على مفهوم جودة الحياة (أبعاد ، مؤشراتها ، مجالاتها ، طرق قياسها) - أن يتعرف الطالب على مفهوم علم النفس الإيجابي - أن يربط بين جودة الحياة وأسر أطفال التوحد وأهمية ذلك في تقدم العلاج  المعارف المسبقة المطلوبة :   - أن يكون للطالب بعض المعلومات عن المدارس المختلفة في علم النفس - أن يكون للطالب بعض المعلومات عن نظريات علم النفس الإنساني (ماسلو، كارل روجرس، سيليغمان...)   طريقة التقييم :إمتحان كتابي في نهاية السداسي    </vt:lpstr>
      <vt:lpstr>Présentation PowerPoint</vt:lpstr>
      <vt:lpstr> الدرس الأول: جودة الحياة (تعريفها ، صعوبات تعريفها ، أبعادها)</vt:lpstr>
      <vt:lpstr>Présentation PowerPoint</vt:lpstr>
      <vt:lpstr>       بينما عمد الكثير من الباحثين في تعريفهم لمفهوم جودة الحياة إلى الجمع بين مؤشرات الموضوعية والذاتية حيث تعتبر الموضوعية وهي كل ما يظهر على الفرد و قابل للملاحظة واrلقياس بينما الذاتية التي ترجع إلى الفرد نفسه ومدى شعوره بالرضا في شتى المجالات . ويظهر ذلك جليا من خلال تعريفات الاصطلاحية التالية للباحثين: </vt:lpstr>
      <vt:lpstr>أما بالنسبة لمنظمة الصحة العالمية OMS فقد إهتمت بالجانبين في تحديدها لهذا المفهومين  . </vt:lpstr>
      <vt:lpstr>Présentation PowerPoint</vt:lpstr>
      <vt:lpstr>Présentation PowerPoint</vt:lpstr>
      <vt:lpstr>Présentation PowerPoint</vt:lpstr>
      <vt:lpstr>Présentation PowerPoint</vt:lpstr>
      <vt:lpstr>Présentation PowerPoint</vt:lpstr>
      <vt:lpstr> الدرس الثاني : مجالات ومؤشرات جودة الحياة والعوامل المؤثرة فيها</vt:lpstr>
      <vt:lpstr>Présentation PowerPoint</vt:lpstr>
      <vt:lpstr>Présentation PowerPoint</vt:lpstr>
      <vt:lpstr>Présentation PowerPoint</vt:lpstr>
      <vt:lpstr>Présentation PowerPoint</vt:lpstr>
      <vt:lpstr>وقد إقترح  نوردنفالت  Nordenfelt (1994) مخططا يبين فيه وجهة نظره</vt:lpstr>
      <vt:lpstr>Présentation PowerPoint</vt:lpstr>
      <vt:lpstr>أما بالنسبة للنموذج العربي فقد اقترح أبو سريع وآخرون (2006) أنموذجا نظريا لتقدير وتفسير جودة الحياة يعتمد على تصنيف المتغيرات المؤثرة في جودة الحياة وهي موزعة على بعدين متعامدين والتي يمكن تلخيصها في المخطط التالي :   </vt:lpstr>
      <vt:lpstr>بينما أشارت شقير (2010) الى أن جودة الحياة تتكون من ثلاثة معايير رئيسية تتضمن أبعاد فرعية وهي كالتالي :</vt:lpstr>
      <vt:lpstr>Présentation PowerPoint</vt:lpstr>
      <vt:lpstr> العوامل المؤثرة في جودة الحياة </vt:lpstr>
      <vt:lpstr> الدرس الثالث : قياس جودة الحياة</vt:lpstr>
      <vt:lpstr>الدرس الثالث : قياس جودة الحياة</vt:lpstr>
      <vt:lpstr>وقد قام سكيفينتون وآخرون &amp;all S.M Skevington (2003) بدراسة استقصائية للبالغين أجريت في 23 دولة. تم أخذ عينات المرضى من عموم السكان وكذلك من المستشفى لإعادة التأهيل و الرعاية الأولية  وخدمة المرضى الذين يعانون من اضطرابات جسدية وعقلية وتوصلوا فيها الى أن المقياس لديه خصائص سيكومترية ممتازةويوضح الشكل التالي نموذج للتحليل العاملي التوكيدي لمقياس جودة الحياة لمنظمة الصحة العالمية WHOQOL  الشكل رقم (09) : نموذج التحليل العاملي التوكيدي لمقياس جودة الحياة لمنظمة الصحة العالمية WHOQOL  </vt:lpstr>
      <vt:lpstr>Présentation PowerPoint</vt:lpstr>
      <vt:lpstr>Présentation PowerPoint</vt:lpstr>
      <vt:lpstr>وبشكل أكثر دقة، وفي منصف القرن العشرين وبعد الحرب العالمية الثانية وما يتبعها من تدهور مس حياة الفرد في مختلف جوانبها (خاصة بالمناطق التي شهدتها الحرب)، ظهر العالم (ميهالي) "Mihaly Csikszentmihalyi" لينادي بأن أروبا أصبحت تحتاج وبقوة إلى علم نفس آخر. علم نفس شمولي ايجابي. ومن هنا ظهرت بداية فكرة أن علم النفس لا ينشغل فقط بدراسة المشكلات والمعوقات ولكن أيضا بالجوانب المثالية للشخصية والمجتمع وبسعى فقط بغرض الإصلاح والعلاج ولكنه أيضا لتربية وتطوير ما جديد في الشخصية ولذلك لتجنب المشكلات المستقبلية  إن لعلم النفس الايجابي عمر طويل وقديم قدم البشرية ولكن له تاريخ شديد القصر، فلقد بدأ عام 1998 بعد أن تم تنصيب (مارتن سيلجمان) رئيسا للجمعية الأمريكية لعلم النفس. ووفقا لما ورد في أحد الأعداد الخاصة لمجلة الاختصاصي النفسي أو عالم النفس الأمريكي (American Psychologist) سنة 2000 وهو العدد رقم 55 في الصفحات من 5 إلى 14 أورد مقالا بمعية زميله (ميهالي) عنوانه "علم النفس الايجابي: تقديم أو عرض له" (Positive Psychology :an introduction) ذكرا فيه أن الدور التقليدي لعلم النفس انحصر في التركيز على دراسة الجوانب السلبية في الشخصية الإنسانية مع إهمال خصالها الإيجابية     ومع بداية القرن الواحد والعشرين أصبح نمو وازدهار علم النفس الايجابي مضطردا وفي نواحي متعددة وعلى عدد من المستويات وظهور عدد من المواقع والمعاهد العلمية الحديثة والدرجات العلمية والوظائف، وكذلك نشر العديد من المراجع العلمية وبعدة لغات مختلفة، حيث تم تأسيس العديد من الجمعيات المحلية والأروبية الدولية كالجمعية الايطالية، الفرنسية). </vt:lpstr>
      <vt:lpstr>ويشير (أبوحلاوة، 2014، ص.14) إلى أن (مارتن سيلجمان) الأب الروحي لعلم النفس الايجابي ومؤسس ذلك الفرع من فروع علم النفس في كتابه السعادة الحقيقية (Authentic happiness) فكرة علم النفس الايجابي وركز على ما يمكن أن يخلق السعادة البشرية، لا من خلال التوقف على ما هو سلبي أو مكسور داخل وخارج الفرد فقط، بل بالتأكيد إبتداءا على ضرورة دراسة وتحديد كل ما يمكن أن ييسر النمو والازدهار، وكل ما هو ذا علاقة بتحسين جودة الحياة النفسية.     فعلى الرغم من افتقاد أعمال الكثير من علماء النفس المدرسة الإنسانية مثل كارل روجرز، ابراهام ماسلو، اريك فروم للأدلة الايمبريقية، إلا أنها تتضمن تصورات نظرية وممارسات تطبيقية ذات علاقة مباشرة في واقع الأمر بالسعادة الإنسانية، كما أن هذه الأعمال مثلت ما يصح تسميته بالمقدمات المنطقية لظهور علم النفس الايجابي. إذ يكفي القول أن أعمال علماء نفس المدرسة الإنسانية المشار إليهم وحسب تصريح مؤسس علم النفس الإيجابي  (مارتن سيلجمان) نفسه أنتجت الكثير من ما بعرف لحركات العلاجية المرتكز على فكرة و"برامج مساعدة الذات" والتي تعد الأساس الذي بني عليه علم النفس الايجابي.      وبذلك جاءت المرحلة التأسيسية لهذا العلم وذلك طبقا لكل من (ميهالي) و(سيلجمان) وذلك عندما تم وضع أهدافه ومجالاته بغية إظهار أهميتة، حيث قاما بسرد الأهداف الثلاثة الأساسية لعلم النفس قبل الحرب العالمية الثانية والمتمثلة في: أنه يهدف إلى معالجة المرض – جعل حياة الشعوب أكثر تفتحا – تشجيع المواهب والعباقرة على الإبداع </vt:lpstr>
      <vt:lpstr>مجالات علم النفس الإيجابي</vt:lpstr>
      <vt:lpstr>الأهداف الرئيسية لعلم النفس الإيجابي</vt:lpstr>
      <vt:lpstr>أهمية دراسة علم النفس الايجابي</vt:lpstr>
      <vt:lpstr>تطبيقات علم النفس الايجابي</vt:lpstr>
      <vt:lpstr> الدرس الخامس: الشخصية الإيجابية</vt:lpstr>
      <vt:lpstr>Présentation PowerPoint</vt:lpstr>
      <vt:lpstr>تعريف الشخصية الإيجابية</vt:lpstr>
      <vt:lpstr>أبعاد الشخصية الإيجابية</vt:lpstr>
      <vt:lpstr>صفات الشخصية الإيجابية</vt:lpstr>
      <vt:lpstr>وقد اختلفت وجهات النظر من طرف الباحثين في هذا المجال من حيث تحديد صفات الشخصية الإيجابية </vt:lpstr>
      <vt:lpstr>Présentation PowerPoint</vt:lpstr>
      <vt:lpstr>Présentation PowerPoint</vt:lpstr>
      <vt:lpstr>Présentation PowerPoint</vt:lpstr>
      <vt:lpstr>Présentation PowerPoint</vt:lpstr>
      <vt:lpstr> الدرس السادس: أنماط التفكير</vt:lpstr>
      <vt:lpstr>Présentation PowerPoint</vt:lpstr>
      <vt:lpstr>تعريف التفكير</vt:lpstr>
      <vt:lpstr>تعريف  أنماط التفكير</vt:lpstr>
      <vt:lpstr>خصائص أنماط التفكير</vt:lpstr>
      <vt:lpstr>أنواع أنماط التفكير</vt:lpstr>
      <vt:lpstr>: </vt:lpstr>
      <vt:lpstr> الدرس السابعة: الدافعية للإنجاز</vt:lpstr>
      <vt:lpstr>Présentation PowerPoint</vt:lpstr>
      <vt:lpstr>تعريف الدافعية</vt:lpstr>
      <vt:lpstr>التطور الفكري لمفهوم الدوافع</vt:lpstr>
      <vt:lpstr>لعض المفاهيم المرتبطة بالدافع</vt:lpstr>
      <vt:lpstr>أنواع الدوافع</vt:lpstr>
      <vt:lpstr>خصائص الدوافع</vt:lpstr>
      <vt:lpstr>أسس ومبادئ الدوافع</vt:lpstr>
      <vt:lpstr>تعريف الدافعية للإنجاز</vt:lpstr>
      <vt:lpstr>العوامل المؤثرة في الدافعية للإنجاز</vt:lpstr>
      <vt:lpstr>أنواع الدافعية للإنجاز</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ACER</dc:creator>
  <cp:lastModifiedBy>ACER</cp:lastModifiedBy>
  <cp:revision>63</cp:revision>
  <dcterms:created xsi:type="dcterms:W3CDTF">2024-04-15T22:02:16Z</dcterms:created>
  <dcterms:modified xsi:type="dcterms:W3CDTF">2024-04-24T08:21:22Z</dcterms:modified>
</cp:coreProperties>
</file>